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3"/>
  </p:notesMasterIdLst>
  <p:sldIdLst>
    <p:sldId id="1606" r:id="rId2"/>
    <p:sldId id="1501" r:id="rId3"/>
    <p:sldId id="1622" r:id="rId4"/>
    <p:sldId id="1502" r:id="rId5"/>
    <p:sldId id="1503" r:id="rId6"/>
    <p:sldId id="1559" r:id="rId7"/>
    <p:sldId id="1361" r:id="rId8"/>
    <p:sldId id="1362" r:id="rId9"/>
    <p:sldId id="1363" r:id="rId10"/>
    <p:sldId id="1364" r:id="rId11"/>
    <p:sldId id="1367" r:id="rId12"/>
    <p:sldId id="1369" r:id="rId13"/>
    <p:sldId id="1368" r:id="rId14"/>
    <p:sldId id="1588" r:id="rId15"/>
    <p:sldId id="1579" r:id="rId16"/>
    <p:sldId id="1580" r:id="rId17"/>
    <p:sldId id="1581" r:id="rId18"/>
    <p:sldId id="1582" r:id="rId19"/>
    <p:sldId id="1583" r:id="rId20"/>
    <p:sldId id="1584" r:id="rId21"/>
    <p:sldId id="1585" r:id="rId22"/>
    <p:sldId id="1586" r:id="rId23"/>
    <p:sldId id="1587" r:id="rId24"/>
    <p:sldId id="1599" r:id="rId25"/>
    <p:sldId id="1600" r:id="rId26"/>
    <p:sldId id="1601" r:id="rId27"/>
    <p:sldId id="1602" r:id="rId28"/>
    <p:sldId id="1607" r:id="rId29"/>
    <p:sldId id="1608" r:id="rId30"/>
    <p:sldId id="1609" r:id="rId31"/>
    <p:sldId id="1566" r:id="rId32"/>
    <p:sldId id="1590" r:id="rId33"/>
    <p:sldId id="1610" r:id="rId34"/>
    <p:sldId id="1611" r:id="rId35"/>
    <p:sldId id="1519" r:id="rId36"/>
    <p:sldId id="1520" r:id="rId37"/>
    <p:sldId id="1521" r:id="rId38"/>
    <p:sldId id="1524" r:id="rId39"/>
    <p:sldId id="1525" r:id="rId40"/>
    <p:sldId id="1526" r:id="rId41"/>
    <p:sldId id="1527" r:id="rId42"/>
    <p:sldId id="1528" r:id="rId43"/>
    <p:sldId id="1529" r:id="rId44"/>
    <p:sldId id="1530" r:id="rId45"/>
    <p:sldId id="1531" r:id="rId46"/>
    <p:sldId id="1532" r:id="rId47"/>
    <p:sldId id="1533" r:id="rId48"/>
    <p:sldId id="1534" r:id="rId49"/>
    <p:sldId id="1535" r:id="rId50"/>
    <p:sldId id="1536" r:id="rId51"/>
    <p:sldId id="1537" r:id="rId52"/>
    <p:sldId id="1538" r:id="rId53"/>
    <p:sldId id="1542" r:id="rId54"/>
    <p:sldId id="1543" r:id="rId55"/>
    <p:sldId id="1544" r:id="rId56"/>
    <p:sldId id="1545" r:id="rId57"/>
    <p:sldId id="1546" r:id="rId58"/>
    <p:sldId id="1547" r:id="rId59"/>
    <p:sldId id="1549" r:id="rId60"/>
    <p:sldId id="1550" r:id="rId61"/>
    <p:sldId id="1551" r:id="rId62"/>
    <p:sldId id="1552" r:id="rId63"/>
    <p:sldId id="1553" r:id="rId64"/>
    <p:sldId id="1624" r:id="rId65"/>
    <p:sldId id="1625" r:id="rId66"/>
    <p:sldId id="1612" r:id="rId67"/>
    <p:sldId id="1555" r:id="rId68"/>
    <p:sldId id="1614" r:id="rId69"/>
    <p:sldId id="1615" r:id="rId70"/>
    <p:sldId id="1616" r:id="rId71"/>
    <p:sldId id="1617" r:id="rId72"/>
    <p:sldId id="1618" r:id="rId73"/>
    <p:sldId id="1619" r:id="rId74"/>
    <p:sldId id="1620" r:id="rId75"/>
    <p:sldId id="1621" r:id="rId76"/>
    <p:sldId id="1613" r:id="rId77"/>
    <p:sldId id="1574" r:id="rId78"/>
    <p:sldId id="1575" r:id="rId79"/>
    <p:sldId id="1576" r:id="rId80"/>
    <p:sldId id="1577" r:id="rId81"/>
    <p:sldId id="1578" r:id="rId82"/>
  </p:sldIdLst>
  <p:sldSz cx="9144000" cy="6858000" type="screen4x3"/>
  <p:notesSz cx="7102475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93" autoAdjust="0"/>
    <p:restoredTop sz="83488" autoAdjust="0"/>
  </p:normalViewPr>
  <p:slideViewPr>
    <p:cSldViewPr snapToGrid="0">
      <p:cViewPr>
        <p:scale>
          <a:sx n="91" d="100"/>
          <a:sy n="91" d="100"/>
        </p:scale>
        <p:origin x="2742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432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3077739" cy="513508"/>
          </a:xfrm>
          <a:prstGeom prst="rect">
            <a:avLst/>
          </a:prstGeom>
        </p:spPr>
        <p:txBody>
          <a:bodyPr vert="horz" lIns="94778" tIns="47388" rIns="94778" bIns="4738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094" y="0"/>
            <a:ext cx="3077739" cy="513508"/>
          </a:xfrm>
          <a:prstGeom prst="rect">
            <a:avLst/>
          </a:prstGeom>
        </p:spPr>
        <p:txBody>
          <a:bodyPr vert="horz" lIns="94778" tIns="47388" rIns="94778" bIns="47388" rtlCol="0"/>
          <a:lstStyle>
            <a:lvl1pPr algn="r">
              <a:defRPr sz="1200"/>
            </a:lvl1pPr>
          </a:lstStyle>
          <a:p>
            <a:fld id="{6E2CB153-45EF-48E8-99E9-7B97BED85BE4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78" tIns="47388" rIns="94778" bIns="4738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vert="horz" lIns="94778" tIns="47388" rIns="94778" bIns="47388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721108"/>
            <a:ext cx="3077739" cy="513507"/>
          </a:xfrm>
          <a:prstGeom prst="rect">
            <a:avLst/>
          </a:prstGeom>
        </p:spPr>
        <p:txBody>
          <a:bodyPr vert="horz" lIns="94778" tIns="47388" rIns="94778" bIns="4738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094" y="9721108"/>
            <a:ext cx="3077739" cy="513507"/>
          </a:xfrm>
          <a:prstGeom prst="rect">
            <a:avLst/>
          </a:prstGeom>
        </p:spPr>
        <p:txBody>
          <a:bodyPr vert="horz" lIns="94778" tIns="47388" rIns="94778" bIns="47388" rtlCol="0" anchor="b"/>
          <a:lstStyle>
            <a:lvl1pPr algn="r">
              <a:defRPr sz="1200"/>
            </a:lvl1pPr>
          </a:lstStyle>
          <a:p>
            <a:fld id="{5BE81944-C09D-40AD-A756-3B56302354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431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40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lnSpc>
                <a:spcPct val="150000"/>
              </a:lnSpc>
              <a:spcBef>
                <a:spcPct val="30000"/>
              </a:spcBef>
              <a:buFont typeface="Wingdings" panose="05000000000000000000" pitchFamily="2" charset="2"/>
              <a:buChar char="l"/>
              <a:defRPr kumimoji="1" sz="900" b="1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defRPr>
            </a:lvl1pPr>
            <a:lvl2pPr marL="742950" indent="-285750">
              <a:lnSpc>
                <a:spcPct val="150000"/>
              </a:lnSpc>
              <a:spcBef>
                <a:spcPct val="30000"/>
              </a:spcBef>
              <a:buFont typeface="Wingdings" panose="05000000000000000000" pitchFamily="2" charset="2"/>
              <a:buChar char="§"/>
              <a:defRPr kumimoji="1" sz="90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defRPr>
            </a:lvl2pPr>
            <a:lvl3pPr marL="1143000" indent="-228600">
              <a:lnSpc>
                <a:spcPct val="150000"/>
              </a:lnSpc>
              <a:spcBef>
                <a:spcPct val="30000"/>
              </a:spcBef>
              <a:buFont typeface="맑은 고딕" panose="020B0503020000020004" pitchFamily="50" charset="-127"/>
              <a:buChar char="-"/>
              <a:defRPr kumimoji="1" sz="90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defRPr>
            </a:lvl3pPr>
            <a:lvl4pPr marL="1600200" indent="-228600">
              <a:lnSpc>
                <a:spcPct val="150000"/>
              </a:lnSpc>
              <a:spcBef>
                <a:spcPct val="30000"/>
              </a:spcBef>
              <a:buChar char="•"/>
              <a:defRPr kumimoji="1" sz="120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바탕" panose="02030504000101010101" pitchFamily="18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바탕" panose="02030504000101010101" pitchFamily="18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바탕" panose="02030504000101010101" pitchFamily="18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바탕" panose="02030504000101010101" pitchFamily="18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바탕" panose="02030504000101010101" pitchFamily="18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67798AC2-C6AB-4598-8BF9-25BC4D17F11C}" type="slidenum">
              <a:rPr lang="en-US" altLang="ko-KR" b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</a:t>
            </a:fld>
            <a:endParaRPr lang="en-US" altLang="ko-KR" b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5523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24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일반적으로 대부분의 </a:t>
            </a:r>
            <a:r>
              <a:rPr lang="en-US" altLang="ko-KR" smtClean="0"/>
              <a:t>LAN </a:t>
            </a:r>
            <a:r>
              <a:rPr lang="ko-KR" altLang="en-US" smtClean="0"/>
              <a:t>환경에서는 </a:t>
            </a:r>
            <a:r>
              <a:rPr lang="en-US" altLang="ko-KR" smtClean="0"/>
              <a:t>Switch</a:t>
            </a:r>
            <a:r>
              <a:rPr lang="ko-KR" altLang="en-US" smtClean="0"/>
              <a:t>가 많이 사용되며 기능과 용도에 따라 세분화 되어 사용되고 있다</a:t>
            </a:r>
            <a:r>
              <a:rPr lang="en-US" altLang="ko-KR" smtClean="0"/>
              <a:t>.</a:t>
            </a:r>
          </a:p>
        </p:txBody>
      </p:sp>
      <p:grpSp>
        <p:nvGrpSpPr>
          <p:cNvPr id="235525" name="Group 8"/>
          <p:cNvGrpSpPr>
            <a:grpSpLocks/>
          </p:cNvGrpSpPr>
          <p:nvPr/>
        </p:nvGrpSpPr>
        <p:grpSpPr bwMode="auto">
          <a:xfrm>
            <a:off x="333375" y="395288"/>
            <a:ext cx="6299200" cy="360362"/>
            <a:chOff x="210" y="249"/>
            <a:chExt cx="3968" cy="227"/>
          </a:xfrm>
        </p:grpSpPr>
        <p:sp>
          <p:nvSpPr>
            <p:cNvPr id="235526" name="Rectangle 9"/>
            <p:cNvSpPr>
              <a:spLocks noChangeArrowheads="1"/>
            </p:cNvSpPr>
            <p:nvPr/>
          </p:nvSpPr>
          <p:spPr bwMode="auto">
            <a:xfrm>
              <a:off x="210" y="249"/>
              <a:ext cx="3968" cy="2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6800" rIns="0" bIns="46800" anchor="ctr"/>
            <a:lstStyle>
              <a:lvl1pPr>
                <a:lnSpc>
                  <a:spcPct val="150000"/>
                </a:lnSpc>
                <a:spcBef>
                  <a:spcPct val="30000"/>
                </a:spcBef>
                <a:buFont typeface="Wingdings" panose="05000000000000000000" pitchFamily="2" charset="2"/>
                <a:buChar char="l"/>
                <a:defRPr kumimoji="1" sz="900" b="1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defRPr>
              </a:lvl1pPr>
              <a:lvl2pPr marL="742950" indent="-285750">
                <a:lnSpc>
                  <a:spcPct val="150000"/>
                </a:lnSpc>
                <a:spcBef>
                  <a:spcPct val="30000"/>
                </a:spcBef>
                <a:buFont typeface="Wingdings" panose="05000000000000000000" pitchFamily="2" charset="2"/>
                <a:buChar char="§"/>
                <a:defRPr kumimoji="1" sz="90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defRPr>
              </a:lvl2pPr>
              <a:lvl3pPr marL="1143000" indent="-228600">
                <a:lnSpc>
                  <a:spcPct val="150000"/>
                </a:lnSpc>
                <a:spcBef>
                  <a:spcPct val="30000"/>
                </a:spcBef>
                <a:buFont typeface="맑은 고딕" panose="020B0503020000020004" pitchFamily="50" charset="-127"/>
                <a:buChar char="-"/>
                <a:defRPr kumimoji="1" sz="90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defRPr>
              </a:lvl3pPr>
              <a:lvl4pPr marL="1600200" indent="-228600">
                <a:lnSpc>
                  <a:spcPct val="150000"/>
                </a:lnSpc>
                <a:spcBef>
                  <a:spcPct val="30000"/>
                </a:spcBef>
                <a:buChar char="•"/>
                <a:defRPr kumimoji="1" sz="120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defRPr>
              </a:lvl4pPr>
              <a:lvl5pPr marL="2057400" indent="-228600" latinLnBrk="1">
                <a:spcBef>
                  <a:spcPct val="30000"/>
                </a:spcBef>
                <a:defRPr kumimoji="1" sz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함초롬바탕" panose="02030504000101010101" pitchFamily="18" charset="-127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함초롬바탕" panose="02030504000101010101" pitchFamily="18" charset="-127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함초롬바탕" panose="02030504000101010101" pitchFamily="18" charset="-127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함초롬바탕" panose="02030504000101010101" pitchFamily="18" charset="-127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함초롬바탕" panose="02030504000101010101" pitchFamily="18" charset="-127"/>
                </a:defRPr>
              </a:lvl9pPr>
            </a:lstStyle>
            <a:p>
              <a:pPr eaLnBrk="1" latin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ko-KR" altLang="en-US" sz="2800" b="0">
                <a:solidFill>
                  <a:schemeClr val="tx2"/>
                </a:solidFill>
                <a:latin typeface="다음_SemiBold" pitchFamily="2" charset="-127"/>
                <a:ea typeface="다음_SemiBold" pitchFamily="2" charset="-127"/>
              </a:endParaRPr>
            </a:p>
          </p:txBody>
        </p:sp>
        <p:sp>
          <p:nvSpPr>
            <p:cNvPr id="235527" name="Line 10"/>
            <p:cNvSpPr>
              <a:spLocks noChangeShapeType="1"/>
            </p:cNvSpPr>
            <p:nvPr/>
          </p:nvSpPr>
          <p:spPr bwMode="auto">
            <a:xfrm>
              <a:off x="323" y="453"/>
              <a:ext cx="3674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5001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75" y="931863"/>
            <a:ext cx="5673725" cy="4254500"/>
          </a:xfrm>
          <a:ln/>
        </p:spPr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8371-AA50-4CA5-BBD3-755C5D0A7E11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563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3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01675" y="649288"/>
            <a:ext cx="5243513" cy="3933825"/>
          </a:xfrm>
          <a:ln/>
        </p:spPr>
      </p:sp>
      <p:sp>
        <p:nvSpPr>
          <p:cNvPr id="327684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04962" y="4778722"/>
            <a:ext cx="5438140" cy="3909864"/>
          </a:xfrm>
          <a:noFill/>
        </p:spPr>
        <p:txBody>
          <a:bodyPr/>
          <a:lstStyle/>
          <a:p>
            <a:pPr marL="0" lvl="1">
              <a:lnSpc>
                <a:spcPct val="150000"/>
              </a:lnSpc>
            </a:pPr>
            <a:r>
              <a:rPr lang="en-US" altLang="ko-KR" sz="10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· </a:t>
            </a:r>
            <a:r>
              <a:rPr lang="ko-KR" altLang="en-US" sz="1000" b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접근 </a:t>
            </a:r>
            <a:r>
              <a:rPr lang="ko-KR" altLang="en-US" sz="10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제어</a:t>
            </a:r>
            <a:r>
              <a:rPr lang="en-US" altLang="ko-KR" sz="10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(Access Control)/ </a:t>
            </a:r>
            <a:r>
              <a:rPr lang="ko-KR" altLang="en-US" sz="1000" b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패킷 필터링 </a:t>
            </a:r>
            <a:endParaRPr lang="en-US" altLang="ko-KR" sz="10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173074" lvl="2">
              <a:lnSpc>
                <a:spcPct val="150000"/>
              </a:lnSpc>
            </a:pP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통과시킬 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접근과 그렇지 않은 접근을 결정하여 허용과 차단을 함</a:t>
            </a:r>
            <a:endParaRPr lang="en-US" altLang="ko-KR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173074" lvl="2">
              <a:lnSpc>
                <a:spcPct val="150000"/>
              </a:lnSpc>
            </a:pP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접근 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제어 방식은 구현 방법에 따라 </a:t>
            </a:r>
            <a:r>
              <a:rPr lang="ko-KR" altLang="en-US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패킷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필터링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방식과 </a:t>
            </a:r>
            <a:r>
              <a:rPr lang="ko-KR" altLang="en-US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프록시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방식으로 나뉨</a:t>
            </a:r>
            <a:endParaRPr lang="en-US" altLang="ko-KR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2">
              <a:lnSpc>
                <a:spcPct val="100000"/>
              </a:lnSpc>
            </a:pPr>
            <a:endParaRPr lang="en-US" altLang="ko-KR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10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· NAT(Network Address Translation)</a:t>
            </a:r>
          </a:p>
          <a:p>
            <a:pPr marL="165415">
              <a:lnSpc>
                <a:spcPct val="150000"/>
              </a:lnSpc>
            </a:pP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Private IP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주소와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 영역의 경계에 있는 장비 </a:t>
            </a:r>
            <a:endParaRPr lang="en-US" altLang="ko-KR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165415">
              <a:lnSpc>
                <a:spcPct val="150000"/>
              </a:lnSpc>
            </a:pP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두 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영역간의 주소 변환 기능 제공 </a:t>
            </a:r>
          </a:p>
          <a:p>
            <a:pPr lvl="2">
              <a:lnSpc>
                <a:spcPct val="110000"/>
              </a:lnSpc>
            </a:pPr>
            <a:endParaRPr lang="en-US" altLang="ko-KR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10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· </a:t>
            </a:r>
            <a:r>
              <a:rPr lang="ko-KR" altLang="en-US" sz="1000" b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액세스 </a:t>
            </a:r>
            <a:r>
              <a:rPr lang="ko-KR" altLang="en-US" sz="10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기록 기능 </a:t>
            </a:r>
            <a:endParaRPr lang="en-US" altLang="ko-KR" sz="10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182262" defTabSz="1038438">
              <a:lnSpc>
                <a:spcPct val="150000"/>
              </a:lnSpc>
            </a:pP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허용 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또는 거부된 접근에 대한 기록을 유지</a:t>
            </a:r>
          </a:p>
          <a:p>
            <a:pPr lvl="2">
              <a:lnSpc>
                <a:spcPct val="110000"/>
              </a:lnSpc>
            </a:pPr>
            <a:endParaRPr lang="en-US" altLang="ko-KR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10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· </a:t>
            </a:r>
            <a:r>
              <a:rPr lang="ko-KR" altLang="en-US" sz="1000" b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사용자 </a:t>
            </a:r>
            <a:r>
              <a:rPr lang="ko-KR" altLang="en-US" sz="10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인증</a:t>
            </a:r>
            <a:r>
              <a:rPr lang="en-US" altLang="ko-KR" sz="10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(Authentication) </a:t>
            </a:r>
          </a:p>
          <a:p>
            <a:pPr marL="165415">
              <a:lnSpc>
                <a:spcPct val="150000"/>
              </a:lnSpc>
            </a:pP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메시지 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인증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사용자 인증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클라이언트 인증을 할 수 있음</a:t>
            </a:r>
          </a:p>
          <a:p>
            <a:pPr lvl="2">
              <a:lnSpc>
                <a:spcPct val="110000"/>
              </a:lnSpc>
            </a:pPr>
            <a:endParaRPr lang="en-US" altLang="ko-KR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10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· </a:t>
            </a:r>
            <a:r>
              <a:rPr lang="ko-KR" altLang="en-US" sz="1000" b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암호화 </a:t>
            </a:r>
            <a:r>
              <a:rPr lang="en-US" altLang="ko-KR" sz="10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 </a:t>
            </a:r>
            <a:r>
              <a:rPr lang="ko-KR" altLang="en-US" sz="1000" b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터널링 </a:t>
            </a:r>
            <a:endParaRPr lang="en-US" altLang="ko-KR" sz="10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173073" lvl="2">
              <a:lnSpc>
                <a:spcPct val="150000"/>
              </a:lnSpc>
            </a:pP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방화벽에서 다른 방화벽까지 전송되는 데이터를 암호화해서 보내는 것으로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VPN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기능 이용</a:t>
            </a:r>
            <a:endParaRPr lang="en-US" altLang="ko-KR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69154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상태 검사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stateful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inspection)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기능 </a:t>
            </a:r>
            <a:endParaRPr lang="en-US" altLang="ko-KR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방화벽을 통과하는 모든 패킷에 대하여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 및 포트 정보가 보는 것이 아니라 일정 시간 프로토콜 연결 상태 정보를 유지하여 추적하는 기능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81944-C09D-40AD-A756-3B56302354E3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949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81944-C09D-40AD-A756-3B56302354E3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0972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81944-C09D-40AD-A756-3B56302354E3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0926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41350" y="804863"/>
            <a:ext cx="5503863" cy="41290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>
              <a:lnSpc>
                <a:spcPct val="150000"/>
              </a:lnSpc>
            </a:pP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∙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L4 </a:t>
            </a: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스위치는 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Sticky mode</a:t>
            </a: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를 통해 세션 별로 어떤 방화벽을 거쳐 </a:t>
            </a:r>
            <a:r>
              <a:rPr lang="ko-KR" altLang="ko-KR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트래픽이</a:t>
            </a: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전송되었는지를 저장한다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endParaRPr lang="ko-KR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171451" indent="-171451" latinLnBrk="1">
              <a:lnSpc>
                <a:spcPct val="150000"/>
              </a:lnSpc>
              <a:buFontTx/>
              <a:buChar char="-"/>
            </a:pPr>
            <a:r>
              <a:rPr lang="ko-KR" altLang="ko-KR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패킷이</a:t>
            </a: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방화벽을 통해 내부 네트워크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(clean side)</a:t>
            </a: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에서 외부 네트워크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(dirty side)</a:t>
            </a: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로 나갈 때 방화벽에는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atinLnBrk="1">
              <a:lnSpc>
                <a:spcPct val="150000"/>
              </a:lnSpc>
            </a:pP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 </a:t>
            </a: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NAT </a:t>
            </a: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테이블이 생성된다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따라서 외부 네트워크에서 내부 네트워크로 들어오는 </a:t>
            </a:r>
            <a:r>
              <a:rPr lang="ko-KR" altLang="ko-KR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패킷은</a:t>
            </a: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내부 네트워크에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atinLnBrk="1">
              <a:lnSpc>
                <a:spcPct val="150000"/>
              </a:lnSpc>
            </a:pP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  </a:t>
            </a: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서 외부 네트워크로 나갈 때만 만들어진 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NAT </a:t>
            </a: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테이블을 가진 방화벽을 거쳐야 들어온다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endParaRPr lang="ko-KR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171451" indent="-171451" latinLnBrk="1">
              <a:lnSpc>
                <a:spcPct val="150000"/>
              </a:lnSpc>
              <a:buFontTx/>
              <a:buChar char="-"/>
            </a:pP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외부 네트워크에 위치한 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L4 </a:t>
            </a: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스위치의 세션 기억 테이블은 해당 세션의 </a:t>
            </a:r>
            <a:r>
              <a:rPr lang="ko-KR" altLang="ko-KR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트래픽이</a:t>
            </a: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어떤 방화벽을 거쳐 해당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스위치로 들어왔는지를 기록하고 있다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endParaRPr lang="ko-KR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171451" indent="-171451" latinLnBrk="1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Sticky mode</a:t>
            </a: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는 방화벽의 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NAT </a:t>
            </a: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기능을 원활하게 지원하기 위한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L4 </a:t>
            </a: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스위치의 주요 기능이다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</a:p>
          <a:p>
            <a:pPr marL="171451" indent="-171451" latinLnBrk="1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L4 </a:t>
            </a: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스위치는 로드 </a:t>
            </a:r>
            <a:r>
              <a:rPr lang="ko-KR" altLang="ko-KR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밸런싱을</a:t>
            </a: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위한 </a:t>
            </a:r>
            <a:r>
              <a:rPr lang="ko-KR" altLang="ko-KR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해쉬</a:t>
            </a: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방식의 </a:t>
            </a:r>
            <a:r>
              <a:rPr lang="ko-KR" altLang="ko-KR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스위칭을</a:t>
            </a: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사용하기 전에 세션 기억 테이블을 통한 세션 기억방식의 </a:t>
            </a:r>
            <a:r>
              <a:rPr lang="ko-KR" altLang="ko-KR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스위칭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(sticky mode) </a:t>
            </a: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을 먼저 적용한다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endParaRPr lang="ko-KR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84868" y="10055364"/>
            <a:ext cx="2942219" cy="541720"/>
          </a:xfrm>
          <a:prstGeom prst="rect">
            <a:avLst/>
          </a:prstGeom>
        </p:spPr>
        <p:txBody>
          <a:bodyPr lIns="91441" tIns="45720" rIns="91441" bIns="45720"/>
          <a:lstStyle/>
          <a:p>
            <a:fld id="{F298AAD4-CBAB-4212-B430-61DF040C9DEF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1332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77850" y="781050"/>
            <a:ext cx="5340350" cy="40052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>
              <a:lnSpc>
                <a:spcPct val="150000"/>
              </a:lnSpc>
            </a:pP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∙ 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L4 </a:t>
            </a: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스위치의 인터페이스들은 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IP</a:t>
            </a: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주소를 가지로 </a:t>
            </a:r>
            <a:r>
              <a:rPr lang="ko-KR" altLang="ko-KR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라우터로</a:t>
            </a: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동작</a:t>
            </a:r>
          </a:p>
          <a:p>
            <a:pPr latinLnBrk="1">
              <a:lnSpc>
                <a:spcPct val="150000"/>
              </a:lnSpc>
            </a:pP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∙ </a:t>
            </a:r>
            <a:r>
              <a:rPr lang="ko-KR" altLang="ko-KR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스태틱</a:t>
            </a: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라우팅을</a:t>
            </a: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사용할 수 있지만 인접 </a:t>
            </a:r>
            <a:r>
              <a:rPr lang="ko-KR" altLang="ko-KR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라우팅</a:t>
            </a: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기능을 하는 장비가 직접 연결되지 않고 </a:t>
            </a:r>
            <a:r>
              <a:rPr lang="ko-KR" altLang="ko-KR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트랜스패런트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atinLnBrk="1">
              <a:lnSpc>
                <a:spcPct val="150000"/>
              </a:lnSpc>
            </a:pP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 </a:t>
            </a: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모드 장비나 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L2 </a:t>
            </a: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스위치를 통해 연결되었을 경우 건너편 링크에 고장이 나면 문제 발생 </a:t>
            </a:r>
          </a:p>
          <a:p>
            <a:pPr latinLnBrk="1">
              <a:lnSpc>
                <a:spcPct val="150000"/>
              </a:lnSpc>
            </a:pP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∙ 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L4 </a:t>
            </a: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스위치와 방화벽 사이에 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L2</a:t>
            </a: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스위치를 생략하면 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L4 </a:t>
            </a: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스위치와 방화벽에 다수 개의 망을 형성해야 </a:t>
            </a:r>
            <a:r>
              <a:rPr lang="ko-KR" altLang="ko-KR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하므</a:t>
            </a:r>
            <a:endParaRPr lang="ko-KR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atinLnBrk="1">
              <a:lnSpc>
                <a:spcPct val="150000"/>
              </a:lnSpc>
            </a:pP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</a:t>
            </a: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로 망 자체가 복잡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46895" y="9755902"/>
            <a:ext cx="2815955" cy="525587"/>
          </a:xfrm>
          <a:prstGeom prst="rect">
            <a:avLst/>
          </a:prstGeom>
        </p:spPr>
        <p:txBody>
          <a:bodyPr lIns="88222" tIns="44111" rIns="88222" bIns="44111"/>
          <a:lstStyle/>
          <a:p>
            <a:fld id="{F298AAD4-CBAB-4212-B430-61DF040C9DEF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400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41350" y="804863"/>
            <a:ext cx="5503863" cy="41290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>
              <a:lnSpc>
                <a:spcPct val="150000"/>
              </a:lnSpc>
            </a:pP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∙ 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L4 </a:t>
            </a: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스위치의 인터페이스들은 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IP</a:t>
            </a: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주소를 가지로 </a:t>
            </a:r>
            <a:r>
              <a:rPr lang="ko-KR" altLang="ko-KR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라우터로</a:t>
            </a: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동작</a:t>
            </a:r>
          </a:p>
          <a:p>
            <a:pPr latinLnBrk="1">
              <a:lnSpc>
                <a:spcPct val="150000"/>
              </a:lnSpc>
            </a:pP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∙ </a:t>
            </a:r>
            <a:r>
              <a:rPr lang="ko-KR" altLang="ko-KR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스태틱</a:t>
            </a: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ko-KR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라우팅을</a:t>
            </a: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사용할 수 있지만 인접 </a:t>
            </a:r>
            <a:r>
              <a:rPr lang="ko-KR" altLang="ko-KR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라우팅</a:t>
            </a: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기능을 하는 장비가 직접 연결되지 않고 </a:t>
            </a:r>
            <a:r>
              <a:rPr lang="ko-KR" altLang="ko-KR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트랜스패런트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atinLnBrk="1">
              <a:lnSpc>
                <a:spcPct val="150000"/>
              </a:lnSpc>
            </a:pP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 </a:t>
            </a: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모드 장비나 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L2 </a:t>
            </a: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스위치를 통해 연결되었을 경우 건너편 링크에 고장이 나면 문제 발생 </a:t>
            </a:r>
          </a:p>
          <a:p>
            <a:pPr latinLnBrk="1">
              <a:lnSpc>
                <a:spcPct val="150000"/>
              </a:lnSpc>
            </a:pP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∙ 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L4 </a:t>
            </a: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스위치와 방화벽 사이에 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L2</a:t>
            </a: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스위치를 생략하면 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L4 </a:t>
            </a: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스위치와 방화벽에 다수 개의 망을 형성해야 </a:t>
            </a:r>
            <a:r>
              <a:rPr lang="ko-KR" altLang="ko-KR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하므</a:t>
            </a:r>
            <a:endParaRPr lang="ko-KR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atinLnBrk="1">
              <a:lnSpc>
                <a:spcPct val="150000"/>
              </a:lnSpc>
            </a:pP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</a:t>
            </a: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로 망 자체가 복잡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84868" y="10055364"/>
            <a:ext cx="2942219" cy="541720"/>
          </a:xfrm>
          <a:prstGeom prst="rect">
            <a:avLst/>
          </a:prstGeom>
        </p:spPr>
        <p:txBody>
          <a:bodyPr lIns="91441" tIns="45720" rIns="91441" bIns="45720"/>
          <a:lstStyle/>
          <a:p>
            <a:fld id="{F298AAD4-CBAB-4212-B430-61DF040C9DEF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8381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41350" y="804863"/>
            <a:ext cx="5503863" cy="41290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>
              <a:lnSpc>
                <a:spcPct val="150000"/>
              </a:lnSpc>
            </a:pP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∙ 방화벽의 주요 기능은 </a:t>
            </a:r>
            <a:r>
              <a:rPr lang="ko-KR" altLang="ko-KR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필터링과</a:t>
            </a: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NAT </a:t>
            </a: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기능을 서로 다른 방화벽에서 수행 </a:t>
            </a:r>
          </a:p>
          <a:p>
            <a:pPr latinLnBrk="1">
              <a:lnSpc>
                <a:spcPct val="150000"/>
              </a:lnSpc>
            </a:pP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- </a:t>
            </a: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바깥쪽에서 </a:t>
            </a:r>
            <a:r>
              <a:rPr lang="ko-KR" altLang="ko-KR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필터링을</a:t>
            </a: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하여 외부 공격에 대비 </a:t>
            </a:r>
          </a:p>
          <a:p>
            <a:pPr latinLnBrk="1">
              <a:lnSpc>
                <a:spcPct val="150000"/>
              </a:lnSpc>
            </a:pP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∙ 이 구성은 각 장비에서의 지연은 줄어들지만 </a:t>
            </a:r>
            <a:r>
              <a:rPr lang="ko-KR" altLang="ko-KR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패킷이</a:t>
            </a: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통과해야 할 장비의 대수를 늘려 효과적이지는 않음 </a:t>
            </a:r>
          </a:p>
          <a:p>
            <a:pPr latinLnBrk="1">
              <a:lnSpc>
                <a:spcPct val="150000"/>
              </a:lnSpc>
            </a:pP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∙ 두 단계의 방화벽을 거쳐야 하기 때문에 보안을 강화한 구성으로 볼 수 있음 </a:t>
            </a:r>
          </a:p>
          <a:p>
            <a:pPr latinLnBrk="1">
              <a:lnSpc>
                <a:spcPct val="150000"/>
              </a:lnSpc>
            </a:pP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∙ 느린 방화벽에서의 </a:t>
            </a:r>
            <a:r>
              <a:rPr lang="ko-KR" altLang="ko-KR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병목점을</a:t>
            </a: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해결하기 위해서는 방화벽을 두 단계로 배치하는 대신 </a:t>
            </a:r>
            <a:r>
              <a:rPr lang="ko-KR" altLang="ko-KR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라우터에서</a:t>
            </a: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NAT</a:t>
            </a: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를 </a:t>
            </a:r>
          </a:p>
          <a:p>
            <a:pPr latinLnBrk="1">
              <a:lnSpc>
                <a:spcPct val="150000"/>
              </a:lnSpc>
            </a:pP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</a:t>
            </a: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수행하고 방화벽에서는 </a:t>
            </a:r>
            <a:r>
              <a:rPr lang="ko-KR" altLang="ko-KR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필터링</a:t>
            </a: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등의 보안 기능을 구현하는 것이 효과적임 </a:t>
            </a:r>
          </a:p>
          <a:p>
            <a:pPr latinLnBrk="1">
              <a:lnSpc>
                <a:spcPct val="150000"/>
              </a:lnSpc>
            </a:pP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∙ 방화벽을 종으로 늘려 </a:t>
            </a:r>
            <a:r>
              <a:rPr lang="ko-KR" altLang="ko-KR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패킷이</a:t>
            </a: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통과하는 장비의 수를 늘리는 것보다 횡으로 늘려서 각각의 방화벽이 감당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atinLnBrk="1">
              <a:lnSpc>
                <a:spcPct val="150000"/>
              </a:lnSpc>
            </a:pP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 </a:t>
            </a: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하는 </a:t>
            </a:r>
            <a:r>
              <a:rPr lang="ko-KR" altLang="ko-KR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트래픽의</a:t>
            </a:r>
            <a:r>
              <a:rPr lang="ko-KR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양을 줄여주는 것이 좀 더 효과적임 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84868" y="10055364"/>
            <a:ext cx="2942219" cy="541720"/>
          </a:xfrm>
          <a:prstGeom prst="rect">
            <a:avLst/>
          </a:prstGeom>
        </p:spPr>
        <p:txBody>
          <a:bodyPr lIns="91441" tIns="45720" rIns="91441" bIns="45720"/>
          <a:lstStyle/>
          <a:p>
            <a:fld id="{F298AAD4-CBAB-4212-B430-61DF040C9DEF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0193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7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8708" name="Rectangle 5"/>
          <p:cNvSpPr>
            <a:spLocks noGrp="1" noChangeArrowheads="1"/>
          </p:cNvSpPr>
          <p:nvPr>
            <p:ph type="body" idx="1"/>
          </p:nvPr>
        </p:nvSpPr>
        <p:spPr>
          <a:solidFill>
            <a:schemeClr val="bg1"/>
          </a:solidFill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20000"/>
          </a:bodyPr>
          <a:lstStyle/>
          <a:p>
            <a:pPr marL="165416" indent="-16541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바이러스를 막을 수 없음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</a:p>
          <a:p>
            <a:pPr marL="174607" lvl="1">
              <a:lnSpc>
                <a:spcPct val="150000"/>
              </a:lnSpc>
            </a:pP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방화벽은 </a:t>
            </a:r>
            <a:r>
              <a:rPr lang="ko-KR" altLang="en-US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패킷의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IP 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주소와 포트 번호로 접근 제어를 하는 것이 보통 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174607" lvl="1">
              <a:lnSpc>
                <a:spcPct val="150000"/>
              </a:lnSpc>
            </a:pP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좀 더 높은 수준의 접근 제어가 가능하지만 </a:t>
            </a:r>
            <a:r>
              <a:rPr lang="ko-KR" altLang="en-US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패킷의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데이터 내용 자체는 검사하지 않는 것이 보통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174607" lvl="1">
              <a:lnSpc>
                <a:spcPct val="150000"/>
              </a:lnSpc>
            </a:pP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방화벽은 보통 두 네트워크 사이에 존재하며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높은 </a:t>
            </a:r>
            <a:r>
              <a:rPr lang="ko-KR" altLang="en-US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트래픽을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처리해야 하므로 데이터 내용까지 검사하면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큰 오버헤드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(overhead)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가 발생하고 네트워크 대역폭에 큰 손실을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가져오기 때문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165416" indent="-165416">
              <a:lnSpc>
                <a:spcPct val="150000"/>
              </a:lnSpc>
              <a:spcBef>
                <a:spcPct val="800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방화벽은 자신을 통과하지 않은 통신에 대한 제어가 불가능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174607" lvl="1">
              <a:lnSpc>
                <a:spcPct val="150000"/>
              </a:lnSpc>
            </a:pP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내부 사용자가 방화벽을 통과하는 통신 선로가 아닌 무선이나 사설 통신 선로를 이용해 통신을 한다면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공격자는 방화벽을 우회하여 내부 네트워크로 접속할 수 있음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174607" lvl="1">
              <a:lnSpc>
                <a:spcPct val="150000"/>
              </a:lnSpc>
            </a:pP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내부 사용자 역시 방화벽을 우회하여 외부로 허용되지 않은 접속을 시도할 수 있음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165416" indent="-165416">
              <a:lnSpc>
                <a:spcPct val="150000"/>
              </a:lnSpc>
              <a:spcBef>
                <a:spcPct val="800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방화벽은 전혀 새로운 형태의 공격을 막을 수 없음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174607" lvl="1">
              <a:lnSpc>
                <a:spcPct val="150000"/>
              </a:lnSpc>
            </a:pP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방화벽은 예측된 접속에 대한 규칙을 세우고 이에 대해서만 방어하기 때문에 새로운 형태의 공격에는 능동적으로 적용할 수 없음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174607" lvl="1">
              <a:lnSpc>
                <a:spcPct val="150000"/>
              </a:lnSpc>
            </a:pP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실제로 많은 해킹 공격이 방화벽을 우회하거나 통과하는데 성공하여 공격을 실행하므로 보안의 완성은 절대 아님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3836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81944-C09D-40AD-A756-3B56302354E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7934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BE2BC9-03E7-490C-8778-81A5B8F0641C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2944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TAP</a:t>
            </a:r>
            <a:r>
              <a:rPr lang="en-US" altLang="ko-KR" baseline="0" dirty="0" smtClean="0"/>
              <a:t> : Test</a:t>
            </a:r>
            <a:r>
              <a:rPr lang="ko-KR" altLang="en-US" baseline="0" smtClean="0"/>
              <a:t> </a:t>
            </a:r>
            <a:r>
              <a:rPr lang="en-US" altLang="ko-KR" baseline="0" dirty="0" smtClean="0"/>
              <a:t>Access Port </a:t>
            </a:r>
          </a:p>
          <a:p>
            <a:r>
              <a:rPr lang="en-US" altLang="ko-KR" dirty="0" smtClean="0"/>
              <a:t>Clipping level</a:t>
            </a:r>
            <a:r>
              <a:rPr lang="en-US" altLang="ko-KR" baseline="0" dirty="0" smtClean="0"/>
              <a:t> : </a:t>
            </a:r>
            <a:r>
              <a:rPr lang="ko-KR" altLang="en-US" baseline="0" smtClean="0"/>
              <a:t>클리핑 레벨</a:t>
            </a:r>
            <a:r>
              <a:rPr lang="en-US" altLang="ko-KR" baseline="0" dirty="0" smtClean="0"/>
              <a:t>(</a:t>
            </a:r>
            <a:r>
              <a:rPr lang="ko-KR" altLang="en-US" baseline="0" smtClean="0"/>
              <a:t>데이터를</a:t>
            </a:r>
            <a:r>
              <a:rPr lang="en-US" altLang="ko-KR" baseline="0" dirty="0" smtClean="0"/>
              <a:t> </a:t>
            </a:r>
            <a:r>
              <a:rPr lang="ko-KR" altLang="en-US" baseline="0" smtClean="0"/>
              <a:t>저장하는 수준</a:t>
            </a:r>
            <a:r>
              <a:rPr lang="en-US" altLang="ko-KR" baseline="0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BE2BC9-03E7-490C-8778-81A5B8F0641C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8575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9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1780" name="Rectangle 5"/>
          <p:cNvSpPr>
            <a:spLocks noGrp="1" noChangeArrowheads="1"/>
          </p:cNvSpPr>
          <p:nvPr>
            <p:ph type="body" idx="1"/>
          </p:nvPr>
        </p:nvSpPr>
        <p:spPr>
          <a:solidFill>
            <a:schemeClr val="bg1"/>
          </a:solidFill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오용 탐지 기법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174607" lvl="1" indent="-8117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Signature Base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나 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Knowledge Base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라고 함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174607" lvl="1" indent="-8117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이미 발견되고 정립된 공격 패턴을 미리 입력해두고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해당 패턴을 탐지했을 때 이를 알려주는 것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174607" lvl="1" indent="-8117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탐지 오판 확률이 낮고 비교적 효율적이지만 알려진 공격 외에는 탐지할 수 없으며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많은 데이터를 분석하는 데는 부적합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174607" lvl="1" indent="-8117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공격을 실시한 순서에 관한 정보는 얻기 힘듦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174607" lvl="1" indent="-8117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전문가 시스템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(Expert System)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을 이용한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IDS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도 이를 기반으로 함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174607" lvl="1" indent="-8117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상태 전이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(State Transition)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에 따른 탐지 방법이 있음 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각 공격 상황에 대한 시나리오를 작성하여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각 상태에 따른 공격을 분석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2481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30000"/>
              </a:spcBef>
              <a:defRPr/>
            </a:pP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정식 명칭은 “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Web Application Firewall (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웹 어플리케이션 방화벽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)”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60247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57300" y="1038225"/>
            <a:ext cx="4184650" cy="31384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80C2B-2AC0-4F51-95F2-1B39C0D83A65}" type="slidenum">
              <a:rPr lang="ko-KR" altLang="en-US" smtClean="0"/>
              <a:pPr/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79902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b="0" i="0" kern="1200" dirty="0">
                <a:solidFill>
                  <a:schemeClr val="tx1"/>
                </a:solidFill>
                <a:ea typeface="+mn-ea"/>
                <a:cs typeface="Arial" pitchFamily="34" charset="0"/>
              </a:rPr>
              <a:t>What’s encapsulated? It depends on the encapsulation mode being used. IPsec can operate in two modes: transport mode and tunnel mode.</a:t>
            </a:r>
          </a:p>
          <a:p>
            <a:pPr lvl="0"/>
            <a:endParaRPr lang="en-US" b="0" i="0" kern="1200" dirty="0">
              <a:solidFill>
                <a:schemeClr val="tx1"/>
              </a:solidFill>
              <a:ea typeface="+mn-ea"/>
              <a:cs typeface="Arial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i="0" kern="1200" dirty="0">
                <a:solidFill>
                  <a:schemeClr val="tx1"/>
                </a:solidFill>
                <a:ea typeface="+mn-ea"/>
                <a:cs typeface="Arial" pitchFamily="34" charset="0"/>
              </a:rPr>
              <a:t>Transport mode directly encapsulates and protects the fourth layer (transport) and above. The original IP header</a:t>
            </a:r>
            <a:r>
              <a:rPr lang="en-US" b="0" i="0" kern="1200" baseline="0" dirty="0">
                <a:solidFill>
                  <a:schemeClr val="tx1"/>
                </a:solidFill>
                <a:ea typeface="+mn-ea"/>
                <a:cs typeface="Arial" pitchFamily="34" charset="0"/>
              </a:rPr>
              <a:t> is not protected and no additional IP header is added</a:t>
            </a:r>
            <a:r>
              <a:rPr lang="en-US" b="0" i="0" kern="1200" dirty="0">
                <a:solidFill>
                  <a:schemeClr val="tx1"/>
                </a:solidFill>
                <a:ea typeface="+mn-ea"/>
                <a:cs typeface="Arial" pitchFamily="34" charset="0"/>
              </a:rPr>
              <a:t>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i="0" kern="1200" dirty="0">
                <a:solidFill>
                  <a:schemeClr val="tx1"/>
                </a:solidFill>
                <a:ea typeface="+mn-ea"/>
                <a:cs typeface="Arial" pitchFamily="34" charset="0"/>
              </a:rPr>
              <a:t>Tunnel mode is a true tunnel. The whole IP packet </a:t>
            </a:r>
            <a:r>
              <a:rPr lang="en-US" b="0" i="0" kern="1200" baseline="0" dirty="0">
                <a:solidFill>
                  <a:schemeClr val="tx1"/>
                </a:solidFill>
                <a:ea typeface="+mn-ea"/>
                <a:cs typeface="Arial" pitchFamily="34" charset="0"/>
              </a:rPr>
              <a:t>is encapsulated and a new IP header is added at the beginning. </a:t>
            </a:r>
            <a:r>
              <a:rPr lang="en-US" b="0" i="0" kern="1200" dirty="0">
                <a:solidFill>
                  <a:schemeClr val="tx1"/>
                </a:solidFill>
                <a:ea typeface="+mn-ea"/>
                <a:cs typeface="Arial" pitchFamily="34" charset="0"/>
              </a:rPr>
              <a:t>After the IPsec packet reaches the remote LAN</a:t>
            </a:r>
            <a:r>
              <a:rPr lang="en-US" b="0" i="0" kern="1200" baseline="0" dirty="0">
                <a:solidFill>
                  <a:schemeClr val="tx1"/>
                </a:solidFill>
                <a:ea typeface="+mn-ea"/>
                <a:cs typeface="Arial" pitchFamily="34" charset="0"/>
              </a:rPr>
              <a:t> </a:t>
            </a:r>
            <a:r>
              <a:rPr lang="en-US" b="0" i="0" kern="1200" dirty="0">
                <a:solidFill>
                  <a:schemeClr val="tx1"/>
                </a:solidFill>
                <a:ea typeface="+mn-ea"/>
                <a:cs typeface="Arial" pitchFamily="34" charset="0"/>
              </a:rPr>
              <a:t>and is unwrapped, the original packet can continue on its journey.</a:t>
            </a:r>
          </a:p>
          <a:p>
            <a:endParaRPr lang="en-US" i="0" dirty="0"/>
          </a:p>
          <a:p>
            <a:r>
              <a:rPr lang="en-US" i="0" dirty="0"/>
              <a:t>Note that after you remove the VPN-related headers, a transport mode packet can’t be transmitted any further; it has no second IP header inside, so it’s not routable. For that reason, </a:t>
            </a:r>
            <a:r>
              <a:rPr lang="en-US" b="0" i="0" kern="1200" dirty="0">
                <a:solidFill>
                  <a:schemeClr val="tx1"/>
                </a:solidFill>
                <a:ea typeface="+mn-ea"/>
                <a:cs typeface="Arial" pitchFamily="34" charset="0"/>
              </a:rPr>
              <a:t>this mode is usually used only for end-to-end (or client-to-client) VPNs.</a:t>
            </a:r>
          </a:p>
          <a:p>
            <a:endParaRPr lang="en-US" i="0" dirty="0"/>
          </a:p>
          <a:p>
            <a:endParaRPr lang="en-US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xmlns="" id="{171019FC-6F45-4BCE-A25E-026EFB18FDC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algn="r"/>
            <a:r>
              <a:rPr lang="en-CA" sz="1000">
                <a:solidFill>
                  <a:schemeClr val="bg1">
                    <a:lumMod val="50000"/>
                  </a:schemeClr>
                </a:solidFill>
              </a:rPr>
              <a:t>IPsec VPN</a:t>
            </a:r>
            <a:endParaRPr lang="en-CA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7210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 Header </a:t>
            </a:r>
          </a:p>
          <a:p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ko-KR" dirty="0" smtClean="0">
                <a:effectLst/>
              </a:rPr>
              <a:t>- SPI(Security Parameter Index) : </a:t>
            </a:r>
            <a:r>
              <a:rPr lang="ko-KR" altLang="en-US" smtClean="0">
                <a:effectLst/>
              </a:rPr>
              <a:t>현재 연결에 대한 보안연관</a:t>
            </a:r>
            <a:r>
              <a:rPr lang="en-US" altLang="ko-KR" dirty="0" smtClean="0">
                <a:effectLst/>
              </a:rPr>
              <a:t>(SA) </a:t>
            </a:r>
            <a:r>
              <a:rPr lang="ko-KR" altLang="en-US" smtClean="0">
                <a:effectLst/>
              </a:rPr>
              <a:t>식별자</a:t>
            </a:r>
            <a:br>
              <a:rPr lang="ko-KR" altLang="en-US" smtClean="0">
                <a:effectLst/>
              </a:rPr>
            </a:br>
            <a:r>
              <a:rPr lang="ko-KR" altLang="en-US" smtClean="0">
                <a:effectLst/>
              </a:rPr>
              <a:t>  </a:t>
            </a:r>
            <a:r>
              <a:rPr lang="en-US" altLang="ko-KR" dirty="0" smtClean="0">
                <a:effectLst/>
              </a:rPr>
              <a:t>- SN (</a:t>
            </a:r>
            <a:r>
              <a:rPr lang="en-US" altLang="ko-KR" dirty="0" err="1" smtClean="0">
                <a:effectLst/>
              </a:rPr>
              <a:t>Sequnece</a:t>
            </a:r>
            <a:r>
              <a:rPr lang="en-US" altLang="ko-KR" dirty="0" smtClean="0">
                <a:effectLst/>
              </a:rPr>
              <a:t> Number) : </a:t>
            </a:r>
            <a:r>
              <a:rPr lang="ko-KR" altLang="en-US" smtClean="0">
                <a:effectLst/>
              </a:rPr>
              <a:t>재전송 공격 방지를 위한 필드</a:t>
            </a:r>
            <a:endParaRPr lang="en-US" altLang="ko-KR" dirty="0" smtClean="0">
              <a:effectLst/>
            </a:endParaRPr>
          </a:p>
          <a:p>
            <a:r>
              <a:rPr lang="en-US" altLang="ko-KR" dirty="0" smtClean="0">
                <a:effectLst/>
              </a:rPr>
              <a:t>ESP Trailer </a:t>
            </a:r>
          </a:p>
          <a:p>
            <a:r>
              <a:rPr lang="en-US" altLang="ko-KR" dirty="0" smtClean="0">
                <a:effectLst/>
              </a:rPr>
              <a:t>  - </a:t>
            </a:r>
            <a:r>
              <a:rPr lang="ko-KR" altLang="en-US" smtClean="0">
                <a:effectLst/>
              </a:rPr>
              <a:t>블록 암호를 위한 패딩 정보와</a:t>
            </a:r>
            <a:r>
              <a:rPr lang="en-US" altLang="ko-KR" dirty="0" smtClean="0">
                <a:effectLst/>
              </a:rPr>
              <a:t>, </a:t>
            </a:r>
            <a:r>
              <a:rPr lang="ko-KR" altLang="en-US" smtClean="0">
                <a:effectLst/>
              </a:rPr>
              <a:t>전송하는 페이로드의 프로토콜 타입</a:t>
            </a:r>
            <a:r>
              <a:rPr lang="en-US" altLang="ko-KR" dirty="0" smtClean="0">
                <a:effectLst/>
              </a:rPr>
              <a:t>(Next Header) </a:t>
            </a:r>
            <a:r>
              <a:rPr lang="ko-KR" altLang="en-US" smtClean="0">
                <a:effectLst/>
              </a:rPr>
              <a:t>정보를 담음</a:t>
            </a:r>
            <a:endParaRPr lang="en-US" altLang="ko-KR" dirty="0" smtClean="0">
              <a:effectLst/>
            </a:endParaRPr>
          </a:p>
          <a:p>
            <a:r>
              <a:rPr lang="en-US" altLang="ko-KR" dirty="0" smtClean="0">
                <a:effectLst/>
              </a:rPr>
              <a:t>ESP </a:t>
            </a:r>
            <a:r>
              <a:rPr lang="en-US" altLang="ko-KR" dirty="0" err="1" smtClean="0">
                <a:effectLst/>
              </a:rPr>
              <a:t>Auth</a:t>
            </a:r>
            <a:r>
              <a:rPr lang="en-US" altLang="ko-KR" dirty="0" smtClean="0">
                <a:effectLst/>
              </a:rPr>
              <a:t> Filed- </a:t>
            </a:r>
            <a:r>
              <a:rPr lang="ko-KR" altLang="en-US" smtClean="0">
                <a:effectLst/>
              </a:rPr>
              <a:t>인증 데이터 정보를 저장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- Data Origin Authentication(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송신처 인증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: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메세지 인증 코드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(MAC)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통해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패킷이 </a:t>
            </a:r>
            <a:r>
              <a:rPr lang="ko-KR" alt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올바른 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송신처로부터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온 것임을 보장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81944-C09D-40AD-A756-3B56302354E3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1526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다수의 보안 장비의 도입으로 발생하는 단점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</a:p>
          <a:p>
            <a:pPr marL="0" lvl="1">
              <a:lnSpc>
                <a:spcPct val="150000"/>
              </a:lnSpc>
            </a:pP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다수의 분산된 장비 배치로 </a:t>
            </a:r>
            <a:r>
              <a:rPr lang="ko-KR" altLang="en-US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패킷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전달 시간이 길어짐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0" lvl="1">
              <a:lnSpc>
                <a:spcPct val="150000"/>
              </a:lnSpc>
            </a:pP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중소 규모 네트워크에는 투자 비용을 감당할 수 없음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0" lvl="1">
              <a:lnSpc>
                <a:spcPct val="150000"/>
              </a:lnSpc>
            </a:pP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복잡한 네트워크 때문에 장애 처리 시간이 길어지는 등 네트워크의 관리가 어려워짐 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7032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다수의 보안 장비의 도입으로 발생하는 단점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</a:p>
          <a:p>
            <a:pPr marL="0" lvl="1">
              <a:lnSpc>
                <a:spcPct val="150000"/>
              </a:lnSpc>
            </a:pP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다수의 분산된 장비 배치로 </a:t>
            </a:r>
            <a:r>
              <a:rPr lang="ko-KR" altLang="en-US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패킷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전달 시간이 길어짐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0" lvl="1">
              <a:lnSpc>
                <a:spcPct val="150000"/>
              </a:lnSpc>
            </a:pP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중소 규모 네트워크에는 투자 비용을 감당할 수 없음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0" lvl="1">
              <a:lnSpc>
                <a:spcPct val="150000"/>
              </a:lnSpc>
            </a:pP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복잡한 네트워크 때문에 장애 처리 시간이 길어지는 등 네트워크의 관리가 어려워짐 </a:t>
            </a:r>
            <a:endParaRPr lang="en-US" altLang="ko-KR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15368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보안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오케스트레이션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자동화 및 대응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‘Security Orchestration, Automation and Response’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머리글자를 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SOAR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우리말로 ‘쏘아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혹은 소아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)’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발음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SOAR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리서치 기관 가트너가 제시한 개념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보안 운영 시 유입되는 다양한 보안위협에 대해 대응 수준을 자동으로 분류하고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표준화된 업무 프로세스에 따라 사람과 기계가 유기적으로 협력할 수 있도록 지원하는 플랫폼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CF99F-6A09-4437-9F26-5EB3A72BB796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596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12116" y="10237216"/>
            <a:ext cx="2916337" cy="538900"/>
          </a:xfrm>
          <a:prstGeom prst="rect">
            <a:avLst/>
          </a:prstGeom>
          <a:noFill/>
        </p:spPr>
        <p:txBody>
          <a:bodyPr lIns="88222" tIns="44111" rIns="88222" bIns="44111"/>
          <a:lstStyle/>
          <a:p>
            <a:fld id="{F0B93E85-FF42-4626-A3D4-BD16D8B6B4BE}" type="slidenum">
              <a:rPr lang="en-US" altLang="ko-KR" smtClean="0">
                <a:latin typeface="굴림" pitchFamily="50" charset="-127"/>
                <a:ea typeface="굴림" pitchFamily="50" charset="-127"/>
              </a:rPr>
              <a:pPr/>
              <a:t>11</a:t>
            </a:fld>
            <a:endParaRPr lang="en-US" altLang="ko-KR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9000" y="1258888"/>
            <a:ext cx="5084763" cy="3814762"/>
          </a:xfrm>
          <a:ln/>
        </p:spPr>
      </p:sp>
      <p:pic>
        <p:nvPicPr>
          <p:cNvPr id="25604" name="Picture 3" descr="책제목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9591" y="726020"/>
            <a:ext cx="5256263" cy="41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5" name="Text Box 4"/>
          <p:cNvSpPr txBox="1">
            <a:spLocks noChangeArrowheads="1"/>
          </p:cNvSpPr>
          <p:nvPr/>
        </p:nvSpPr>
        <p:spPr bwMode="auto">
          <a:xfrm>
            <a:off x="1398973" y="900039"/>
            <a:ext cx="4028659" cy="1538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lIns="0" tIns="0" rIns="0" bIns="0">
            <a:spAutoFit/>
          </a:bodyPr>
          <a:lstStyle/>
          <a:p>
            <a:pPr defTabSz="969073">
              <a:spcBef>
                <a:spcPct val="50000"/>
              </a:spcBef>
            </a:pPr>
            <a:r>
              <a:rPr lang="ko-KR" altLang="en-US" sz="1000" dirty="0">
                <a:latin typeface="HY울릉도L"/>
                <a:ea typeface="HY울릉도L"/>
                <a:cs typeface="HY울릉도L"/>
              </a:rPr>
              <a:t>업무에 바로 쓰는 네트워크 기술</a:t>
            </a:r>
          </a:p>
        </p:txBody>
      </p:sp>
      <p:sp>
        <p:nvSpPr>
          <p:cNvPr id="25606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088954" y="5325373"/>
            <a:ext cx="4693870" cy="5070891"/>
          </a:xfrm>
          <a:noFill/>
          <a:ln/>
        </p:spPr>
        <p:txBody>
          <a:bodyPr lIns="0" tIns="0" rIns="0" bIns="0"/>
          <a:lstStyle/>
          <a:p>
            <a:pPr eaLnBrk="1" hangingPunct="1"/>
            <a:endParaRPr lang="en-US" altLang="ko-KR" dirty="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59970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81944-C09D-40AD-A756-3B56302354E3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5054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latinLnBrk="1">
              <a:lnSpc>
                <a:spcPct val="100000"/>
              </a:lnSpc>
              <a:buFontTx/>
              <a:buNone/>
            </a:pPr>
            <a:endParaRPr lang="en-US" altLang="ko-KR" sz="12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 latinLnBrk="1">
              <a:lnSpc>
                <a:spcPct val="100000"/>
              </a:lnSpc>
              <a:buFontTx/>
              <a:buNone/>
            </a:pPr>
            <a:endParaRPr lang="ko-KR" altLang="en-US" sz="12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81944-C09D-40AD-A756-3B56302354E3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4997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81944-C09D-40AD-A756-3B56302354E3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822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7"/>
          <p:cNvSpPr txBox="1">
            <a:spLocks noGrp="1" noChangeArrowheads="1"/>
          </p:cNvSpPr>
          <p:nvPr/>
        </p:nvSpPr>
        <p:spPr bwMode="auto">
          <a:xfrm>
            <a:off x="3676189" y="9296813"/>
            <a:ext cx="3185343" cy="573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7687" tIns="48843" rIns="97687" bIns="48843" anchor="b"/>
          <a:lstStyle/>
          <a:p>
            <a:pPr algn="r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Wingdings" pitchFamily="2" charset="2"/>
              <a:buNone/>
            </a:pPr>
            <a:fld id="{2FA2C64C-3D9A-48BD-98FD-8E5EAEE6F119}" type="slidenum">
              <a:rPr kumimoji="1" lang="en-US" altLang="ko-KR" sz="1000">
                <a:latin typeface="Times New Roman" panose="02020603050405020304" pitchFamily="18" charset="0"/>
                <a:cs typeface="Times New Roman" panose="02020603050405020304" pitchFamily="18" charset="0"/>
              </a:rPr>
              <a:pPr algn="r" eaLnBrk="1" latin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 typeface="Wingdings" pitchFamily="2" charset="2"/>
                <a:buNone/>
              </a:pPr>
              <a:t>13</a:t>
            </a:fld>
            <a:endParaRPr kumimoji="1" lang="en-US" altLang="ko-K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2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4863" y="958850"/>
            <a:ext cx="5686425" cy="4265613"/>
          </a:xfrm>
          <a:ln/>
        </p:spPr>
      </p:sp>
    </p:spTree>
    <p:extLst>
      <p:ext uri="{BB962C8B-B14F-4D97-AF65-F5344CB8AC3E}">
        <p14:creationId xmlns:p14="http://schemas.microsoft.com/office/powerpoint/2010/main" val="2765827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7"/>
          <p:cNvSpPr txBox="1">
            <a:spLocks noGrp="1" noChangeArrowheads="1"/>
          </p:cNvSpPr>
          <p:nvPr/>
        </p:nvSpPr>
        <p:spPr bwMode="auto">
          <a:xfrm>
            <a:off x="3676189" y="9296813"/>
            <a:ext cx="3185343" cy="573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7687" tIns="48843" rIns="97687" bIns="48843" anchor="b"/>
          <a:lstStyle/>
          <a:p>
            <a:pPr algn="r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Wingdings" pitchFamily="2" charset="2"/>
              <a:buNone/>
            </a:pPr>
            <a:fld id="{2FA2C64C-3D9A-48BD-98FD-8E5EAEE6F119}" type="slidenum">
              <a:rPr kumimoji="1" lang="en-US" altLang="ko-KR" sz="1000">
                <a:latin typeface="Times New Roman" panose="02020603050405020304" pitchFamily="18" charset="0"/>
                <a:cs typeface="Times New Roman" panose="02020603050405020304" pitchFamily="18" charset="0"/>
              </a:rPr>
              <a:pPr algn="r" eaLnBrk="1" latin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 typeface="Wingdings" pitchFamily="2" charset="2"/>
                <a:buNone/>
              </a:pPr>
              <a:t>15</a:t>
            </a:fld>
            <a:endParaRPr kumimoji="1" lang="en-US" altLang="ko-K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2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4863" y="958850"/>
            <a:ext cx="5686425" cy="4265613"/>
          </a:xfrm>
          <a:ln/>
        </p:spPr>
      </p:sp>
    </p:spTree>
    <p:extLst>
      <p:ext uri="{BB962C8B-B14F-4D97-AF65-F5344CB8AC3E}">
        <p14:creationId xmlns:p14="http://schemas.microsoft.com/office/powerpoint/2010/main" val="2396602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27075" y="977900"/>
            <a:ext cx="5710238" cy="4281488"/>
          </a:xfrm>
        </p:spPr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8371-AA50-4CA5-BBD3-755C5D0A7E1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021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61988" y="879475"/>
            <a:ext cx="5921375" cy="4441825"/>
          </a:xfrm>
          <a:ln/>
        </p:spPr>
      </p:sp>
      <p:sp>
        <p:nvSpPr>
          <p:cNvPr id="402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2252" y="5481450"/>
            <a:ext cx="5392429" cy="1998849"/>
          </a:xfrm>
          <a:noFill/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변환하는 주소 필드가 무엇이냐에 따라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SNAT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와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DNAT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 분류</a:t>
            </a:r>
            <a:endParaRPr lang="en-US" altLang="ko-KR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SNAT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는 송신지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필드에 주소를 다른 주소로 변환 </a:t>
            </a:r>
            <a:endParaRPr lang="en-US" altLang="ko-KR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DNAT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는 수신지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 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필드에 주소를 다른 주소으로 변환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8371-AA50-4CA5-BBD3-755C5D0A7E11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141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22300" y="796925"/>
            <a:ext cx="5926138" cy="4445000"/>
          </a:xfrm>
          <a:ln/>
        </p:spPr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8371-AA50-4CA5-BBD3-755C5D0A7E11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619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22325" y="738188"/>
            <a:ext cx="5707063" cy="4279900"/>
          </a:xfrm>
          <a:ln/>
        </p:spPr>
      </p:sp>
      <p:sp>
        <p:nvSpPr>
          <p:cNvPr id="402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6113" y="5281461"/>
            <a:ext cx="5720152" cy="2846028"/>
          </a:xfrm>
          <a:noFill/>
        </p:spPr>
        <p:txBody>
          <a:bodyPr/>
          <a:lstStyle/>
          <a:p>
            <a:pPr eaLnBrk="1" hangingPunct="1"/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192.168.1.30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이라는 사설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주소는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30.1.120.8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이라는 공인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</a:t>
            </a:r>
            <a:r>
              <a:rPr lang="ko-KR" altLang="en-US"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 변환하여 웹서버에 서비스를 받게 된다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</a:p>
          <a:p>
            <a:pPr eaLnBrk="1" hangingPunct="1"/>
            <a:r>
              <a:rPr lang="en-US" altLang="ko-KR" baseline="0" dirty="0">
                <a:latin typeface="굴림" pitchFamily="50" charset="-127"/>
                <a:ea typeface="굴림" pitchFamily="50" charset="-127"/>
              </a:rPr>
              <a:t> </a:t>
            </a:r>
          </a:p>
          <a:p>
            <a:pPr eaLnBrk="1" hangingPunct="1"/>
            <a:endParaRPr lang="ko-KR" altLang="ko-KR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8371-AA50-4CA5-BBD3-755C5D0A7E11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024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781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583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615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821934" y="6408475"/>
            <a:ext cx="2057400" cy="365125"/>
          </a:xfrm>
        </p:spPr>
        <p:txBody>
          <a:bodyPr/>
          <a:lstStyle>
            <a:lvl1pPr>
              <a:defRPr sz="11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7B2209E9-2AE8-42A0-AB53-D13299BB30A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75841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9852" y="273600"/>
            <a:ext cx="8129117" cy="748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63" rtl="0" eaLnBrk="1" latinLnBrk="0" hangingPunct="1">
              <a:lnSpc>
                <a:spcPct val="94000"/>
              </a:lnSpc>
              <a:spcBef>
                <a:spcPct val="0"/>
              </a:spcBef>
              <a:buNone/>
              <a:defRPr lang="en-US" sz="2701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36244206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/>
            </a:lvl1pPr>
            <a:lvl2pPr marL="539750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/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13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238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818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071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268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28467" y="6356350"/>
            <a:ext cx="2057400" cy="365125"/>
          </a:xfrm>
        </p:spPr>
        <p:txBody>
          <a:bodyPr/>
          <a:lstStyle>
            <a:lvl1pPr>
              <a:defRPr sz="10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defRPr>
            </a:lvl1pPr>
          </a:lstStyle>
          <a:p>
            <a:fld id="{F100E85C-9068-46D2-A14A-A9DCCDE0C98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664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49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640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164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7445" y="632192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F100E85C-9068-46D2-A14A-A9DCCDE0C98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1445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6" r:id="rId12"/>
    <p:sldLayoutId id="2147483677" r:id="rId13"/>
    <p:sldLayoutId id="2147483678" r:id="rId1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14.wmf"/><Relationship Id="rId18" Type="http://schemas.openxmlformats.org/officeDocument/2006/relationships/oleObject" Target="../embeddings/oleObject7.bin"/><Relationship Id="rId3" Type="http://schemas.openxmlformats.org/officeDocument/2006/relationships/notesSlide" Target="../notesSlides/notesSlide3.xml"/><Relationship Id="rId21" Type="http://schemas.openxmlformats.org/officeDocument/2006/relationships/oleObject" Target="../embeddings/oleObject9.bin"/><Relationship Id="rId7" Type="http://schemas.openxmlformats.org/officeDocument/2006/relationships/image" Target="../media/image1.wmf"/><Relationship Id="rId12" Type="http://schemas.openxmlformats.org/officeDocument/2006/relationships/oleObject" Target="../embeddings/oleObject3.bin"/><Relationship Id="rId17" Type="http://schemas.openxmlformats.org/officeDocument/2006/relationships/image" Target="../media/image19.png"/><Relationship Id="rId25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.bin"/><Relationship Id="rId20" Type="http://schemas.openxmlformats.org/officeDocument/2006/relationships/image" Target="../media/image15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png"/><Relationship Id="rId11" Type="http://schemas.openxmlformats.org/officeDocument/2006/relationships/image" Target="../media/image13.wmf"/><Relationship Id="rId24" Type="http://schemas.openxmlformats.org/officeDocument/2006/relationships/image" Target="../media/image3.wmf"/><Relationship Id="rId5" Type="http://schemas.openxmlformats.org/officeDocument/2006/relationships/image" Target="../media/image17.png"/><Relationship Id="rId15" Type="http://schemas.openxmlformats.org/officeDocument/2006/relationships/oleObject" Target="../embeddings/oleObject5.bin"/><Relationship Id="rId23" Type="http://schemas.openxmlformats.org/officeDocument/2006/relationships/image" Target="../media/image2.wmf"/><Relationship Id="rId10" Type="http://schemas.openxmlformats.org/officeDocument/2006/relationships/oleObject" Target="../embeddings/oleObject2.bin"/><Relationship Id="rId19" Type="http://schemas.openxmlformats.org/officeDocument/2006/relationships/oleObject" Target="../embeddings/oleObject8.bin"/><Relationship Id="rId4" Type="http://schemas.openxmlformats.org/officeDocument/2006/relationships/image" Target="../media/image16.png"/><Relationship Id="rId9" Type="http://schemas.openxmlformats.org/officeDocument/2006/relationships/image" Target="../media/image12.wmf"/><Relationship Id="rId14" Type="http://schemas.openxmlformats.org/officeDocument/2006/relationships/oleObject" Target="../embeddings/oleObject4.bin"/><Relationship Id="rId22" Type="http://schemas.openxmlformats.org/officeDocument/2006/relationships/oleObject" Target="../embeddings/oleObject10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wmf"/><Relationship Id="rId4" Type="http://schemas.openxmlformats.org/officeDocument/2006/relationships/image" Target="../media/image2.w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3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5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4976" y="223550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Multilayer Switch &amp; </a:t>
            </a:r>
            <a:r>
              <a:rPr lang="ko-KR" altLang="en-US" sz="3200" b="1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사내망 구성도 </a:t>
            </a:r>
            <a:endParaRPr lang="ko-KR" altLang="en-US" sz="3200" b="1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364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3592"/>
            <a:ext cx="9144000" cy="5687763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22EA7-80FE-42C8-BCF2-09639A4FECEC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95567" y="417074"/>
            <a:ext cx="7886700" cy="68651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6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❹ </a:t>
            </a:r>
            <a:r>
              <a:rPr lang="ko-KR" altLang="en-US" sz="2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구성도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75742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모서리가 둥근 직사각형 1023"/>
          <p:cNvSpPr/>
          <p:nvPr/>
        </p:nvSpPr>
        <p:spPr>
          <a:xfrm>
            <a:off x="3320416" y="1139096"/>
            <a:ext cx="2834044" cy="1717242"/>
          </a:xfrm>
          <a:prstGeom prst="roundRect">
            <a:avLst>
              <a:gd name="adj" fmla="val 993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76"/>
          </a:p>
        </p:txBody>
      </p:sp>
      <p:sp>
        <p:nvSpPr>
          <p:cNvPr id="1037" name="Rectangle 2"/>
          <p:cNvSpPr>
            <a:spLocks noChangeArrowheads="1"/>
          </p:cNvSpPr>
          <p:nvPr/>
        </p:nvSpPr>
        <p:spPr bwMode="auto">
          <a:xfrm>
            <a:off x="3384498" y="2945517"/>
            <a:ext cx="2821074" cy="2381664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99CCFF"/>
              </a:gs>
            </a:gsLst>
            <a:path path="shape">
              <a:fillToRect l="50000" t="50000" r="50000" b="50000"/>
            </a:path>
          </a:gradFill>
          <a:ln w="9525" algn="ctr">
            <a:noFill/>
            <a:miter lim="800000"/>
            <a:headEnd/>
            <a:tailEnd/>
          </a:ln>
        </p:spPr>
        <p:txBody>
          <a:bodyPr wrap="none" lIns="52219" rIns="52219" anchor="ctr"/>
          <a:lstStyle/>
          <a:p>
            <a:endParaRPr lang="ko-KR" altLang="en-US" sz="1976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38" name="Picture 3" descr="Big_Cloud"/>
          <p:cNvPicPr preferRelativeResize="0">
            <a:picLocks noChangeArrowheads="1"/>
          </p:cNvPicPr>
          <p:nvPr/>
        </p:nvPicPr>
        <p:blipFill>
          <a:blip r:embed="rId4" cstate="print">
            <a:lum bright="20000" contrast="-20000"/>
          </a:blip>
          <a:srcRect/>
          <a:stretch>
            <a:fillRect/>
          </a:stretch>
        </p:blipFill>
        <p:spPr bwMode="auto">
          <a:xfrm>
            <a:off x="4783392" y="264174"/>
            <a:ext cx="1017982" cy="46529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1039" name="Text Box 5"/>
          <p:cNvSpPr txBox="1">
            <a:spLocks noChangeArrowheads="1"/>
          </p:cNvSpPr>
          <p:nvPr/>
        </p:nvSpPr>
        <p:spPr bwMode="auto">
          <a:xfrm>
            <a:off x="4849926" y="354866"/>
            <a:ext cx="859888" cy="25904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rIns="87032">
            <a:spAutoFit/>
          </a:bodyPr>
          <a:lstStyle/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ko-KR" altLang="en-US" sz="1354" b="1">
                <a:latin typeface="Times New Roman" pitchFamily="18" charset="0"/>
                <a:ea typeface="돋움" pitchFamily="50" charset="-127"/>
                <a:cs typeface="Times New Roman" pitchFamily="18" charset="0"/>
              </a:rPr>
              <a:t>과천센터</a:t>
            </a:r>
          </a:p>
        </p:txBody>
      </p:sp>
      <p:sp>
        <p:nvSpPr>
          <p:cNvPr id="1041" name="Rectangle 7"/>
          <p:cNvSpPr>
            <a:spLocks noChangeArrowheads="1"/>
          </p:cNvSpPr>
          <p:nvPr/>
        </p:nvSpPr>
        <p:spPr bwMode="auto">
          <a:xfrm>
            <a:off x="3404458" y="5555883"/>
            <a:ext cx="2789471" cy="1050851"/>
          </a:xfrm>
          <a:prstGeom prst="rect">
            <a:avLst/>
          </a:prstGeom>
          <a:gradFill rotWithShape="0">
            <a:gsLst>
              <a:gs pos="0">
                <a:srgbClr val="CCFF33"/>
              </a:gs>
              <a:gs pos="50000">
                <a:srgbClr val="AFDB2C"/>
              </a:gs>
              <a:gs pos="100000">
                <a:srgbClr val="CCFF33"/>
              </a:gs>
            </a:gsLst>
            <a:lin ang="5400000" scaled="1"/>
          </a:gradFill>
          <a:ln w="6350">
            <a:solidFill>
              <a:srgbClr val="B6B6B6"/>
            </a:solidFill>
            <a:miter lim="800000"/>
            <a:headEnd/>
            <a:tailEnd/>
          </a:ln>
        </p:spPr>
        <p:txBody>
          <a:bodyPr wrap="none" rIns="87032" anchor="ctr"/>
          <a:lstStyle/>
          <a:p>
            <a:pPr algn="ctr">
              <a:lnSpc>
                <a:spcPct val="80000"/>
              </a:lnSpc>
              <a:spcBef>
                <a:spcPct val="10000"/>
              </a:spcBef>
            </a:pPr>
            <a:endParaRPr lang="en-US" altLang="ko-KR" sz="1354">
              <a:latin typeface="Times New Roman" pitchFamily="18" charset="0"/>
              <a:ea typeface="돋움" pitchFamily="50" charset="-127"/>
              <a:cs typeface="Times New Roman" pitchFamily="18" charset="0"/>
            </a:endParaRP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endParaRPr lang="en-US" altLang="ko-KR" sz="1354">
              <a:latin typeface="Times New Roman" pitchFamily="18" charset="0"/>
              <a:ea typeface="돋움" pitchFamily="50" charset="-127"/>
              <a:cs typeface="Times New Roman" pitchFamily="18" charset="0"/>
            </a:endParaRP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endParaRPr lang="en-US" altLang="ko-KR" sz="1354">
              <a:latin typeface="Times New Roman" pitchFamily="18" charset="0"/>
              <a:ea typeface="돋움" pitchFamily="50" charset="-127"/>
              <a:cs typeface="Times New Roman" pitchFamily="18" charset="0"/>
            </a:endParaRP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endParaRPr lang="en-US" altLang="ko-KR" sz="1354" b="1">
              <a:latin typeface="Times New Roman" pitchFamily="18" charset="0"/>
              <a:ea typeface="돋움" pitchFamily="50" charset="-127"/>
              <a:cs typeface="Times New Roman" pitchFamily="18" charset="0"/>
            </a:endParaRP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endParaRPr lang="en-US" altLang="ko-KR" sz="1354" b="1">
              <a:latin typeface="Times New Roman" pitchFamily="18" charset="0"/>
              <a:ea typeface="돋움" pitchFamily="50" charset="-127"/>
              <a:cs typeface="Times New Roman" pitchFamily="18" charset="0"/>
            </a:endParaRP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endParaRPr lang="en-US" altLang="ko-KR" sz="1354" b="1">
              <a:latin typeface="Times New Roman" pitchFamily="18" charset="0"/>
              <a:ea typeface="돋움" pitchFamily="50" charset="-127"/>
              <a:cs typeface="Times New Roman" pitchFamily="18" charset="0"/>
            </a:endParaRP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endParaRPr lang="en-US" altLang="ko-KR" sz="1354" b="1">
              <a:latin typeface="Times New Roman" pitchFamily="18" charset="0"/>
              <a:ea typeface="돋움" pitchFamily="50" charset="-127"/>
              <a:cs typeface="Times New Roman" pitchFamily="18" charset="0"/>
            </a:endParaRP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ko-KR" sz="1354" b="1">
                <a:latin typeface="Times New Roman" pitchFamily="18" charset="0"/>
                <a:ea typeface="돋움" pitchFamily="50" charset="-127"/>
                <a:cs typeface="Times New Roman" pitchFamily="18" charset="0"/>
              </a:rPr>
              <a:t>4</a:t>
            </a:r>
            <a:r>
              <a:rPr lang="ko-KR" altLang="en-US" sz="1354" b="1">
                <a:latin typeface="Times New Roman" pitchFamily="18" charset="0"/>
                <a:ea typeface="돋움" pitchFamily="50" charset="-127"/>
                <a:cs typeface="Times New Roman" pitchFamily="18" charset="0"/>
              </a:rPr>
              <a:t>층 서버 </a:t>
            </a:r>
            <a:r>
              <a:rPr lang="en-US" altLang="ko-KR" sz="1354" b="1">
                <a:latin typeface="Times New Roman" pitchFamily="18" charset="0"/>
                <a:ea typeface="돋움" pitchFamily="50" charset="-127"/>
                <a:cs typeface="Times New Roman" pitchFamily="18" charset="0"/>
              </a:rPr>
              <a:t>Farm(26</a:t>
            </a:r>
            <a:r>
              <a:rPr lang="ko-KR" altLang="en-US" sz="1354" b="1">
                <a:latin typeface="Times New Roman" pitchFamily="18" charset="0"/>
                <a:ea typeface="돋움" pitchFamily="50" charset="-127"/>
                <a:cs typeface="Times New Roman" pitchFamily="18" charset="0"/>
              </a:rPr>
              <a:t>대</a:t>
            </a:r>
            <a:r>
              <a:rPr lang="en-US" altLang="ko-KR" sz="1354" b="1">
                <a:latin typeface="Times New Roman" pitchFamily="18" charset="0"/>
                <a:ea typeface="돋움" pitchFamily="50" charset="-127"/>
                <a:cs typeface="Times New Roman" pitchFamily="18" charset="0"/>
              </a:rPr>
              <a:t>)</a:t>
            </a:r>
          </a:p>
        </p:txBody>
      </p:sp>
      <p:cxnSp>
        <p:nvCxnSpPr>
          <p:cNvPr id="1042" name="AutoShape 8"/>
          <p:cNvCxnSpPr>
            <a:cxnSpLocks noChangeShapeType="1"/>
          </p:cNvCxnSpPr>
          <p:nvPr/>
        </p:nvCxnSpPr>
        <p:spPr bwMode="auto">
          <a:xfrm>
            <a:off x="4126360" y="3316173"/>
            <a:ext cx="1330695" cy="39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43" name="AutoShape 9"/>
          <p:cNvCxnSpPr>
            <a:cxnSpLocks noChangeShapeType="1"/>
          </p:cNvCxnSpPr>
          <p:nvPr/>
        </p:nvCxnSpPr>
        <p:spPr bwMode="auto">
          <a:xfrm flipV="1">
            <a:off x="5734839" y="3903703"/>
            <a:ext cx="1663" cy="59344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pic>
        <p:nvPicPr>
          <p:cNvPr id="1044" name="Picture 10" descr="A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2711" y="1384029"/>
            <a:ext cx="958101" cy="54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5" name="Picture 11" descr="AP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00970" y="1206587"/>
            <a:ext cx="944794" cy="34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46" name="AutoShape 12"/>
          <p:cNvCxnSpPr>
            <a:cxnSpLocks noChangeShapeType="1"/>
          </p:cNvCxnSpPr>
          <p:nvPr/>
        </p:nvCxnSpPr>
        <p:spPr bwMode="auto">
          <a:xfrm flipH="1" flipV="1">
            <a:off x="2273367" y="1553585"/>
            <a:ext cx="407526" cy="1064651"/>
          </a:xfrm>
          <a:prstGeom prst="straightConnector1">
            <a:avLst/>
          </a:prstGeom>
          <a:noFill/>
          <a:ln w="19050">
            <a:solidFill>
              <a:srgbClr val="333399"/>
            </a:solidFill>
            <a:round/>
            <a:headEnd/>
            <a:tailEnd/>
          </a:ln>
        </p:spPr>
      </p:cxnSp>
      <p:sp>
        <p:nvSpPr>
          <p:cNvPr id="1047" name="Rectangle 13"/>
          <p:cNvSpPr>
            <a:spLocks noChangeArrowheads="1"/>
          </p:cNvSpPr>
          <p:nvPr/>
        </p:nvSpPr>
        <p:spPr bwMode="auto">
          <a:xfrm>
            <a:off x="681617" y="5857535"/>
            <a:ext cx="2558168" cy="747227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6350">
            <a:solidFill>
              <a:srgbClr val="B6B6B6"/>
            </a:solidFill>
            <a:miter lim="800000"/>
            <a:headEnd/>
            <a:tailEnd/>
          </a:ln>
        </p:spPr>
        <p:txBody>
          <a:bodyPr wrap="none" rIns="87032"/>
          <a:lstStyle/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sz="1354" b="1">
                <a:latin typeface="Times New Roman" pitchFamily="18" charset="0"/>
                <a:ea typeface="돋움" pitchFamily="50" charset="-127"/>
                <a:cs typeface="Times New Roman" pitchFamily="18" charset="0"/>
              </a:rPr>
              <a:t>14</a:t>
            </a:r>
            <a:r>
              <a:rPr lang="ko-KR" altLang="en-US" sz="1354" b="1">
                <a:latin typeface="Times New Roman" pitchFamily="18" charset="0"/>
                <a:ea typeface="돋움" pitchFamily="50" charset="-127"/>
                <a:cs typeface="Times New Roman" pitchFamily="18" charset="0"/>
              </a:rPr>
              <a:t>층</a:t>
            </a:r>
          </a:p>
        </p:txBody>
      </p: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2323268" y="5898938"/>
            <a:ext cx="710259" cy="398330"/>
            <a:chOff x="3379" y="965"/>
            <a:chExt cx="367" cy="190"/>
          </a:xfrm>
        </p:grpSpPr>
        <p:pic>
          <p:nvPicPr>
            <p:cNvPr id="1225" name="Picture 15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379" y="965"/>
              <a:ext cx="367" cy="1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88" name="Rectangle 16"/>
            <p:cNvSpPr>
              <a:spLocks noChangeArrowheads="1"/>
            </p:cNvSpPr>
            <p:nvPr/>
          </p:nvSpPr>
          <p:spPr bwMode="auto">
            <a:xfrm>
              <a:off x="3492" y="1036"/>
              <a:ext cx="43" cy="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41049" tIns="20524" rIns="41049" bIns="20524">
              <a:spAutoFit/>
            </a:bodyPr>
            <a:lstStyle/>
            <a:p>
              <a:pPr algn="ctr" defTabSz="182680">
                <a:defRPr/>
              </a:pPr>
              <a:endParaRPr lang="ko-KR" altLang="ko-KR" sz="1354" b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돋움" pitchFamily="50" charset="-127"/>
                <a:cs typeface="Times New Roman" pitchFamily="18" charset="0"/>
              </a:endParaRPr>
            </a:p>
          </p:txBody>
        </p:sp>
      </p:grp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2323268" y="6222274"/>
            <a:ext cx="710259" cy="402015"/>
            <a:chOff x="3379" y="965"/>
            <a:chExt cx="367" cy="191"/>
          </a:xfrm>
        </p:grpSpPr>
        <p:pic>
          <p:nvPicPr>
            <p:cNvPr id="1223" name="Picture 18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379" y="965"/>
              <a:ext cx="367" cy="1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91" name="Rectangle 19"/>
            <p:cNvSpPr>
              <a:spLocks noChangeArrowheads="1"/>
            </p:cNvSpPr>
            <p:nvPr/>
          </p:nvSpPr>
          <p:spPr bwMode="auto">
            <a:xfrm>
              <a:off x="3492" y="1037"/>
              <a:ext cx="43" cy="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41049" tIns="20524" rIns="41049" bIns="20524">
              <a:spAutoFit/>
            </a:bodyPr>
            <a:lstStyle/>
            <a:p>
              <a:pPr algn="ctr" defTabSz="182680">
                <a:defRPr/>
              </a:pPr>
              <a:endParaRPr lang="ko-KR" altLang="ko-KR" sz="1354" b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돋움" pitchFamily="50" charset="-127"/>
                <a:cs typeface="Times New Roman" pitchFamily="18" charset="0"/>
              </a:endParaRPr>
            </a:p>
          </p:txBody>
        </p:sp>
      </p:grpSp>
      <p:cxnSp>
        <p:nvCxnSpPr>
          <p:cNvPr id="1050" name="AutoShape 20"/>
          <p:cNvCxnSpPr>
            <a:cxnSpLocks noChangeShapeType="1"/>
          </p:cNvCxnSpPr>
          <p:nvPr/>
        </p:nvCxnSpPr>
        <p:spPr bwMode="auto">
          <a:xfrm rot="10800000" flipH="1" flipV="1">
            <a:off x="2323268" y="6058636"/>
            <a:ext cx="3327" cy="323338"/>
          </a:xfrm>
          <a:prstGeom prst="bentConnector3">
            <a:avLst>
              <a:gd name="adj1" fmla="val -8400005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1052" name="Text Box 22"/>
          <p:cNvSpPr txBox="1">
            <a:spLocks noChangeArrowheads="1"/>
          </p:cNvSpPr>
          <p:nvPr/>
        </p:nvSpPr>
        <p:spPr bwMode="auto">
          <a:xfrm>
            <a:off x="1864178" y="1774401"/>
            <a:ext cx="411047" cy="25904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rIns="87032">
            <a:spAutoFit/>
          </a:bodyPr>
          <a:lstStyle/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sz="1354" b="1">
                <a:latin typeface="Times New Roman" pitchFamily="18" charset="0"/>
                <a:ea typeface="돋움" pitchFamily="50" charset="-127"/>
                <a:cs typeface="Times New Roman" pitchFamily="18" charset="0"/>
              </a:rPr>
              <a:t>AP</a:t>
            </a:r>
          </a:p>
        </p:txBody>
      </p:sp>
      <p:cxnSp>
        <p:nvCxnSpPr>
          <p:cNvPr id="1055" name="AutoShape 25"/>
          <p:cNvCxnSpPr>
            <a:cxnSpLocks noChangeShapeType="1"/>
          </p:cNvCxnSpPr>
          <p:nvPr/>
        </p:nvCxnSpPr>
        <p:spPr bwMode="auto">
          <a:xfrm rot="16200000" flipH="1">
            <a:off x="4913894" y="3101218"/>
            <a:ext cx="926641" cy="169664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1056" name="AutoShape 26"/>
          <p:cNvCxnSpPr>
            <a:cxnSpLocks noChangeShapeType="1"/>
          </p:cNvCxnSpPr>
          <p:nvPr/>
        </p:nvCxnSpPr>
        <p:spPr bwMode="auto">
          <a:xfrm>
            <a:off x="4016578" y="2263352"/>
            <a:ext cx="244516" cy="388401"/>
          </a:xfrm>
          <a:prstGeom prst="straightConnector1">
            <a:avLst/>
          </a:prstGeom>
          <a:noFill/>
          <a:ln w="6350">
            <a:solidFill>
              <a:schemeClr val="accent2"/>
            </a:solidFill>
            <a:round/>
            <a:headEnd/>
            <a:tailEnd/>
          </a:ln>
        </p:spPr>
      </p:cxnSp>
      <p:cxnSp>
        <p:nvCxnSpPr>
          <p:cNvPr id="1057" name="AutoShape 27"/>
          <p:cNvCxnSpPr>
            <a:cxnSpLocks noChangeShapeType="1"/>
            <a:stCxn id="1029" idx="0"/>
          </p:cNvCxnSpPr>
          <p:nvPr/>
        </p:nvCxnSpPr>
        <p:spPr bwMode="auto">
          <a:xfrm>
            <a:off x="5289055" y="966055"/>
            <a:ext cx="3328" cy="1764561"/>
          </a:xfrm>
          <a:prstGeom prst="straightConnector1">
            <a:avLst/>
          </a:prstGeom>
          <a:noFill/>
          <a:ln w="6350">
            <a:solidFill>
              <a:schemeClr val="accent2"/>
            </a:solidFill>
            <a:round/>
            <a:headEnd/>
            <a:tailEnd/>
          </a:ln>
        </p:spPr>
      </p:cxnSp>
      <p:cxnSp>
        <p:nvCxnSpPr>
          <p:cNvPr id="1058" name="AutoShape 28"/>
          <p:cNvCxnSpPr>
            <a:cxnSpLocks noChangeShapeType="1"/>
          </p:cNvCxnSpPr>
          <p:nvPr/>
        </p:nvCxnSpPr>
        <p:spPr bwMode="auto">
          <a:xfrm flipH="1">
            <a:off x="4016578" y="1683709"/>
            <a:ext cx="277783" cy="335168"/>
          </a:xfrm>
          <a:prstGeom prst="straightConnector1">
            <a:avLst/>
          </a:prstGeom>
          <a:noFill/>
          <a:ln w="6350">
            <a:solidFill>
              <a:schemeClr val="accent2"/>
            </a:solidFill>
            <a:round/>
            <a:headEnd/>
            <a:tailEnd/>
          </a:ln>
        </p:spPr>
      </p:cxnSp>
      <p:graphicFrame>
        <p:nvGraphicFramePr>
          <p:cNvPr id="1026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7168303"/>
              </p:ext>
            </p:extLst>
          </p:nvPr>
        </p:nvGraphicFramePr>
        <p:xfrm>
          <a:off x="4349252" y="2018876"/>
          <a:ext cx="442456" cy="2602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6" name="훈민정음" r:id="rId8" imgW="590400" imgH="324000" progId="hunmin.doc">
                  <p:embed/>
                </p:oleObj>
              </mc:Choice>
              <mc:Fallback>
                <p:oleObj name="훈민정음" r:id="rId8" imgW="590400" imgH="324000" progId="hunmin.doc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9252" y="2018876"/>
                        <a:ext cx="442456" cy="2602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480279"/>
              </p:ext>
            </p:extLst>
          </p:nvPr>
        </p:nvGraphicFramePr>
        <p:xfrm>
          <a:off x="5067827" y="2030706"/>
          <a:ext cx="442456" cy="2898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7" name="그림" r:id="rId10" imgW="528480" imgH="311040" progId="StaticMetafile">
                  <p:embed/>
                </p:oleObj>
              </mc:Choice>
              <mc:Fallback>
                <p:oleObj name="그림" r:id="rId10" imgW="528480" imgH="311040" progId="StaticMetafil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7827" y="2030706"/>
                        <a:ext cx="442456" cy="2898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99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61" name="AutoShape 33"/>
          <p:cNvCxnSpPr>
            <a:cxnSpLocks noChangeShapeType="1"/>
          </p:cNvCxnSpPr>
          <p:nvPr/>
        </p:nvCxnSpPr>
        <p:spPr bwMode="auto">
          <a:xfrm flipH="1">
            <a:off x="4261094" y="2279124"/>
            <a:ext cx="309387" cy="388401"/>
          </a:xfrm>
          <a:prstGeom prst="straightConnector1">
            <a:avLst/>
          </a:prstGeom>
          <a:noFill/>
          <a:ln w="6350">
            <a:solidFill>
              <a:schemeClr val="accent2"/>
            </a:solidFill>
            <a:round/>
            <a:headEnd/>
            <a:tailEnd/>
          </a:ln>
        </p:spPr>
      </p:cxnSp>
      <p:cxnSp>
        <p:nvCxnSpPr>
          <p:cNvPr id="1062" name="AutoShape 34"/>
          <p:cNvCxnSpPr>
            <a:cxnSpLocks noChangeShapeType="1"/>
          </p:cNvCxnSpPr>
          <p:nvPr/>
        </p:nvCxnSpPr>
        <p:spPr bwMode="auto">
          <a:xfrm>
            <a:off x="4294361" y="1683709"/>
            <a:ext cx="276119" cy="335168"/>
          </a:xfrm>
          <a:prstGeom prst="straightConnector1">
            <a:avLst/>
          </a:prstGeom>
          <a:noFill/>
          <a:ln w="6350">
            <a:solidFill>
              <a:schemeClr val="accent2"/>
            </a:solidFill>
            <a:round/>
            <a:headEnd/>
            <a:tailEnd/>
          </a:ln>
        </p:spPr>
      </p:cxnSp>
      <p:cxnSp>
        <p:nvCxnSpPr>
          <p:cNvPr id="1063" name="AutoShape 35"/>
          <p:cNvCxnSpPr>
            <a:cxnSpLocks noChangeShapeType="1"/>
          </p:cNvCxnSpPr>
          <p:nvPr/>
        </p:nvCxnSpPr>
        <p:spPr bwMode="auto">
          <a:xfrm>
            <a:off x="4016578" y="1240105"/>
            <a:ext cx="277783" cy="341082"/>
          </a:xfrm>
          <a:prstGeom prst="straightConnector1">
            <a:avLst/>
          </a:prstGeom>
          <a:noFill/>
          <a:ln w="6350">
            <a:solidFill>
              <a:schemeClr val="accent2"/>
            </a:solidFill>
            <a:round/>
            <a:headEnd/>
            <a:tailEnd/>
          </a:ln>
        </p:spPr>
      </p:cxnSp>
      <p:cxnSp>
        <p:nvCxnSpPr>
          <p:cNvPr id="1064" name="AutoShape 36"/>
          <p:cNvCxnSpPr>
            <a:cxnSpLocks noChangeShapeType="1"/>
          </p:cNvCxnSpPr>
          <p:nvPr/>
        </p:nvCxnSpPr>
        <p:spPr bwMode="auto">
          <a:xfrm flipH="1">
            <a:off x="4294361" y="1224332"/>
            <a:ext cx="276119" cy="341082"/>
          </a:xfrm>
          <a:prstGeom prst="straightConnector1">
            <a:avLst/>
          </a:prstGeom>
          <a:noFill/>
          <a:ln w="6350">
            <a:solidFill>
              <a:schemeClr val="accent2"/>
            </a:solidFill>
            <a:round/>
            <a:headEnd/>
            <a:tailEnd/>
          </a:ln>
        </p:spPr>
      </p:cxnSp>
      <p:graphicFrame>
        <p:nvGraphicFramePr>
          <p:cNvPr id="1028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809099"/>
              </p:ext>
            </p:extLst>
          </p:nvPr>
        </p:nvGraphicFramePr>
        <p:xfrm>
          <a:off x="5067827" y="1466835"/>
          <a:ext cx="442456" cy="2779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8" name="훈민정음" r:id="rId12" imgW="590400" imgH="324000" progId="hunmin.doc">
                  <p:embed/>
                </p:oleObj>
              </mc:Choice>
              <mc:Fallback>
                <p:oleObj name="훈민정음" r:id="rId12" imgW="590400" imgH="324000" progId="hunmin.doc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7827" y="1466835"/>
                        <a:ext cx="442456" cy="2779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2" name="Line 45"/>
          <p:cNvSpPr>
            <a:spLocks noChangeShapeType="1"/>
          </p:cNvSpPr>
          <p:nvPr/>
        </p:nvSpPr>
        <p:spPr bwMode="auto">
          <a:xfrm>
            <a:off x="5222521" y="719609"/>
            <a:ext cx="0" cy="34699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rIns="87032" anchor="ctr"/>
          <a:lstStyle/>
          <a:p>
            <a:endParaRPr lang="ko-KR" altLang="en-US" sz="1976"/>
          </a:p>
        </p:txBody>
      </p:sp>
      <p:sp>
        <p:nvSpPr>
          <p:cNvPr id="1073" name="Line 46"/>
          <p:cNvSpPr>
            <a:spLocks noChangeShapeType="1"/>
          </p:cNvSpPr>
          <p:nvPr/>
        </p:nvSpPr>
        <p:spPr bwMode="auto">
          <a:xfrm>
            <a:off x="5360580" y="719609"/>
            <a:ext cx="0" cy="34699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rIns="87032" anchor="ctr"/>
          <a:lstStyle/>
          <a:p>
            <a:endParaRPr lang="ko-KR" altLang="en-US" sz="1976"/>
          </a:p>
        </p:txBody>
      </p:sp>
      <p:graphicFrame>
        <p:nvGraphicFramePr>
          <p:cNvPr id="1029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3605668"/>
              </p:ext>
            </p:extLst>
          </p:nvPr>
        </p:nvGraphicFramePr>
        <p:xfrm>
          <a:off x="5067827" y="966055"/>
          <a:ext cx="442456" cy="258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9" name="Picture" r:id="rId14" imgW="528480" imgH="311040" progId="StaticMetafile">
                  <p:embed/>
                </p:oleObj>
              </mc:Choice>
              <mc:Fallback>
                <p:oleObj name="Picture" r:id="rId14" imgW="528480" imgH="311040" progId="StaticMetafil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7827" y="966055"/>
                        <a:ext cx="442456" cy="2582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99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4" name="Line 48"/>
          <p:cNvSpPr>
            <a:spLocks noChangeShapeType="1"/>
          </p:cNvSpPr>
          <p:nvPr/>
        </p:nvSpPr>
        <p:spPr bwMode="auto">
          <a:xfrm>
            <a:off x="4016578" y="650603"/>
            <a:ext cx="0" cy="41600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rIns="87032" anchor="ctr"/>
          <a:lstStyle/>
          <a:p>
            <a:endParaRPr lang="ko-KR" altLang="en-US" sz="1976"/>
          </a:p>
        </p:txBody>
      </p:sp>
      <p:sp>
        <p:nvSpPr>
          <p:cNvPr id="1075" name="Line 49"/>
          <p:cNvSpPr>
            <a:spLocks noChangeShapeType="1"/>
          </p:cNvSpPr>
          <p:nvPr/>
        </p:nvSpPr>
        <p:spPr bwMode="auto">
          <a:xfrm>
            <a:off x="4570480" y="650603"/>
            <a:ext cx="0" cy="41600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rIns="87032" anchor="ctr"/>
          <a:lstStyle/>
          <a:p>
            <a:endParaRPr lang="ko-KR" altLang="en-US" sz="1976"/>
          </a:p>
        </p:txBody>
      </p:sp>
      <p:graphicFrame>
        <p:nvGraphicFramePr>
          <p:cNvPr id="1030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579140"/>
              </p:ext>
            </p:extLst>
          </p:nvPr>
        </p:nvGraphicFramePr>
        <p:xfrm>
          <a:off x="4349252" y="966055"/>
          <a:ext cx="442456" cy="258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0" name="Picture" r:id="rId15" imgW="528480" imgH="311040" progId="StaticMetafile">
                  <p:embed/>
                </p:oleObj>
              </mc:Choice>
              <mc:Fallback>
                <p:oleObj name="Picture" r:id="rId15" imgW="528480" imgH="311040" progId="StaticMetafil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9252" y="966055"/>
                        <a:ext cx="442456" cy="2582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99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1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3945981"/>
              </p:ext>
            </p:extLst>
          </p:nvPr>
        </p:nvGraphicFramePr>
        <p:xfrm>
          <a:off x="3793686" y="950282"/>
          <a:ext cx="444120" cy="2898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1" name="Picture" r:id="rId16" imgW="528480" imgH="311040" progId="StaticMetafile">
                  <p:embed/>
                </p:oleObj>
              </mc:Choice>
              <mc:Fallback>
                <p:oleObj name="Picture" r:id="rId16" imgW="528480" imgH="311040" progId="StaticMetafil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3686" y="950282"/>
                        <a:ext cx="444120" cy="2898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99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80" name="AutoShape 56"/>
          <p:cNvCxnSpPr>
            <a:cxnSpLocks noChangeShapeType="1"/>
          </p:cNvCxnSpPr>
          <p:nvPr/>
        </p:nvCxnSpPr>
        <p:spPr bwMode="auto">
          <a:xfrm flipH="1">
            <a:off x="4237807" y="1096179"/>
            <a:ext cx="111445" cy="0"/>
          </a:xfrm>
          <a:prstGeom prst="straightConnector1">
            <a:avLst/>
          </a:prstGeom>
          <a:noFill/>
          <a:ln w="6350">
            <a:solidFill>
              <a:schemeClr val="accent2"/>
            </a:solidFill>
            <a:round/>
            <a:headEnd/>
            <a:tailEnd/>
          </a:ln>
        </p:spPr>
      </p:cxnSp>
      <p:pic>
        <p:nvPicPr>
          <p:cNvPr id="1081" name="Picture 57" descr="Big_Cloud"/>
          <p:cNvPicPr preferRelativeResize="0">
            <a:picLocks noChangeArrowheads="1"/>
          </p:cNvPicPr>
          <p:nvPr/>
        </p:nvPicPr>
        <p:blipFill>
          <a:blip r:embed="rId17" cstate="print">
            <a:lum bright="20000" contrast="-20000"/>
          </a:blip>
          <a:srcRect/>
          <a:stretch>
            <a:fillRect/>
          </a:stretch>
        </p:blipFill>
        <p:spPr bwMode="auto">
          <a:xfrm>
            <a:off x="3665607" y="264174"/>
            <a:ext cx="1097824" cy="46529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1082" name="Text Box 58"/>
          <p:cNvSpPr txBox="1">
            <a:spLocks noChangeArrowheads="1"/>
          </p:cNvSpPr>
          <p:nvPr/>
        </p:nvSpPr>
        <p:spPr bwMode="auto">
          <a:xfrm>
            <a:off x="3780379" y="345009"/>
            <a:ext cx="786150" cy="25904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rIns="87032">
            <a:spAutoFit/>
          </a:bodyPr>
          <a:lstStyle/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sz="1354" b="1">
                <a:latin typeface="Times New Roman" pitchFamily="18" charset="0"/>
                <a:ea typeface="돋움" pitchFamily="50" charset="-127"/>
                <a:cs typeface="Times New Roman" pitchFamily="18" charset="0"/>
              </a:rPr>
              <a:t>Internet</a:t>
            </a:r>
          </a:p>
        </p:txBody>
      </p:sp>
      <p:sp>
        <p:nvSpPr>
          <p:cNvPr id="1083" name="Rectangle 59"/>
          <p:cNvSpPr>
            <a:spLocks noChangeArrowheads="1"/>
          </p:cNvSpPr>
          <p:nvPr/>
        </p:nvSpPr>
        <p:spPr bwMode="auto">
          <a:xfrm>
            <a:off x="681617" y="4706135"/>
            <a:ext cx="2558168" cy="747227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6350">
            <a:solidFill>
              <a:srgbClr val="B6B6B6"/>
            </a:solidFill>
            <a:miter lim="800000"/>
            <a:headEnd/>
            <a:tailEnd/>
          </a:ln>
        </p:spPr>
        <p:txBody>
          <a:bodyPr wrap="none" rIns="87032"/>
          <a:lstStyle/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sz="1354" b="1">
                <a:latin typeface="Times New Roman" pitchFamily="18" charset="0"/>
                <a:ea typeface="돋움" pitchFamily="50" charset="-127"/>
                <a:cs typeface="Times New Roman" pitchFamily="18" charset="0"/>
              </a:rPr>
              <a:t>15</a:t>
            </a:r>
            <a:r>
              <a:rPr lang="ko-KR" altLang="en-US" sz="1354" b="1">
                <a:latin typeface="Times New Roman" pitchFamily="18" charset="0"/>
                <a:ea typeface="돋움" pitchFamily="50" charset="-127"/>
                <a:cs typeface="Times New Roman" pitchFamily="18" charset="0"/>
              </a:rPr>
              <a:t>층</a:t>
            </a: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2323268" y="4763110"/>
            <a:ext cx="710259" cy="704921"/>
            <a:chOff x="672" y="3713"/>
            <a:chExt cx="240" cy="181"/>
          </a:xfrm>
        </p:grpSpPr>
        <p:grpSp>
          <p:nvGrpSpPr>
            <p:cNvPr id="6" name="Group 61"/>
            <p:cNvGrpSpPr>
              <a:grpSpLocks/>
            </p:cNvGrpSpPr>
            <p:nvPr/>
          </p:nvGrpSpPr>
          <p:grpSpPr bwMode="auto">
            <a:xfrm>
              <a:off x="672" y="3713"/>
              <a:ext cx="240" cy="103"/>
              <a:chOff x="3379" y="965"/>
              <a:chExt cx="367" cy="190"/>
            </a:xfrm>
          </p:grpSpPr>
          <p:pic>
            <p:nvPicPr>
              <p:cNvPr id="1221" name="Picture 62"/>
              <p:cNvPicPr>
                <a:picLocks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379" y="965"/>
                <a:ext cx="367" cy="1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135" name="Rectangle 63"/>
              <p:cNvSpPr>
                <a:spLocks noChangeArrowheads="1"/>
              </p:cNvSpPr>
              <p:nvPr/>
            </p:nvSpPr>
            <p:spPr bwMode="auto">
              <a:xfrm>
                <a:off x="3492" y="1036"/>
                <a:ext cx="43" cy="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41049" tIns="20524" rIns="41049" bIns="20524">
                <a:spAutoFit/>
              </a:bodyPr>
              <a:lstStyle/>
              <a:p>
                <a:pPr algn="ctr" defTabSz="182680">
                  <a:defRPr/>
                </a:pPr>
                <a:endParaRPr lang="ko-KR" altLang="ko-KR" sz="1354" b="1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돋움" pitchFamily="50" charset="-127"/>
                  <a:cs typeface="Times New Roman" pitchFamily="18" charset="0"/>
                </a:endParaRPr>
              </a:p>
            </p:txBody>
          </p:sp>
        </p:grpSp>
        <p:grpSp>
          <p:nvGrpSpPr>
            <p:cNvPr id="7" name="Group 64"/>
            <p:cNvGrpSpPr>
              <a:grpSpLocks/>
            </p:cNvGrpSpPr>
            <p:nvPr/>
          </p:nvGrpSpPr>
          <p:grpSpPr bwMode="auto">
            <a:xfrm>
              <a:off x="672" y="3791"/>
              <a:ext cx="240" cy="103"/>
              <a:chOff x="3379" y="965"/>
              <a:chExt cx="367" cy="191"/>
            </a:xfrm>
          </p:grpSpPr>
          <p:pic>
            <p:nvPicPr>
              <p:cNvPr id="1219" name="Picture 65"/>
              <p:cNvPicPr>
                <a:picLocks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379" y="965"/>
                <a:ext cx="367" cy="1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138" name="Rectangle 66"/>
              <p:cNvSpPr>
                <a:spLocks noChangeArrowheads="1"/>
              </p:cNvSpPr>
              <p:nvPr/>
            </p:nvSpPr>
            <p:spPr bwMode="auto">
              <a:xfrm>
                <a:off x="3492" y="1037"/>
                <a:ext cx="43" cy="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41049" tIns="20524" rIns="41049" bIns="20524">
                <a:spAutoFit/>
              </a:bodyPr>
              <a:lstStyle/>
              <a:p>
                <a:pPr algn="ctr" defTabSz="182680">
                  <a:defRPr/>
                </a:pPr>
                <a:endParaRPr lang="ko-KR" altLang="ko-KR" sz="1354" b="1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돋움" pitchFamily="50" charset="-127"/>
                  <a:cs typeface="Times New Roman" pitchFamily="18" charset="0"/>
                </a:endParaRPr>
              </a:p>
            </p:txBody>
          </p:sp>
        </p:grpSp>
        <p:cxnSp>
          <p:nvCxnSpPr>
            <p:cNvPr id="1218" name="AutoShape 67"/>
            <p:cNvCxnSpPr>
              <a:cxnSpLocks noChangeShapeType="1"/>
            </p:cNvCxnSpPr>
            <p:nvPr/>
          </p:nvCxnSpPr>
          <p:spPr bwMode="auto">
            <a:xfrm rot="10800000" flipH="1" flipV="1">
              <a:off x="672" y="3750"/>
              <a:ext cx="1" cy="83"/>
            </a:xfrm>
            <a:prstGeom prst="bentConnector3">
              <a:avLst>
                <a:gd name="adj1" fmla="val -8400005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</p:cxnSp>
      </p:grpSp>
      <p:sp>
        <p:nvSpPr>
          <p:cNvPr id="1087" name="Rectangle 70"/>
          <p:cNvSpPr>
            <a:spLocks noChangeArrowheads="1"/>
          </p:cNvSpPr>
          <p:nvPr/>
        </p:nvSpPr>
        <p:spPr bwMode="auto">
          <a:xfrm>
            <a:off x="681617" y="3538962"/>
            <a:ext cx="2558167" cy="747227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6350">
            <a:solidFill>
              <a:srgbClr val="B6B6B6"/>
            </a:solidFill>
            <a:miter lim="800000"/>
            <a:headEnd/>
            <a:tailEnd/>
          </a:ln>
        </p:spPr>
        <p:txBody>
          <a:bodyPr wrap="none" rIns="87032"/>
          <a:lstStyle/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sz="1354" b="1">
                <a:latin typeface="Times New Roman" pitchFamily="18" charset="0"/>
                <a:ea typeface="돋움" pitchFamily="50" charset="-127"/>
                <a:cs typeface="Times New Roman" pitchFamily="18" charset="0"/>
              </a:rPr>
              <a:t>16</a:t>
            </a:r>
            <a:r>
              <a:rPr lang="ko-KR" altLang="en-US" sz="1354" b="1">
                <a:latin typeface="Times New Roman" pitchFamily="18" charset="0"/>
                <a:ea typeface="돋움" pitchFamily="50" charset="-127"/>
                <a:cs typeface="Times New Roman" pitchFamily="18" charset="0"/>
              </a:rPr>
              <a:t>층</a:t>
            </a:r>
          </a:p>
        </p:txBody>
      </p:sp>
      <p:grpSp>
        <p:nvGrpSpPr>
          <p:cNvPr id="8" name="Group 71"/>
          <p:cNvGrpSpPr>
            <a:grpSpLocks/>
          </p:cNvGrpSpPr>
          <p:nvPr/>
        </p:nvGrpSpPr>
        <p:grpSpPr bwMode="auto">
          <a:xfrm>
            <a:off x="2323268" y="3595937"/>
            <a:ext cx="710259" cy="704921"/>
            <a:chOff x="672" y="3713"/>
            <a:chExt cx="240" cy="181"/>
          </a:xfrm>
        </p:grpSpPr>
        <p:grpSp>
          <p:nvGrpSpPr>
            <p:cNvPr id="9" name="Group 72"/>
            <p:cNvGrpSpPr>
              <a:grpSpLocks/>
            </p:cNvGrpSpPr>
            <p:nvPr/>
          </p:nvGrpSpPr>
          <p:grpSpPr bwMode="auto">
            <a:xfrm>
              <a:off x="672" y="3713"/>
              <a:ext cx="240" cy="103"/>
              <a:chOff x="3379" y="965"/>
              <a:chExt cx="367" cy="190"/>
            </a:xfrm>
          </p:grpSpPr>
          <p:pic>
            <p:nvPicPr>
              <p:cNvPr id="1214" name="Picture 73"/>
              <p:cNvPicPr>
                <a:picLocks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379" y="965"/>
                <a:ext cx="367" cy="1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146" name="Rectangle 74"/>
              <p:cNvSpPr>
                <a:spLocks noChangeArrowheads="1"/>
              </p:cNvSpPr>
              <p:nvPr/>
            </p:nvSpPr>
            <p:spPr bwMode="auto">
              <a:xfrm>
                <a:off x="3492" y="1036"/>
                <a:ext cx="43" cy="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41049" tIns="20524" rIns="41049" bIns="20524">
                <a:spAutoFit/>
              </a:bodyPr>
              <a:lstStyle/>
              <a:p>
                <a:pPr algn="ctr" defTabSz="182680">
                  <a:defRPr/>
                </a:pPr>
                <a:endParaRPr lang="ko-KR" altLang="ko-KR" sz="1354" b="1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돋움" pitchFamily="50" charset="-127"/>
                  <a:cs typeface="Times New Roman" pitchFamily="18" charset="0"/>
                </a:endParaRPr>
              </a:p>
            </p:txBody>
          </p:sp>
        </p:grpSp>
        <p:grpSp>
          <p:nvGrpSpPr>
            <p:cNvPr id="10" name="Group 75"/>
            <p:cNvGrpSpPr>
              <a:grpSpLocks/>
            </p:cNvGrpSpPr>
            <p:nvPr/>
          </p:nvGrpSpPr>
          <p:grpSpPr bwMode="auto">
            <a:xfrm>
              <a:off x="672" y="3791"/>
              <a:ext cx="240" cy="103"/>
              <a:chOff x="3379" y="965"/>
              <a:chExt cx="367" cy="191"/>
            </a:xfrm>
          </p:grpSpPr>
          <p:pic>
            <p:nvPicPr>
              <p:cNvPr id="1212" name="Picture 76"/>
              <p:cNvPicPr>
                <a:picLocks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379" y="965"/>
                <a:ext cx="367" cy="1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149" name="Rectangle 77"/>
              <p:cNvSpPr>
                <a:spLocks noChangeArrowheads="1"/>
              </p:cNvSpPr>
              <p:nvPr/>
            </p:nvSpPr>
            <p:spPr bwMode="auto">
              <a:xfrm>
                <a:off x="3492" y="1037"/>
                <a:ext cx="43" cy="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41049" tIns="20524" rIns="41049" bIns="20524">
                <a:spAutoFit/>
              </a:bodyPr>
              <a:lstStyle/>
              <a:p>
                <a:pPr algn="ctr" defTabSz="182680">
                  <a:defRPr/>
                </a:pPr>
                <a:endParaRPr lang="ko-KR" altLang="ko-KR" sz="1354" b="1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돋움" pitchFamily="50" charset="-127"/>
                  <a:cs typeface="Times New Roman" pitchFamily="18" charset="0"/>
                </a:endParaRPr>
              </a:p>
            </p:txBody>
          </p:sp>
        </p:grpSp>
        <p:cxnSp>
          <p:nvCxnSpPr>
            <p:cNvPr id="1211" name="AutoShape 78"/>
            <p:cNvCxnSpPr>
              <a:cxnSpLocks noChangeShapeType="1"/>
            </p:cNvCxnSpPr>
            <p:nvPr/>
          </p:nvCxnSpPr>
          <p:spPr bwMode="auto">
            <a:xfrm rot="10800000" flipH="1" flipV="1">
              <a:off x="672" y="3750"/>
              <a:ext cx="1" cy="83"/>
            </a:xfrm>
            <a:prstGeom prst="bentConnector3">
              <a:avLst>
                <a:gd name="adj1" fmla="val -8400005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</p:cxnSp>
      </p:grpSp>
      <p:sp>
        <p:nvSpPr>
          <p:cNvPr id="1091" name="Rectangle 81"/>
          <p:cNvSpPr>
            <a:spLocks noChangeArrowheads="1"/>
          </p:cNvSpPr>
          <p:nvPr/>
        </p:nvSpPr>
        <p:spPr bwMode="auto">
          <a:xfrm>
            <a:off x="681617" y="2403334"/>
            <a:ext cx="2558168" cy="747227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6350">
            <a:solidFill>
              <a:srgbClr val="B6B6B6"/>
            </a:solidFill>
            <a:miter lim="800000"/>
            <a:headEnd/>
            <a:tailEnd/>
          </a:ln>
        </p:spPr>
        <p:txBody>
          <a:bodyPr wrap="none" rIns="87032"/>
          <a:lstStyle/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sz="1354" b="1" dirty="0">
                <a:latin typeface="Times New Roman" pitchFamily="18" charset="0"/>
                <a:ea typeface="돋움" pitchFamily="50" charset="-127"/>
                <a:cs typeface="Times New Roman" pitchFamily="18" charset="0"/>
              </a:rPr>
              <a:t>17</a:t>
            </a:r>
            <a:r>
              <a:rPr lang="ko-KR" altLang="en-US" sz="1354" b="1">
                <a:latin typeface="Times New Roman" pitchFamily="18" charset="0"/>
                <a:ea typeface="돋움" pitchFamily="50" charset="-127"/>
                <a:cs typeface="Times New Roman" pitchFamily="18" charset="0"/>
              </a:rPr>
              <a:t>층</a:t>
            </a:r>
          </a:p>
        </p:txBody>
      </p:sp>
      <p:grpSp>
        <p:nvGrpSpPr>
          <p:cNvPr id="11" name="Group 82"/>
          <p:cNvGrpSpPr>
            <a:grpSpLocks/>
          </p:cNvGrpSpPr>
          <p:nvPr/>
        </p:nvGrpSpPr>
        <p:grpSpPr bwMode="auto">
          <a:xfrm>
            <a:off x="2323268" y="2448635"/>
            <a:ext cx="710259" cy="716605"/>
            <a:chOff x="672" y="3710"/>
            <a:chExt cx="240" cy="184"/>
          </a:xfrm>
        </p:grpSpPr>
        <p:grpSp>
          <p:nvGrpSpPr>
            <p:cNvPr id="12" name="Group 83"/>
            <p:cNvGrpSpPr>
              <a:grpSpLocks/>
            </p:cNvGrpSpPr>
            <p:nvPr/>
          </p:nvGrpSpPr>
          <p:grpSpPr bwMode="auto">
            <a:xfrm>
              <a:off x="672" y="3710"/>
              <a:ext cx="240" cy="102"/>
              <a:chOff x="3379" y="965"/>
              <a:chExt cx="367" cy="189"/>
            </a:xfrm>
          </p:grpSpPr>
          <p:pic>
            <p:nvPicPr>
              <p:cNvPr id="1207" name="Picture 84"/>
              <p:cNvPicPr>
                <a:picLocks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379" y="965"/>
                <a:ext cx="367" cy="1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157" name="Rectangle 85"/>
              <p:cNvSpPr>
                <a:spLocks noChangeArrowheads="1"/>
              </p:cNvSpPr>
              <p:nvPr/>
            </p:nvSpPr>
            <p:spPr bwMode="auto">
              <a:xfrm>
                <a:off x="3492" y="1035"/>
                <a:ext cx="43" cy="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41049" tIns="20524" rIns="41049" bIns="20524">
                <a:spAutoFit/>
              </a:bodyPr>
              <a:lstStyle/>
              <a:p>
                <a:pPr algn="ctr" defTabSz="182680">
                  <a:defRPr/>
                </a:pPr>
                <a:endParaRPr lang="ko-KR" altLang="ko-KR" sz="1354" b="1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돋움" pitchFamily="50" charset="-127"/>
                  <a:cs typeface="Times New Roman" pitchFamily="18" charset="0"/>
                </a:endParaRPr>
              </a:p>
            </p:txBody>
          </p:sp>
        </p:grpSp>
        <p:grpSp>
          <p:nvGrpSpPr>
            <p:cNvPr id="13" name="Group 86"/>
            <p:cNvGrpSpPr>
              <a:grpSpLocks/>
            </p:cNvGrpSpPr>
            <p:nvPr/>
          </p:nvGrpSpPr>
          <p:grpSpPr bwMode="auto">
            <a:xfrm>
              <a:off x="672" y="3791"/>
              <a:ext cx="240" cy="103"/>
              <a:chOff x="3379" y="965"/>
              <a:chExt cx="367" cy="191"/>
            </a:xfrm>
          </p:grpSpPr>
          <p:pic>
            <p:nvPicPr>
              <p:cNvPr id="1205" name="Picture 87"/>
              <p:cNvPicPr>
                <a:picLocks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379" y="965"/>
                <a:ext cx="367" cy="1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160" name="Rectangle 88"/>
              <p:cNvSpPr>
                <a:spLocks noChangeArrowheads="1"/>
              </p:cNvSpPr>
              <p:nvPr/>
            </p:nvSpPr>
            <p:spPr bwMode="auto">
              <a:xfrm>
                <a:off x="3492" y="1037"/>
                <a:ext cx="43" cy="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41049" tIns="20524" rIns="41049" bIns="20524">
                <a:spAutoFit/>
              </a:bodyPr>
              <a:lstStyle/>
              <a:p>
                <a:pPr algn="ctr" defTabSz="182680">
                  <a:defRPr/>
                </a:pPr>
                <a:endParaRPr lang="ko-KR" altLang="ko-KR" sz="1354" b="1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돋움" pitchFamily="50" charset="-127"/>
                  <a:cs typeface="Times New Roman" pitchFamily="18" charset="0"/>
                </a:endParaRPr>
              </a:p>
            </p:txBody>
          </p:sp>
        </p:grpSp>
        <p:cxnSp>
          <p:nvCxnSpPr>
            <p:cNvPr id="1204" name="AutoShape 89"/>
            <p:cNvCxnSpPr>
              <a:cxnSpLocks noChangeShapeType="1"/>
            </p:cNvCxnSpPr>
            <p:nvPr/>
          </p:nvCxnSpPr>
          <p:spPr bwMode="auto">
            <a:xfrm rot="10800000" flipH="1" flipV="1">
              <a:off x="672" y="3750"/>
              <a:ext cx="1" cy="83"/>
            </a:xfrm>
            <a:prstGeom prst="bentConnector3">
              <a:avLst>
                <a:gd name="adj1" fmla="val -8400005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</p:cxnSp>
      </p:grpSp>
      <p:sp>
        <p:nvSpPr>
          <p:cNvPr id="1095" name="Rectangle 92"/>
          <p:cNvSpPr>
            <a:spLocks noChangeArrowheads="1"/>
          </p:cNvSpPr>
          <p:nvPr/>
        </p:nvSpPr>
        <p:spPr bwMode="auto">
          <a:xfrm>
            <a:off x="6403513" y="5841763"/>
            <a:ext cx="2238764" cy="747227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6350">
            <a:solidFill>
              <a:srgbClr val="B6B6B6"/>
            </a:solidFill>
            <a:miter lim="800000"/>
            <a:headEnd/>
            <a:tailEnd/>
          </a:ln>
        </p:spPr>
        <p:txBody>
          <a:bodyPr wrap="none" rIns="87032"/>
          <a:lstStyle/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sz="1354" b="1">
                <a:latin typeface="Times New Roman" pitchFamily="18" charset="0"/>
                <a:ea typeface="돋움" pitchFamily="50" charset="-127"/>
                <a:cs typeface="Times New Roman" pitchFamily="18" charset="0"/>
              </a:rPr>
              <a:t>                                      1</a:t>
            </a:r>
            <a:r>
              <a:rPr lang="ko-KR" altLang="en-US" sz="1354" b="1">
                <a:latin typeface="Times New Roman" pitchFamily="18" charset="0"/>
                <a:ea typeface="돋움" pitchFamily="50" charset="-127"/>
                <a:cs typeface="Times New Roman" pitchFamily="18" charset="0"/>
              </a:rPr>
              <a:t>층</a:t>
            </a:r>
          </a:p>
        </p:txBody>
      </p:sp>
      <p:grpSp>
        <p:nvGrpSpPr>
          <p:cNvPr id="14" name="Group 93"/>
          <p:cNvGrpSpPr>
            <a:grpSpLocks/>
          </p:cNvGrpSpPr>
          <p:nvPr/>
        </p:nvGrpSpPr>
        <p:grpSpPr bwMode="auto">
          <a:xfrm>
            <a:off x="6608107" y="5881194"/>
            <a:ext cx="710259" cy="398329"/>
            <a:chOff x="3379" y="965"/>
            <a:chExt cx="367" cy="190"/>
          </a:xfrm>
        </p:grpSpPr>
        <p:pic>
          <p:nvPicPr>
            <p:cNvPr id="1200" name="Picture 94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379" y="965"/>
              <a:ext cx="367" cy="1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67" name="Rectangle 95"/>
            <p:cNvSpPr>
              <a:spLocks noChangeArrowheads="1"/>
            </p:cNvSpPr>
            <p:nvPr/>
          </p:nvSpPr>
          <p:spPr bwMode="auto">
            <a:xfrm>
              <a:off x="3493" y="1036"/>
              <a:ext cx="43" cy="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41049" tIns="20524" rIns="41049" bIns="20524">
              <a:spAutoFit/>
            </a:bodyPr>
            <a:lstStyle/>
            <a:p>
              <a:pPr algn="ctr" defTabSz="182680">
                <a:defRPr/>
              </a:pPr>
              <a:endParaRPr lang="ko-KR" altLang="ko-KR" sz="1354" b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돋움" pitchFamily="50" charset="-127"/>
                <a:cs typeface="Times New Roman" pitchFamily="18" charset="0"/>
              </a:endParaRPr>
            </a:p>
          </p:txBody>
        </p:sp>
      </p:grpSp>
      <p:grpSp>
        <p:nvGrpSpPr>
          <p:cNvPr id="15" name="Group 96"/>
          <p:cNvGrpSpPr>
            <a:grpSpLocks/>
          </p:cNvGrpSpPr>
          <p:nvPr/>
        </p:nvGrpSpPr>
        <p:grpSpPr bwMode="auto">
          <a:xfrm>
            <a:off x="6608107" y="6204537"/>
            <a:ext cx="710259" cy="404120"/>
            <a:chOff x="3379" y="965"/>
            <a:chExt cx="367" cy="192"/>
          </a:xfrm>
        </p:grpSpPr>
        <p:pic>
          <p:nvPicPr>
            <p:cNvPr id="1198" name="Picture 97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379" y="965"/>
              <a:ext cx="367" cy="1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70" name="Rectangle 98"/>
            <p:cNvSpPr>
              <a:spLocks noChangeArrowheads="1"/>
            </p:cNvSpPr>
            <p:nvPr/>
          </p:nvSpPr>
          <p:spPr bwMode="auto">
            <a:xfrm>
              <a:off x="3493" y="1038"/>
              <a:ext cx="43" cy="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41049" tIns="20524" rIns="41049" bIns="20524">
              <a:spAutoFit/>
            </a:bodyPr>
            <a:lstStyle/>
            <a:p>
              <a:pPr algn="ctr" defTabSz="182680">
                <a:defRPr/>
              </a:pPr>
              <a:endParaRPr lang="ko-KR" altLang="ko-KR" sz="1354" b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돋움" pitchFamily="50" charset="-127"/>
                <a:cs typeface="Times New Roman" pitchFamily="18" charset="0"/>
              </a:endParaRPr>
            </a:p>
          </p:txBody>
        </p:sp>
      </p:grpSp>
      <p:cxnSp>
        <p:nvCxnSpPr>
          <p:cNvPr id="1098" name="AutoShape 99"/>
          <p:cNvCxnSpPr>
            <a:cxnSpLocks noChangeShapeType="1"/>
          </p:cNvCxnSpPr>
          <p:nvPr/>
        </p:nvCxnSpPr>
        <p:spPr bwMode="auto">
          <a:xfrm>
            <a:off x="7318366" y="6042863"/>
            <a:ext cx="1663" cy="323338"/>
          </a:xfrm>
          <a:prstGeom prst="bentConnector3">
            <a:avLst>
              <a:gd name="adj1" fmla="val 14300005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1101" name="Rectangle 102"/>
          <p:cNvSpPr>
            <a:spLocks noChangeArrowheads="1"/>
          </p:cNvSpPr>
          <p:nvPr/>
        </p:nvSpPr>
        <p:spPr bwMode="auto">
          <a:xfrm>
            <a:off x="6406840" y="4690362"/>
            <a:ext cx="2235437" cy="747227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6350">
            <a:solidFill>
              <a:srgbClr val="B6B6B6"/>
            </a:solidFill>
            <a:miter lim="800000"/>
            <a:headEnd/>
            <a:tailEnd/>
          </a:ln>
        </p:spPr>
        <p:txBody>
          <a:bodyPr wrap="none" rIns="87032"/>
          <a:lstStyle/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sz="1354" b="1">
                <a:latin typeface="Times New Roman" pitchFamily="18" charset="0"/>
                <a:ea typeface="돋움" pitchFamily="50" charset="-127"/>
                <a:cs typeface="Times New Roman" pitchFamily="18" charset="0"/>
              </a:rPr>
              <a:t>                                      2</a:t>
            </a:r>
            <a:r>
              <a:rPr lang="ko-KR" altLang="en-US" sz="1354" b="1">
                <a:latin typeface="Times New Roman" pitchFamily="18" charset="0"/>
                <a:ea typeface="돋움" pitchFamily="50" charset="-127"/>
                <a:cs typeface="Times New Roman" pitchFamily="18" charset="0"/>
              </a:rPr>
              <a:t>층</a:t>
            </a:r>
          </a:p>
        </p:txBody>
      </p:sp>
      <p:grpSp>
        <p:nvGrpSpPr>
          <p:cNvPr id="16" name="Group 103"/>
          <p:cNvGrpSpPr>
            <a:grpSpLocks/>
          </p:cNvGrpSpPr>
          <p:nvPr/>
        </p:nvGrpSpPr>
        <p:grpSpPr bwMode="auto">
          <a:xfrm>
            <a:off x="6611434" y="4729794"/>
            <a:ext cx="710259" cy="398329"/>
            <a:chOff x="3379" y="965"/>
            <a:chExt cx="367" cy="190"/>
          </a:xfrm>
        </p:grpSpPr>
        <p:pic>
          <p:nvPicPr>
            <p:cNvPr id="1196" name="Picture 104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379" y="965"/>
              <a:ext cx="367" cy="1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77" name="Rectangle 105"/>
            <p:cNvSpPr>
              <a:spLocks noChangeArrowheads="1"/>
            </p:cNvSpPr>
            <p:nvPr/>
          </p:nvSpPr>
          <p:spPr bwMode="auto">
            <a:xfrm>
              <a:off x="3493" y="1036"/>
              <a:ext cx="43" cy="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41049" tIns="20524" rIns="41049" bIns="20524">
              <a:spAutoFit/>
            </a:bodyPr>
            <a:lstStyle/>
            <a:p>
              <a:pPr algn="ctr" defTabSz="182680">
                <a:defRPr/>
              </a:pPr>
              <a:endParaRPr lang="ko-KR" altLang="ko-KR" sz="1354" b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돋움" pitchFamily="50" charset="-127"/>
                <a:cs typeface="Times New Roman" pitchFamily="18" charset="0"/>
              </a:endParaRPr>
            </a:p>
          </p:txBody>
        </p:sp>
      </p:grpSp>
      <p:grpSp>
        <p:nvGrpSpPr>
          <p:cNvPr id="17" name="Group 106"/>
          <p:cNvGrpSpPr>
            <a:grpSpLocks/>
          </p:cNvGrpSpPr>
          <p:nvPr/>
        </p:nvGrpSpPr>
        <p:grpSpPr bwMode="auto">
          <a:xfrm>
            <a:off x="6611434" y="5053137"/>
            <a:ext cx="710259" cy="404120"/>
            <a:chOff x="3379" y="965"/>
            <a:chExt cx="367" cy="192"/>
          </a:xfrm>
        </p:grpSpPr>
        <p:pic>
          <p:nvPicPr>
            <p:cNvPr id="1194" name="Picture 107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379" y="965"/>
              <a:ext cx="367" cy="1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80" name="Rectangle 108"/>
            <p:cNvSpPr>
              <a:spLocks noChangeArrowheads="1"/>
            </p:cNvSpPr>
            <p:nvPr/>
          </p:nvSpPr>
          <p:spPr bwMode="auto">
            <a:xfrm>
              <a:off x="3493" y="1038"/>
              <a:ext cx="43" cy="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41049" tIns="20524" rIns="41049" bIns="20524">
              <a:spAutoFit/>
            </a:bodyPr>
            <a:lstStyle/>
            <a:p>
              <a:pPr algn="ctr" defTabSz="182680">
                <a:defRPr/>
              </a:pPr>
              <a:endParaRPr lang="ko-KR" altLang="ko-KR" sz="1354" b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돋움" pitchFamily="50" charset="-127"/>
                <a:cs typeface="Times New Roman" pitchFamily="18" charset="0"/>
              </a:endParaRPr>
            </a:p>
          </p:txBody>
        </p:sp>
      </p:grpSp>
      <p:cxnSp>
        <p:nvCxnSpPr>
          <p:cNvPr id="1104" name="AutoShape 109"/>
          <p:cNvCxnSpPr>
            <a:cxnSpLocks noChangeShapeType="1"/>
          </p:cNvCxnSpPr>
          <p:nvPr/>
        </p:nvCxnSpPr>
        <p:spPr bwMode="auto">
          <a:xfrm>
            <a:off x="7321693" y="4891463"/>
            <a:ext cx="1663" cy="323338"/>
          </a:xfrm>
          <a:prstGeom prst="bentConnector3">
            <a:avLst>
              <a:gd name="adj1" fmla="val 14300005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1107" name="Rectangle 112"/>
          <p:cNvSpPr>
            <a:spLocks noChangeArrowheads="1"/>
          </p:cNvSpPr>
          <p:nvPr/>
        </p:nvSpPr>
        <p:spPr bwMode="auto">
          <a:xfrm>
            <a:off x="6406840" y="3491644"/>
            <a:ext cx="2235437" cy="747227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6350">
            <a:solidFill>
              <a:srgbClr val="B6B6B6"/>
            </a:solidFill>
            <a:miter lim="800000"/>
            <a:headEnd/>
            <a:tailEnd/>
          </a:ln>
        </p:spPr>
        <p:txBody>
          <a:bodyPr wrap="none" rIns="87032"/>
          <a:lstStyle/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sz="1354" b="1" dirty="0">
                <a:latin typeface="Times New Roman" pitchFamily="18" charset="0"/>
                <a:ea typeface="돋움" pitchFamily="50" charset="-127"/>
                <a:cs typeface="Times New Roman" pitchFamily="18" charset="0"/>
              </a:rPr>
              <a:t>                                      3</a:t>
            </a:r>
            <a:r>
              <a:rPr lang="ko-KR" altLang="en-US" sz="1354" b="1">
                <a:latin typeface="Times New Roman" pitchFamily="18" charset="0"/>
                <a:ea typeface="돋움" pitchFamily="50" charset="-127"/>
                <a:cs typeface="Times New Roman" pitchFamily="18" charset="0"/>
              </a:rPr>
              <a:t>층</a:t>
            </a:r>
          </a:p>
        </p:txBody>
      </p:sp>
      <p:grpSp>
        <p:nvGrpSpPr>
          <p:cNvPr id="18" name="Group 113"/>
          <p:cNvGrpSpPr>
            <a:grpSpLocks/>
          </p:cNvGrpSpPr>
          <p:nvPr/>
        </p:nvGrpSpPr>
        <p:grpSpPr bwMode="auto">
          <a:xfrm>
            <a:off x="6611434" y="3531076"/>
            <a:ext cx="710259" cy="398329"/>
            <a:chOff x="3379" y="965"/>
            <a:chExt cx="367" cy="190"/>
          </a:xfrm>
        </p:grpSpPr>
        <p:pic>
          <p:nvPicPr>
            <p:cNvPr id="1192" name="Picture 114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379" y="965"/>
              <a:ext cx="367" cy="1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87" name="Rectangle 115"/>
            <p:cNvSpPr>
              <a:spLocks noChangeArrowheads="1"/>
            </p:cNvSpPr>
            <p:nvPr/>
          </p:nvSpPr>
          <p:spPr bwMode="auto">
            <a:xfrm>
              <a:off x="3493" y="1036"/>
              <a:ext cx="43" cy="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41049" tIns="20524" rIns="41049" bIns="20524">
              <a:spAutoFit/>
            </a:bodyPr>
            <a:lstStyle/>
            <a:p>
              <a:pPr algn="ctr" defTabSz="182680">
                <a:defRPr/>
              </a:pPr>
              <a:endParaRPr lang="ko-KR" altLang="ko-KR" sz="1354" b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돋움" pitchFamily="50" charset="-127"/>
                <a:cs typeface="Times New Roman" pitchFamily="18" charset="0"/>
              </a:endParaRPr>
            </a:p>
          </p:txBody>
        </p:sp>
      </p:grpSp>
      <p:grpSp>
        <p:nvGrpSpPr>
          <p:cNvPr id="19" name="Group 116"/>
          <p:cNvGrpSpPr>
            <a:grpSpLocks/>
          </p:cNvGrpSpPr>
          <p:nvPr/>
        </p:nvGrpSpPr>
        <p:grpSpPr bwMode="auto">
          <a:xfrm>
            <a:off x="6611434" y="3854418"/>
            <a:ext cx="710259" cy="402015"/>
            <a:chOff x="3379" y="965"/>
            <a:chExt cx="367" cy="191"/>
          </a:xfrm>
        </p:grpSpPr>
        <p:pic>
          <p:nvPicPr>
            <p:cNvPr id="1190" name="Picture 117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379" y="965"/>
              <a:ext cx="367" cy="1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90" name="Rectangle 118"/>
            <p:cNvSpPr>
              <a:spLocks noChangeArrowheads="1"/>
            </p:cNvSpPr>
            <p:nvPr/>
          </p:nvSpPr>
          <p:spPr bwMode="auto">
            <a:xfrm>
              <a:off x="3493" y="1037"/>
              <a:ext cx="43" cy="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41049" tIns="20524" rIns="41049" bIns="20524">
              <a:spAutoFit/>
            </a:bodyPr>
            <a:lstStyle/>
            <a:p>
              <a:pPr algn="ctr" defTabSz="182680">
                <a:defRPr/>
              </a:pPr>
              <a:endParaRPr lang="ko-KR" altLang="ko-KR" sz="1354" b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돋움" pitchFamily="50" charset="-127"/>
                <a:cs typeface="Times New Roman" pitchFamily="18" charset="0"/>
              </a:endParaRPr>
            </a:p>
          </p:txBody>
        </p:sp>
      </p:grpSp>
      <p:cxnSp>
        <p:nvCxnSpPr>
          <p:cNvPr id="1110" name="AutoShape 119"/>
          <p:cNvCxnSpPr>
            <a:cxnSpLocks noChangeShapeType="1"/>
          </p:cNvCxnSpPr>
          <p:nvPr/>
        </p:nvCxnSpPr>
        <p:spPr bwMode="auto">
          <a:xfrm>
            <a:off x="7321693" y="3692745"/>
            <a:ext cx="1663" cy="323338"/>
          </a:xfrm>
          <a:prstGeom prst="bentConnector3">
            <a:avLst>
              <a:gd name="adj1" fmla="val 14300005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1113" name="Rectangle 122"/>
          <p:cNvSpPr>
            <a:spLocks noChangeArrowheads="1"/>
          </p:cNvSpPr>
          <p:nvPr/>
        </p:nvSpPr>
        <p:spPr bwMode="auto">
          <a:xfrm>
            <a:off x="6406840" y="2340244"/>
            <a:ext cx="2235437" cy="747227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6350">
            <a:solidFill>
              <a:srgbClr val="B6B6B6"/>
            </a:solidFill>
            <a:miter lim="800000"/>
            <a:headEnd/>
            <a:tailEnd/>
          </a:ln>
        </p:spPr>
        <p:txBody>
          <a:bodyPr wrap="none" rIns="87032"/>
          <a:lstStyle/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sz="1354" b="1" dirty="0">
                <a:latin typeface="Times New Roman" pitchFamily="18" charset="0"/>
                <a:ea typeface="돋움" pitchFamily="50" charset="-127"/>
                <a:cs typeface="Times New Roman" pitchFamily="18" charset="0"/>
              </a:rPr>
              <a:t>                                      4</a:t>
            </a:r>
            <a:r>
              <a:rPr lang="ko-KR" altLang="en-US" sz="1354" b="1">
                <a:latin typeface="Times New Roman" pitchFamily="18" charset="0"/>
                <a:ea typeface="돋움" pitchFamily="50" charset="-127"/>
                <a:cs typeface="Times New Roman" pitchFamily="18" charset="0"/>
              </a:rPr>
              <a:t>층</a:t>
            </a:r>
          </a:p>
        </p:txBody>
      </p:sp>
      <p:grpSp>
        <p:nvGrpSpPr>
          <p:cNvPr id="20" name="Group 123"/>
          <p:cNvGrpSpPr>
            <a:grpSpLocks/>
          </p:cNvGrpSpPr>
          <p:nvPr/>
        </p:nvGrpSpPr>
        <p:grpSpPr bwMode="auto">
          <a:xfrm>
            <a:off x="6611434" y="2379675"/>
            <a:ext cx="710259" cy="398329"/>
            <a:chOff x="3379" y="965"/>
            <a:chExt cx="367" cy="190"/>
          </a:xfrm>
        </p:grpSpPr>
        <p:pic>
          <p:nvPicPr>
            <p:cNvPr id="1188" name="Picture 124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379" y="965"/>
              <a:ext cx="367" cy="1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97" name="Rectangle 125"/>
            <p:cNvSpPr>
              <a:spLocks noChangeArrowheads="1"/>
            </p:cNvSpPr>
            <p:nvPr/>
          </p:nvSpPr>
          <p:spPr bwMode="auto">
            <a:xfrm>
              <a:off x="3493" y="1036"/>
              <a:ext cx="43" cy="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41049" tIns="20524" rIns="41049" bIns="20524">
              <a:spAutoFit/>
            </a:bodyPr>
            <a:lstStyle/>
            <a:p>
              <a:pPr algn="ctr" defTabSz="182680">
                <a:defRPr/>
              </a:pPr>
              <a:endParaRPr lang="ko-KR" altLang="ko-KR" sz="1354" b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돋움" pitchFamily="50" charset="-127"/>
                <a:cs typeface="Times New Roman" pitchFamily="18" charset="0"/>
              </a:endParaRPr>
            </a:p>
          </p:txBody>
        </p:sp>
      </p:grpSp>
      <p:grpSp>
        <p:nvGrpSpPr>
          <p:cNvPr id="21" name="Group 126"/>
          <p:cNvGrpSpPr>
            <a:grpSpLocks/>
          </p:cNvGrpSpPr>
          <p:nvPr/>
        </p:nvGrpSpPr>
        <p:grpSpPr bwMode="auto">
          <a:xfrm>
            <a:off x="6611434" y="2703018"/>
            <a:ext cx="710259" cy="402015"/>
            <a:chOff x="3379" y="965"/>
            <a:chExt cx="367" cy="191"/>
          </a:xfrm>
        </p:grpSpPr>
        <p:pic>
          <p:nvPicPr>
            <p:cNvPr id="1186" name="Picture 127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379" y="965"/>
              <a:ext cx="367" cy="1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00" name="Rectangle 128"/>
            <p:cNvSpPr>
              <a:spLocks noChangeArrowheads="1"/>
            </p:cNvSpPr>
            <p:nvPr/>
          </p:nvSpPr>
          <p:spPr bwMode="auto">
            <a:xfrm>
              <a:off x="3493" y="1037"/>
              <a:ext cx="43" cy="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41049" tIns="20524" rIns="41049" bIns="20524">
              <a:spAutoFit/>
            </a:bodyPr>
            <a:lstStyle/>
            <a:p>
              <a:pPr algn="ctr" defTabSz="182680">
                <a:defRPr/>
              </a:pPr>
              <a:endParaRPr lang="ko-KR" altLang="ko-KR" sz="1354" b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돋움" pitchFamily="50" charset="-127"/>
                <a:cs typeface="Times New Roman" pitchFamily="18" charset="0"/>
              </a:endParaRPr>
            </a:p>
          </p:txBody>
        </p:sp>
      </p:grpSp>
      <p:cxnSp>
        <p:nvCxnSpPr>
          <p:cNvPr id="1116" name="AutoShape 129"/>
          <p:cNvCxnSpPr>
            <a:cxnSpLocks noChangeShapeType="1"/>
          </p:cNvCxnSpPr>
          <p:nvPr/>
        </p:nvCxnSpPr>
        <p:spPr bwMode="auto">
          <a:xfrm>
            <a:off x="7321693" y="2541345"/>
            <a:ext cx="1663" cy="323338"/>
          </a:xfrm>
          <a:prstGeom prst="bentConnector3">
            <a:avLst>
              <a:gd name="adj1" fmla="val 14300005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cxnSp>
      <p:graphicFrame>
        <p:nvGraphicFramePr>
          <p:cNvPr id="1032" name="Object 1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6810507"/>
              </p:ext>
            </p:extLst>
          </p:nvPr>
        </p:nvGraphicFramePr>
        <p:xfrm>
          <a:off x="3750439" y="2018876"/>
          <a:ext cx="442456" cy="2602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2" name="훈민정음" r:id="rId18" imgW="590400" imgH="324000" progId="hunmin.doc">
                  <p:embed/>
                </p:oleObj>
              </mc:Choice>
              <mc:Fallback>
                <p:oleObj name="훈민정음" r:id="rId18" imgW="590400" imgH="324000" progId="hunmin.doc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0439" y="2018876"/>
                        <a:ext cx="442456" cy="2602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3" name="Line 137"/>
          <p:cNvSpPr>
            <a:spLocks noChangeShapeType="1"/>
          </p:cNvSpPr>
          <p:nvPr/>
        </p:nvSpPr>
        <p:spPr bwMode="auto">
          <a:xfrm>
            <a:off x="1441682" y="1920298"/>
            <a:ext cx="958101" cy="59935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52219" rIns="52219" anchor="ctr"/>
          <a:lstStyle/>
          <a:p>
            <a:endParaRPr lang="ko-KR" altLang="en-US" sz="1976"/>
          </a:p>
        </p:txBody>
      </p:sp>
      <p:sp>
        <p:nvSpPr>
          <p:cNvPr id="1124" name="Line 138"/>
          <p:cNvSpPr>
            <a:spLocks noChangeShapeType="1"/>
          </p:cNvSpPr>
          <p:nvPr/>
        </p:nvSpPr>
        <p:spPr bwMode="auto">
          <a:xfrm>
            <a:off x="2932061" y="2614292"/>
            <a:ext cx="691962" cy="69399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52219" rIns="52219" anchor="ctr"/>
          <a:lstStyle/>
          <a:p>
            <a:endParaRPr lang="ko-KR" altLang="en-US" sz="1976"/>
          </a:p>
        </p:txBody>
      </p:sp>
      <p:sp>
        <p:nvSpPr>
          <p:cNvPr id="1125" name="Line 139"/>
          <p:cNvSpPr>
            <a:spLocks noChangeShapeType="1"/>
          </p:cNvSpPr>
          <p:nvPr/>
        </p:nvSpPr>
        <p:spPr bwMode="auto">
          <a:xfrm>
            <a:off x="2918754" y="2977062"/>
            <a:ext cx="705269" cy="162457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52219" rIns="52219" anchor="ctr"/>
          <a:lstStyle/>
          <a:p>
            <a:endParaRPr lang="ko-KR" altLang="en-US" sz="1976"/>
          </a:p>
        </p:txBody>
      </p:sp>
      <p:sp>
        <p:nvSpPr>
          <p:cNvPr id="1126" name="Line 140"/>
          <p:cNvSpPr>
            <a:spLocks noChangeShapeType="1"/>
          </p:cNvSpPr>
          <p:nvPr/>
        </p:nvSpPr>
        <p:spPr bwMode="auto">
          <a:xfrm flipV="1">
            <a:off x="2932061" y="3292514"/>
            <a:ext cx="691962" cy="39431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52219" rIns="52219" anchor="ctr"/>
          <a:lstStyle/>
          <a:p>
            <a:endParaRPr lang="ko-KR" altLang="en-US" sz="1976"/>
          </a:p>
        </p:txBody>
      </p:sp>
      <p:sp>
        <p:nvSpPr>
          <p:cNvPr id="1127" name="Line 141"/>
          <p:cNvSpPr>
            <a:spLocks noChangeShapeType="1"/>
          </p:cNvSpPr>
          <p:nvPr/>
        </p:nvSpPr>
        <p:spPr bwMode="auto">
          <a:xfrm>
            <a:off x="2905447" y="4081145"/>
            <a:ext cx="745189" cy="50472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52219" rIns="52219" anchor="ctr"/>
          <a:lstStyle/>
          <a:p>
            <a:endParaRPr lang="ko-KR" altLang="en-US" sz="1976"/>
          </a:p>
        </p:txBody>
      </p:sp>
      <p:sp>
        <p:nvSpPr>
          <p:cNvPr id="1128" name="Line 142"/>
          <p:cNvSpPr>
            <a:spLocks noChangeShapeType="1"/>
          </p:cNvSpPr>
          <p:nvPr/>
        </p:nvSpPr>
        <p:spPr bwMode="auto">
          <a:xfrm flipV="1">
            <a:off x="2985289" y="3260969"/>
            <a:ext cx="652041" cy="154571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52219" rIns="52219" anchor="ctr"/>
          <a:lstStyle/>
          <a:p>
            <a:endParaRPr lang="ko-KR" altLang="en-US" sz="1976"/>
          </a:p>
        </p:txBody>
      </p:sp>
      <p:sp>
        <p:nvSpPr>
          <p:cNvPr id="1129" name="Line 143"/>
          <p:cNvSpPr>
            <a:spLocks noChangeShapeType="1"/>
          </p:cNvSpPr>
          <p:nvPr/>
        </p:nvSpPr>
        <p:spPr bwMode="auto">
          <a:xfrm flipV="1">
            <a:off x="2945368" y="4522778"/>
            <a:ext cx="678655" cy="66244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52219" rIns="52219" anchor="ctr"/>
          <a:lstStyle/>
          <a:p>
            <a:endParaRPr lang="ko-KR" altLang="en-US" sz="1976"/>
          </a:p>
        </p:txBody>
      </p:sp>
      <p:sp>
        <p:nvSpPr>
          <p:cNvPr id="1130" name="Line 144"/>
          <p:cNvSpPr>
            <a:spLocks noChangeShapeType="1"/>
          </p:cNvSpPr>
          <p:nvPr/>
        </p:nvSpPr>
        <p:spPr bwMode="auto">
          <a:xfrm flipV="1">
            <a:off x="2958675" y="3292514"/>
            <a:ext cx="652041" cy="260248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52219" rIns="52219" anchor="ctr"/>
          <a:lstStyle/>
          <a:p>
            <a:endParaRPr lang="ko-KR" altLang="en-US" sz="1976"/>
          </a:p>
        </p:txBody>
      </p:sp>
      <p:sp>
        <p:nvSpPr>
          <p:cNvPr id="1131" name="Line 145"/>
          <p:cNvSpPr>
            <a:spLocks noChangeShapeType="1"/>
          </p:cNvSpPr>
          <p:nvPr/>
        </p:nvSpPr>
        <p:spPr bwMode="auto">
          <a:xfrm flipV="1">
            <a:off x="2958675" y="4538550"/>
            <a:ext cx="705269" cy="179807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52219" rIns="52219" anchor="ctr"/>
          <a:lstStyle/>
          <a:p>
            <a:endParaRPr lang="ko-KR" altLang="en-US" sz="1976"/>
          </a:p>
        </p:txBody>
      </p:sp>
      <p:sp>
        <p:nvSpPr>
          <p:cNvPr id="1132" name="Line 146"/>
          <p:cNvSpPr>
            <a:spLocks noChangeShapeType="1"/>
          </p:cNvSpPr>
          <p:nvPr/>
        </p:nvSpPr>
        <p:spPr bwMode="auto">
          <a:xfrm>
            <a:off x="3863548" y="5059046"/>
            <a:ext cx="705269" cy="70976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52219" rIns="52219" anchor="ctr"/>
          <a:lstStyle/>
          <a:p>
            <a:endParaRPr lang="ko-KR" altLang="en-US" sz="1976"/>
          </a:p>
        </p:txBody>
      </p:sp>
      <p:sp>
        <p:nvSpPr>
          <p:cNvPr id="1133" name="Line 147"/>
          <p:cNvSpPr>
            <a:spLocks noChangeShapeType="1"/>
          </p:cNvSpPr>
          <p:nvPr/>
        </p:nvSpPr>
        <p:spPr bwMode="auto">
          <a:xfrm flipH="1">
            <a:off x="4382519" y="5847677"/>
            <a:ext cx="133070" cy="2681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52219" rIns="52219" anchor="ctr"/>
          <a:lstStyle/>
          <a:p>
            <a:endParaRPr lang="ko-KR" altLang="en-US" sz="1976"/>
          </a:p>
        </p:txBody>
      </p:sp>
      <p:sp>
        <p:nvSpPr>
          <p:cNvPr id="1134" name="Line 148"/>
          <p:cNvSpPr>
            <a:spLocks noChangeShapeType="1"/>
          </p:cNvSpPr>
          <p:nvPr/>
        </p:nvSpPr>
        <p:spPr bwMode="auto">
          <a:xfrm>
            <a:off x="5114402" y="5784586"/>
            <a:ext cx="119763" cy="31545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52219" rIns="52219" anchor="ctr"/>
          <a:lstStyle/>
          <a:p>
            <a:endParaRPr lang="ko-KR" altLang="en-US" sz="1976"/>
          </a:p>
        </p:txBody>
      </p:sp>
      <p:sp>
        <p:nvSpPr>
          <p:cNvPr id="1135" name="Line 149"/>
          <p:cNvSpPr>
            <a:spLocks noChangeShapeType="1"/>
          </p:cNvSpPr>
          <p:nvPr/>
        </p:nvSpPr>
        <p:spPr bwMode="auto">
          <a:xfrm flipV="1">
            <a:off x="4781728" y="5810217"/>
            <a:ext cx="279446" cy="2681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52219" rIns="52219" anchor="ctr"/>
          <a:lstStyle/>
          <a:p>
            <a:endParaRPr lang="ko-KR" altLang="en-US" sz="1976"/>
          </a:p>
        </p:txBody>
      </p:sp>
      <p:sp>
        <p:nvSpPr>
          <p:cNvPr id="1136" name="Line 150"/>
          <p:cNvSpPr>
            <a:spLocks noChangeShapeType="1"/>
          </p:cNvSpPr>
          <p:nvPr/>
        </p:nvSpPr>
        <p:spPr bwMode="auto">
          <a:xfrm>
            <a:off x="4528896" y="5810217"/>
            <a:ext cx="266139" cy="28390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52219" rIns="52219" anchor="ctr"/>
          <a:lstStyle/>
          <a:p>
            <a:endParaRPr lang="ko-KR" altLang="en-US" sz="1976"/>
          </a:p>
        </p:txBody>
      </p:sp>
      <p:sp>
        <p:nvSpPr>
          <p:cNvPr id="1137" name="Line 151"/>
          <p:cNvSpPr>
            <a:spLocks noChangeShapeType="1"/>
          </p:cNvSpPr>
          <p:nvPr/>
        </p:nvSpPr>
        <p:spPr bwMode="auto">
          <a:xfrm flipV="1">
            <a:off x="4302677" y="5873308"/>
            <a:ext cx="665348" cy="2523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52219" rIns="52219" anchor="ctr"/>
          <a:lstStyle/>
          <a:p>
            <a:endParaRPr lang="ko-KR" altLang="en-US" sz="1976"/>
          </a:p>
        </p:txBody>
      </p:sp>
      <p:sp>
        <p:nvSpPr>
          <p:cNvPr id="1138" name="Line 152"/>
          <p:cNvSpPr>
            <a:spLocks noChangeShapeType="1"/>
          </p:cNvSpPr>
          <p:nvPr/>
        </p:nvSpPr>
        <p:spPr bwMode="auto">
          <a:xfrm>
            <a:off x="4622044" y="5841763"/>
            <a:ext cx="505664" cy="28390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52219" rIns="52219" anchor="ctr"/>
          <a:lstStyle/>
          <a:p>
            <a:endParaRPr lang="ko-KR" altLang="en-US" sz="1976"/>
          </a:p>
        </p:txBody>
      </p:sp>
      <p:sp>
        <p:nvSpPr>
          <p:cNvPr id="1139" name="Line 153"/>
          <p:cNvSpPr>
            <a:spLocks noChangeShapeType="1"/>
          </p:cNvSpPr>
          <p:nvPr/>
        </p:nvSpPr>
        <p:spPr bwMode="auto">
          <a:xfrm flipH="1">
            <a:off x="5260778" y="5037360"/>
            <a:ext cx="492357" cy="64667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52219" rIns="52219" anchor="ctr"/>
          <a:lstStyle/>
          <a:p>
            <a:endParaRPr lang="ko-KR" altLang="en-US" sz="1976"/>
          </a:p>
        </p:txBody>
      </p:sp>
      <p:sp>
        <p:nvSpPr>
          <p:cNvPr id="1140" name="Line 154"/>
          <p:cNvSpPr>
            <a:spLocks noChangeShapeType="1"/>
          </p:cNvSpPr>
          <p:nvPr/>
        </p:nvSpPr>
        <p:spPr bwMode="auto">
          <a:xfrm>
            <a:off x="5966047" y="4516864"/>
            <a:ext cx="652041" cy="18927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52219" rIns="52219" anchor="ctr"/>
          <a:lstStyle/>
          <a:p>
            <a:endParaRPr lang="ko-KR" altLang="en-US" sz="1976"/>
          </a:p>
        </p:txBody>
      </p:sp>
      <p:sp>
        <p:nvSpPr>
          <p:cNvPr id="1141" name="Line 155"/>
          <p:cNvSpPr>
            <a:spLocks noChangeShapeType="1"/>
          </p:cNvSpPr>
          <p:nvPr/>
        </p:nvSpPr>
        <p:spPr bwMode="auto">
          <a:xfrm>
            <a:off x="5979354" y="3365463"/>
            <a:ext cx="705269" cy="25551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52219" rIns="52219" anchor="ctr"/>
          <a:lstStyle/>
          <a:p>
            <a:endParaRPr lang="ko-KR" altLang="en-US" sz="1976"/>
          </a:p>
        </p:txBody>
      </p:sp>
      <p:sp>
        <p:nvSpPr>
          <p:cNvPr id="1142" name="Line 156"/>
          <p:cNvSpPr>
            <a:spLocks noChangeShapeType="1"/>
          </p:cNvSpPr>
          <p:nvPr/>
        </p:nvSpPr>
        <p:spPr bwMode="auto">
          <a:xfrm>
            <a:off x="5939433" y="4516864"/>
            <a:ext cx="731882" cy="67822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52219" rIns="52219" anchor="ctr"/>
          <a:lstStyle/>
          <a:p>
            <a:endParaRPr lang="ko-KR" altLang="en-US" sz="1976"/>
          </a:p>
        </p:txBody>
      </p:sp>
      <p:sp>
        <p:nvSpPr>
          <p:cNvPr id="1143" name="Line 157"/>
          <p:cNvSpPr>
            <a:spLocks noChangeShapeType="1"/>
          </p:cNvSpPr>
          <p:nvPr/>
        </p:nvSpPr>
        <p:spPr bwMode="auto">
          <a:xfrm>
            <a:off x="5926126" y="3255055"/>
            <a:ext cx="825031" cy="152994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52219" rIns="52219" anchor="ctr"/>
          <a:lstStyle/>
          <a:p>
            <a:endParaRPr lang="ko-KR" altLang="en-US" sz="1976"/>
          </a:p>
        </p:txBody>
      </p:sp>
      <p:sp>
        <p:nvSpPr>
          <p:cNvPr id="1144" name="Line 158"/>
          <p:cNvSpPr>
            <a:spLocks noChangeShapeType="1"/>
          </p:cNvSpPr>
          <p:nvPr/>
        </p:nvSpPr>
        <p:spPr bwMode="auto">
          <a:xfrm flipV="1">
            <a:off x="5926126" y="4059458"/>
            <a:ext cx="745189" cy="48895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52219" rIns="52219" anchor="ctr"/>
          <a:lstStyle/>
          <a:p>
            <a:endParaRPr lang="ko-KR" altLang="en-US" sz="1976"/>
          </a:p>
        </p:txBody>
      </p:sp>
      <p:sp>
        <p:nvSpPr>
          <p:cNvPr id="1145" name="Line 159"/>
          <p:cNvSpPr>
            <a:spLocks noChangeShapeType="1"/>
          </p:cNvSpPr>
          <p:nvPr/>
        </p:nvSpPr>
        <p:spPr bwMode="auto">
          <a:xfrm>
            <a:off x="5926126" y="3318146"/>
            <a:ext cx="758496" cy="36277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52219" rIns="52219" anchor="ctr"/>
          <a:lstStyle/>
          <a:p>
            <a:endParaRPr lang="ko-KR" altLang="en-US" sz="1976"/>
          </a:p>
        </p:txBody>
      </p:sp>
      <p:sp>
        <p:nvSpPr>
          <p:cNvPr id="1146" name="Line 160"/>
          <p:cNvSpPr>
            <a:spLocks noChangeShapeType="1"/>
          </p:cNvSpPr>
          <p:nvPr/>
        </p:nvSpPr>
        <p:spPr bwMode="auto">
          <a:xfrm flipV="1">
            <a:off x="5979354" y="3002693"/>
            <a:ext cx="652041" cy="157726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52219" rIns="52219" anchor="ctr"/>
          <a:lstStyle/>
          <a:p>
            <a:endParaRPr lang="ko-KR" altLang="en-US" sz="1976"/>
          </a:p>
        </p:txBody>
      </p:sp>
      <p:sp>
        <p:nvSpPr>
          <p:cNvPr id="1147" name="Line 161"/>
          <p:cNvSpPr>
            <a:spLocks noChangeShapeType="1"/>
          </p:cNvSpPr>
          <p:nvPr/>
        </p:nvSpPr>
        <p:spPr bwMode="auto">
          <a:xfrm flipV="1">
            <a:off x="5912819" y="2592606"/>
            <a:ext cx="678655" cy="7413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52219" rIns="52219" anchor="ctr"/>
          <a:lstStyle/>
          <a:p>
            <a:endParaRPr lang="ko-KR" altLang="en-US" sz="1976"/>
          </a:p>
        </p:txBody>
      </p:sp>
      <p:sp>
        <p:nvSpPr>
          <p:cNvPr id="1148" name="Line 162"/>
          <p:cNvSpPr>
            <a:spLocks noChangeShapeType="1"/>
          </p:cNvSpPr>
          <p:nvPr/>
        </p:nvSpPr>
        <p:spPr bwMode="auto">
          <a:xfrm flipH="1">
            <a:off x="4063152" y="3649370"/>
            <a:ext cx="1450458" cy="116717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52219" rIns="52219" anchor="ctr"/>
          <a:lstStyle/>
          <a:p>
            <a:endParaRPr lang="ko-KR" altLang="en-US" sz="1976"/>
          </a:p>
        </p:txBody>
      </p:sp>
      <p:sp>
        <p:nvSpPr>
          <p:cNvPr id="1149" name="Line 163"/>
          <p:cNvSpPr>
            <a:spLocks noChangeShapeType="1"/>
          </p:cNvSpPr>
          <p:nvPr/>
        </p:nvSpPr>
        <p:spPr bwMode="auto">
          <a:xfrm>
            <a:off x="4076459" y="3696688"/>
            <a:ext cx="1450458" cy="116717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52219" rIns="52219" anchor="ctr"/>
          <a:lstStyle/>
          <a:p>
            <a:endParaRPr lang="ko-KR" altLang="en-US" sz="1976"/>
          </a:p>
        </p:txBody>
      </p:sp>
      <p:graphicFrame>
        <p:nvGraphicFramePr>
          <p:cNvPr id="1033" name="Object 1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1106747"/>
              </p:ext>
            </p:extLst>
          </p:nvPr>
        </p:nvGraphicFramePr>
        <p:xfrm>
          <a:off x="4570480" y="6050750"/>
          <a:ext cx="327683" cy="514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3" name="클립" r:id="rId19" imgW="1037821" imgH="1409524" progId="MS_ClipArt_Gallery.2">
                  <p:embed/>
                </p:oleObj>
              </mc:Choice>
              <mc:Fallback>
                <p:oleObj name="클립" r:id="rId19" imgW="1037821" imgH="1409524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0480" y="6050750"/>
                        <a:ext cx="327683" cy="5145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4" name="Object 1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8036547"/>
              </p:ext>
            </p:extLst>
          </p:nvPr>
        </p:nvGraphicFramePr>
        <p:xfrm>
          <a:off x="5014599" y="6050750"/>
          <a:ext cx="327684" cy="4988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4" name="클립" r:id="rId21" imgW="1037821" imgH="1409524" progId="MS_ClipArt_Gallery.2">
                  <p:embed/>
                </p:oleObj>
              </mc:Choice>
              <mc:Fallback>
                <p:oleObj name="클립" r:id="rId21" imgW="1037821" imgH="1409524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4599" y="6050750"/>
                        <a:ext cx="327684" cy="4988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5" name="Object 1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5143334"/>
              </p:ext>
            </p:extLst>
          </p:nvPr>
        </p:nvGraphicFramePr>
        <p:xfrm>
          <a:off x="4126360" y="6050750"/>
          <a:ext cx="329347" cy="4988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5" name="클립" r:id="rId22" imgW="1037821" imgH="1409524" progId="MS_ClipArt_Gallery.2">
                  <p:embed/>
                </p:oleObj>
              </mc:Choice>
              <mc:Fallback>
                <p:oleObj name="클립" r:id="rId22" imgW="1037821" imgH="1409524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6360" y="6050750"/>
                        <a:ext cx="329347" cy="4988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50" name="AutoShape 167"/>
          <p:cNvCxnSpPr>
            <a:cxnSpLocks noChangeShapeType="1"/>
          </p:cNvCxnSpPr>
          <p:nvPr/>
        </p:nvCxnSpPr>
        <p:spPr bwMode="auto">
          <a:xfrm flipV="1">
            <a:off x="4136340" y="4911179"/>
            <a:ext cx="1325706" cy="19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151" name="AutoShape 168"/>
          <p:cNvCxnSpPr>
            <a:cxnSpLocks noChangeShapeType="1"/>
          </p:cNvCxnSpPr>
          <p:nvPr/>
        </p:nvCxnSpPr>
        <p:spPr bwMode="auto">
          <a:xfrm>
            <a:off x="3851905" y="3883987"/>
            <a:ext cx="9980" cy="61316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152" name="AutoShape 169"/>
          <p:cNvCxnSpPr>
            <a:cxnSpLocks noChangeShapeType="1"/>
          </p:cNvCxnSpPr>
          <p:nvPr/>
        </p:nvCxnSpPr>
        <p:spPr bwMode="auto">
          <a:xfrm rot="16200000">
            <a:off x="4371434" y="4530338"/>
            <a:ext cx="1993263" cy="294417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1154" name="Freeform 171"/>
          <p:cNvSpPr>
            <a:spLocks/>
          </p:cNvSpPr>
          <p:nvPr/>
        </p:nvSpPr>
        <p:spPr bwMode="auto">
          <a:xfrm>
            <a:off x="4103073" y="2819336"/>
            <a:ext cx="212911" cy="1987348"/>
          </a:xfrm>
          <a:custGeom>
            <a:avLst/>
            <a:gdLst>
              <a:gd name="T0" fmla="*/ 0 w 168"/>
              <a:gd name="T1" fmla="*/ 1600200 h 1008"/>
              <a:gd name="T2" fmla="*/ 203200 w 168"/>
              <a:gd name="T3" fmla="*/ 1600200 h 1008"/>
              <a:gd name="T4" fmla="*/ 203200 w 168"/>
              <a:gd name="T5" fmla="*/ 0 h 1008"/>
              <a:gd name="T6" fmla="*/ 0 60000 65536"/>
              <a:gd name="T7" fmla="*/ 0 60000 65536"/>
              <a:gd name="T8" fmla="*/ 0 60000 65536"/>
              <a:gd name="T9" fmla="*/ 0 w 168"/>
              <a:gd name="T10" fmla="*/ 0 h 1008"/>
              <a:gd name="T11" fmla="*/ 168 w 168"/>
              <a:gd name="T12" fmla="*/ 1008 h 100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8" h="1008">
                <a:moveTo>
                  <a:pt x="0" y="1008"/>
                </a:moveTo>
                <a:lnTo>
                  <a:pt x="168" y="1008"/>
                </a:lnTo>
                <a:lnTo>
                  <a:pt x="168" y="0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wrap="none" lIns="52219" rIns="52219" anchor="ctr"/>
          <a:lstStyle/>
          <a:p>
            <a:endParaRPr lang="ko-KR" altLang="en-US" sz="1976"/>
          </a:p>
        </p:txBody>
      </p:sp>
      <p:sp>
        <p:nvSpPr>
          <p:cNvPr id="1155" name="Freeform 172"/>
          <p:cNvSpPr>
            <a:spLocks/>
          </p:cNvSpPr>
          <p:nvPr/>
        </p:nvSpPr>
        <p:spPr bwMode="auto">
          <a:xfrm>
            <a:off x="5340620" y="2819336"/>
            <a:ext cx="133070" cy="1829622"/>
          </a:xfrm>
          <a:custGeom>
            <a:avLst/>
            <a:gdLst>
              <a:gd name="T0" fmla="*/ 127000 w 80"/>
              <a:gd name="T1" fmla="*/ 1473200 h 928"/>
              <a:gd name="T2" fmla="*/ 0 w 80"/>
              <a:gd name="T3" fmla="*/ 1473200 h 928"/>
              <a:gd name="T4" fmla="*/ 0 w 80"/>
              <a:gd name="T5" fmla="*/ 0 h 928"/>
              <a:gd name="T6" fmla="*/ 0 60000 65536"/>
              <a:gd name="T7" fmla="*/ 0 60000 65536"/>
              <a:gd name="T8" fmla="*/ 0 60000 65536"/>
              <a:gd name="T9" fmla="*/ 0 w 80"/>
              <a:gd name="T10" fmla="*/ 0 h 928"/>
              <a:gd name="T11" fmla="*/ 80 w 80"/>
              <a:gd name="T12" fmla="*/ 928 h 9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928">
                <a:moveTo>
                  <a:pt x="80" y="928"/>
                </a:moveTo>
                <a:lnTo>
                  <a:pt x="0" y="928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wrap="none" lIns="52219" rIns="52219" anchor="ctr"/>
          <a:lstStyle/>
          <a:p>
            <a:endParaRPr lang="ko-KR" altLang="en-US" sz="1976"/>
          </a:p>
        </p:txBody>
      </p:sp>
      <p:grpSp>
        <p:nvGrpSpPr>
          <p:cNvPr id="23" name="Group 176"/>
          <p:cNvGrpSpPr>
            <a:grpSpLocks/>
          </p:cNvGrpSpPr>
          <p:nvPr/>
        </p:nvGrpSpPr>
        <p:grpSpPr bwMode="auto">
          <a:xfrm>
            <a:off x="3584102" y="4497148"/>
            <a:ext cx="553902" cy="644705"/>
            <a:chOff x="3577" y="1478"/>
            <a:chExt cx="415" cy="567"/>
          </a:xfrm>
        </p:grpSpPr>
        <p:grpSp>
          <p:nvGrpSpPr>
            <p:cNvPr id="24" name="Group 177"/>
            <p:cNvGrpSpPr>
              <a:grpSpLocks/>
            </p:cNvGrpSpPr>
            <p:nvPr/>
          </p:nvGrpSpPr>
          <p:grpSpPr bwMode="auto">
            <a:xfrm>
              <a:off x="3581" y="1641"/>
              <a:ext cx="410" cy="404"/>
              <a:chOff x="3581" y="1641"/>
              <a:chExt cx="410" cy="404"/>
            </a:xfrm>
          </p:grpSpPr>
          <p:pic>
            <p:nvPicPr>
              <p:cNvPr id="1182" name="Picture 178"/>
              <p:cNvPicPr>
                <a:picLocks noChangeArrowheads="1"/>
              </p:cNvPicPr>
              <p:nvPr/>
            </p:nvPicPr>
            <p:blipFill>
              <a:blip r:embed="rId23" cstate="print"/>
              <a:srcRect/>
              <a:stretch>
                <a:fillRect/>
              </a:stretch>
            </p:blipFill>
            <p:spPr bwMode="auto">
              <a:xfrm>
                <a:off x="3581" y="1641"/>
                <a:ext cx="410" cy="4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83" name="Rectangle 179"/>
              <p:cNvSpPr>
                <a:spLocks noChangeArrowheads="1"/>
              </p:cNvSpPr>
              <p:nvPr/>
            </p:nvSpPr>
            <p:spPr bwMode="auto">
              <a:xfrm>
                <a:off x="3602" y="1721"/>
                <a:ext cx="120" cy="2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79350" tIns="39676" rIns="79350" bIns="39676">
                <a:spAutoFit/>
              </a:bodyPr>
              <a:lstStyle/>
              <a:p>
                <a:pPr defTabSz="1205073">
                  <a:spcBef>
                    <a:spcPct val="50000"/>
                  </a:spcBef>
                </a:pPr>
                <a:endParaRPr lang="ko-KR" altLang="ko-KR" sz="1354" b="1">
                  <a:solidFill>
                    <a:schemeClr val="hlink"/>
                  </a:solidFill>
                  <a:latin typeface="Times New Roman" pitchFamily="18" charset="0"/>
                  <a:ea typeface="돋움" pitchFamily="50" charset="-127"/>
                  <a:cs typeface="Times New Roman" pitchFamily="18" charset="0"/>
                </a:endParaRPr>
              </a:p>
            </p:txBody>
          </p:sp>
        </p:grpSp>
        <p:pic>
          <p:nvPicPr>
            <p:cNvPr id="1181" name="Picture 180"/>
            <p:cNvPicPr>
              <a:picLocks noChangeArrowheads="1"/>
            </p:cNvPicPr>
            <p:nvPr/>
          </p:nvPicPr>
          <p:blipFill>
            <a:blip r:embed="rId24" cstate="print"/>
            <a:srcRect/>
            <a:stretch>
              <a:fillRect/>
            </a:stretch>
          </p:blipFill>
          <p:spPr bwMode="auto">
            <a:xfrm>
              <a:off x="3577" y="1478"/>
              <a:ext cx="415" cy="2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5" name="Group 181"/>
          <p:cNvGrpSpPr>
            <a:grpSpLocks/>
          </p:cNvGrpSpPr>
          <p:nvPr/>
        </p:nvGrpSpPr>
        <p:grpSpPr bwMode="auto">
          <a:xfrm>
            <a:off x="5457056" y="4497148"/>
            <a:ext cx="553902" cy="642734"/>
            <a:chOff x="3577" y="1478"/>
            <a:chExt cx="415" cy="567"/>
          </a:xfrm>
        </p:grpSpPr>
        <p:grpSp>
          <p:nvGrpSpPr>
            <p:cNvPr id="26" name="Group 182"/>
            <p:cNvGrpSpPr>
              <a:grpSpLocks/>
            </p:cNvGrpSpPr>
            <p:nvPr/>
          </p:nvGrpSpPr>
          <p:grpSpPr bwMode="auto">
            <a:xfrm>
              <a:off x="3581" y="1641"/>
              <a:ext cx="410" cy="404"/>
              <a:chOff x="3581" y="1641"/>
              <a:chExt cx="410" cy="404"/>
            </a:xfrm>
          </p:grpSpPr>
          <p:pic>
            <p:nvPicPr>
              <p:cNvPr id="1178" name="Picture 183"/>
              <p:cNvPicPr>
                <a:picLocks noChangeArrowheads="1"/>
              </p:cNvPicPr>
              <p:nvPr/>
            </p:nvPicPr>
            <p:blipFill>
              <a:blip r:embed="rId23" cstate="print"/>
              <a:srcRect/>
              <a:stretch>
                <a:fillRect/>
              </a:stretch>
            </p:blipFill>
            <p:spPr bwMode="auto">
              <a:xfrm>
                <a:off x="3581" y="1641"/>
                <a:ext cx="410" cy="4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79" name="Rectangle 184"/>
              <p:cNvSpPr>
                <a:spLocks noChangeArrowheads="1"/>
              </p:cNvSpPr>
              <p:nvPr/>
            </p:nvSpPr>
            <p:spPr bwMode="auto">
              <a:xfrm>
                <a:off x="3602" y="1719"/>
                <a:ext cx="120" cy="2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79350" tIns="39676" rIns="79350" bIns="39676">
                <a:spAutoFit/>
              </a:bodyPr>
              <a:lstStyle/>
              <a:p>
                <a:pPr defTabSz="1205073">
                  <a:spcBef>
                    <a:spcPct val="50000"/>
                  </a:spcBef>
                </a:pPr>
                <a:endParaRPr lang="ko-KR" altLang="ko-KR" sz="1354" b="1">
                  <a:solidFill>
                    <a:schemeClr val="hlink"/>
                  </a:solidFill>
                  <a:latin typeface="Times New Roman" pitchFamily="18" charset="0"/>
                  <a:ea typeface="돋움" pitchFamily="50" charset="-127"/>
                  <a:cs typeface="Times New Roman" pitchFamily="18" charset="0"/>
                </a:endParaRPr>
              </a:p>
            </p:txBody>
          </p:sp>
        </p:grpSp>
        <p:pic>
          <p:nvPicPr>
            <p:cNvPr id="1177" name="Picture 185"/>
            <p:cNvPicPr>
              <a:picLocks noChangeArrowheads="1"/>
            </p:cNvPicPr>
            <p:nvPr/>
          </p:nvPicPr>
          <p:blipFill>
            <a:blip r:embed="rId24" cstate="print"/>
            <a:srcRect/>
            <a:stretch>
              <a:fillRect/>
            </a:stretch>
          </p:blipFill>
          <p:spPr bwMode="auto">
            <a:xfrm>
              <a:off x="3577" y="1478"/>
              <a:ext cx="415" cy="2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7" name="Group 186"/>
          <p:cNvGrpSpPr>
            <a:grpSpLocks/>
          </p:cNvGrpSpPr>
          <p:nvPr/>
        </p:nvGrpSpPr>
        <p:grpSpPr bwMode="auto">
          <a:xfrm>
            <a:off x="5457056" y="3188022"/>
            <a:ext cx="553902" cy="715681"/>
            <a:chOff x="3577" y="1478"/>
            <a:chExt cx="415" cy="567"/>
          </a:xfrm>
        </p:grpSpPr>
        <p:grpSp>
          <p:nvGrpSpPr>
            <p:cNvPr id="28" name="Group 187"/>
            <p:cNvGrpSpPr>
              <a:grpSpLocks/>
            </p:cNvGrpSpPr>
            <p:nvPr/>
          </p:nvGrpSpPr>
          <p:grpSpPr bwMode="auto">
            <a:xfrm>
              <a:off x="3581" y="1641"/>
              <a:ext cx="410" cy="404"/>
              <a:chOff x="3581" y="1641"/>
              <a:chExt cx="410" cy="404"/>
            </a:xfrm>
          </p:grpSpPr>
          <p:pic>
            <p:nvPicPr>
              <p:cNvPr id="1174" name="Picture 188"/>
              <p:cNvPicPr>
                <a:picLocks noChangeArrowheads="1"/>
              </p:cNvPicPr>
              <p:nvPr/>
            </p:nvPicPr>
            <p:blipFill>
              <a:blip r:embed="rId23" cstate="print"/>
              <a:srcRect/>
              <a:stretch>
                <a:fillRect/>
              </a:stretch>
            </p:blipFill>
            <p:spPr bwMode="auto">
              <a:xfrm>
                <a:off x="3581" y="1641"/>
                <a:ext cx="410" cy="4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75" name="Rectangle 189"/>
              <p:cNvSpPr>
                <a:spLocks noChangeArrowheads="1"/>
              </p:cNvSpPr>
              <p:nvPr/>
            </p:nvSpPr>
            <p:spPr bwMode="auto">
              <a:xfrm>
                <a:off x="3602" y="1721"/>
                <a:ext cx="120" cy="2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79350" tIns="39676" rIns="79350" bIns="39676">
                <a:spAutoFit/>
              </a:bodyPr>
              <a:lstStyle/>
              <a:p>
                <a:pPr defTabSz="1205073">
                  <a:spcBef>
                    <a:spcPct val="50000"/>
                  </a:spcBef>
                </a:pPr>
                <a:endParaRPr lang="ko-KR" altLang="ko-KR" sz="1354" b="1">
                  <a:solidFill>
                    <a:schemeClr val="hlink"/>
                  </a:solidFill>
                  <a:latin typeface="Times New Roman" pitchFamily="18" charset="0"/>
                  <a:ea typeface="돋움" pitchFamily="50" charset="-127"/>
                  <a:cs typeface="Times New Roman" pitchFamily="18" charset="0"/>
                </a:endParaRPr>
              </a:p>
            </p:txBody>
          </p:sp>
        </p:grpSp>
        <p:pic>
          <p:nvPicPr>
            <p:cNvPr id="1173" name="Picture 190"/>
            <p:cNvPicPr>
              <a:picLocks noChangeArrowheads="1"/>
            </p:cNvPicPr>
            <p:nvPr/>
          </p:nvPicPr>
          <p:blipFill>
            <a:blip r:embed="rId24" cstate="print"/>
            <a:srcRect/>
            <a:stretch>
              <a:fillRect/>
            </a:stretch>
          </p:blipFill>
          <p:spPr bwMode="auto">
            <a:xfrm>
              <a:off x="3577" y="1478"/>
              <a:ext cx="415" cy="2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60" name="Text Box 191"/>
          <p:cNvSpPr txBox="1">
            <a:spLocks noChangeArrowheads="1"/>
          </p:cNvSpPr>
          <p:nvPr/>
        </p:nvSpPr>
        <p:spPr bwMode="auto">
          <a:xfrm>
            <a:off x="4317648" y="3521217"/>
            <a:ext cx="1094497" cy="25904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rIns="87032">
            <a:spAutoFit/>
          </a:bodyPr>
          <a:lstStyle/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ko-KR" sz="1354" b="1">
                <a:solidFill>
                  <a:srgbClr val="A50021"/>
                </a:solidFill>
                <a:latin typeface="Times New Roman" pitchFamily="18" charset="0"/>
                <a:ea typeface="돋움" pitchFamily="50" charset="-127"/>
                <a:cs typeface="Times New Roman" pitchFamily="18" charset="0"/>
              </a:rPr>
              <a:t>Back Bone</a:t>
            </a:r>
          </a:p>
        </p:txBody>
      </p:sp>
      <p:sp>
        <p:nvSpPr>
          <p:cNvPr id="1161" name="Freeform 192"/>
          <p:cNvSpPr>
            <a:spLocks/>
          </p:cNvSpPr>
          <p:nvPr/>
        </p:nvSpPr>
        <p:spPr bwMode="auto">
          <a:xfrm>
            <a:off x="3996617" y="3686830"/>
            <a:ext cx="439129" cy="1955803"/>
          </a:xfrm>
          <a:custGeom>
            <a:avLst/>
            <a:gdLst>
              <a:gd name="T0" fmla="*/ 419100 w 288"/>
              <a:gd name="T1" fmla="*/ 1574800 h 992"/>
              <a:gd name="T2" fmla="*/ 419100 w 288"/>
              <a:gd name="T3" fmla="*/ 0 h 992"/>
              <a:gd name="T4" fmla="*/ 0 w 288"/>
              <a:gd name="T5" fmla="*/ 0 h 992"/>
              <a:gd name="T6" fmla="*/ 0 60000 65536"/>
              <a:gd name="T7" fmla="*/ 0 60000 65536"/>
              <a:gd name="T8" fmla="*/ 0 60000 65536"/>
              <a:gd name="T9" fmla="*/ 0 w 288"/>
              <a:gd name="T10" fmla="*/ 0 h 992"/>
              <a:gd name="T11" fmla="*/ 288 w 288"/>
              <a:gd name="T12" fmla="*/ 992 h 9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8" h="992">
                <a:moveTo>
                  <a:pt x="288" y="992"/>
                </a:moveTo>
                <a:lnTo>
                  <a:pt x="288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wrap="none" lIns="52219" rIns="52219" anchor="ctr"/>
          <a:lstStyle/>
          <a:p>
            <a:endParaRPr lang="ko-KR" altLang="en-US" sz="1976"/>
          </a:p>
        </p:txBody>
      </p:sp>
      <p:sp>
        <p:nvSpPr>
          <p:cNvPr id="1163" name="Freeform 194"/>
          <p:cNvSpPr>
            <a:spLocks/>
          </p:cNvSpPr>
          <p:nvPr/>
        </p:nvSpPr>
        <p:spPr bwMode="auto">
          <a:xfrm>
            <a:off x="4063152" y="2898199"/>
            <a:ext cx="306060" cy="757085"/>
          </a:xfrm>
          <a:custGeom>
            <a:avLst/>
            <a:gdLst>
              <a:gd name="T0" fmla="*/ 0 w 184"/>
              <a:gd name="T1" fmla="*/ 609600 h 344"/>
              <a:gd name="T2" fmla="*/ 292100 w 184"/>
              <a:gd name="T3" fmla="*/ 609600 h 344"/>
              <a:gd name="T4" fmla="*/ 292100 w 184"/>
              <a:gd name="T5" fmla="*/ 0 h 344"/>
              <a:gd name="T6" fmla="*/ 0 60000 65536"/>
              <a:gd name="T7" fmla="*/ 0 60000 65536"/>
              <a:gd name="T8" fmla="*/ 0 60000 65536"/>
              <a:gd name="T9" fmla="*/ 0 w 184"/>
              <a:gd name="T10" fmla="*/ 0 h 344"/>
              <a:gd name="T11" fmla="*/ 184 w 184"/>
              <a:gd name="T12" fmla="*/ 344 h 3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4" h="344">
                <a:moveTo>
                  <a:pt x="0" y="344"/>
                </a:moveTo>
                <a:lnTo>
                  <a:pt x="184" y="344"/>
                </a:lnTo>
                <a:lnTo>
                  <a:pt x="184" y="0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wrap="none" lIns="52219" rIns="52219" anchor="ctr"/>
          <a:lstStyle/>
          <a:p>
            <a:endParaRPr lang="ko-KR" altLang="en-US" sz="1976"/>
          </a:p>
        </p:txBody>
      </p:sp>
      <p:grpSp>
        <p:nvGrpSpPr>
          <p:cNvPr id="30" name="Group 198"/>
          <p:cNvGrpSpPr>
            <a:grpSpLocks/>
          </p:cNvGrpSpPr>
          <p:nvPr/>
        </p:nvGrpSpPr>
        <p:grpSpPr bwMode="auto">
          <a:xfrm>
            <a:off x="3572459" y="3188022"/>
            <a:ext cx="553901" cy="695966"/>
            <a:chOff x="3577" y="1478"/>
            <a:chExt cx="415" cy="567"/>
          </a:xfrm>
        </p:grpSpPr>
        <p:grpSp>
          <p:nvGrpSpPr>
            <p:cNvPr id="31" name="Group 199"/>
            <p:cNvGrpSpPr>
              <a:grpSpLocks/>
            </p:cNvGrpSpPr>
            <p:nvPr/>
          </p:nvGrpSpPr>
          <p:grpSpPr bwMode="auto">
            <a:xfrm>
              <a:off x="3581" y="1641"/>
              <a:ext cx="410" cy="404"/>
              <a:chOff x="3581" y="1641"/>
              <a:chExt cx="410" cy="404"/>
            </a:xfrm>
          </p:grpSpPr>
          <p:pic>
            <p:nvPicPr>
              <p:cNvPr id="1168" name="Picture 200"/>
              <p:cNvPicPr>
                <a:picLocks noChangeArrowheads="1"/>
              </p:cNvPicPr>
              <p:nvPr/>
            </p:nvPicPr>
            <p:blipFill>
              <a:blip r:embed="rId23" cstate="print"/>
              <a:srcRect/>
              <a:stretch>
                <a:fillRect/>
              </a:stretch>
            </p:blipFill>
            <p:spPr bwMode="auto">
              <a:xfrm>
                <a:off x="3581" y="1641"/>
                <a:ext cx="410" cy="4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69" name="Rectangle 201"/>
              <p:cNvSpPr>
                <a:spLocks noChangeArrowheads="1"/>
              </p:cNvSpPr>
              <p:nvPr/>
            </p:nvSpPr>
            <p:spPr bwMode="auto">
              <a:xfrm>
                <a:off x="3600" y="1720"/>
                <a:ext cx="120" cy="2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79350" tIns="39676" rIns="79350" bIns="39676">
                <a:spAutoFit/>
              </a:bodyPr>
              <a:lstStyle/>
              <a:p>
                <a:pPr defTabSz="1205073">
                  <a:spcBef>
                    <a:spcPct val="50000"/>
                  </a:spcBef>
                </a:pPr>
                <a:endParaRPr lang="ko-KR" altLang="ko-KR" sz="1354" b="1">
                  <a:solidFill>
                    <a:schemeClr val="hlink"/>
                  </a:solidFill>
                  <a:latin typeface="Times New Roman" pitchFamily="18" charset="0"/>
                  <a:ea typeface="돋움" pitchFamily="50" charset="-127"/>
                  <a:cs typeface="Times New Roman" pitchFamily="18" charset="0"/>
                </a:endParaRPr>
              </a:p>
            </p:txBody>
          </p:sp>
        </p:grpSp>
        <p:pic>
          <p:nvPicPr>
            <p:cNvPr id="1167" name="Picture 202"/>
            <p:cNvPicPr>
              <a:picLocks noChangeArrowheads="1"/>
            </p:cNvPicPr>
            <p:nvPr/>
          </p:nvPicPr>
          <p:blipFill>
            <a:blip r:embed="rId24" cstate="print"/>
            <a:srcRect/>
            <a:stretch>
              <a:fillRect/>
            </a:stretch>
          </p:blipFill>
          <p:spPr bwMode="auto">
            <a:xfrm>
              <a:off x="3577" y="1478"/>
              <a:ext cx="415" cy="2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6" name="그림 205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03" y="6078351"/>
            <a:ext cx="483574" cy="389020"/>
          </a:xfrm>
          <a:prstGeom prst="rect">
            <a:avLst/>
          </a:prstGeom>
        </p:spPr>
      </p:pic>
      <p:pic>
        <p:nvPicPr>
          <p:cNvPr id="207" name="그림 206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03" y="4904667"/>
            <a:ext cx="483574" cy="389020"/>
          </a:xfrm>
          <a:prstGeom prst="rect">
            <a:avLst/>
          </a:prstGeom>
        </p:spPr>
      </p:pic>
      <p:pic>
        <p:nvPicPr>
          <p:cNvPr id="208" name="그림 207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275" y="3696688"/>
            <a:ext cx="483574" cy="389020"/>
          </a:xfrm>
          <a:prstGeom prst="rect">
            <a:avLst/>
          </a:prstGeom>
        </p:spPr>
      </p:pic>
      <p:pic>
        <p:nvPicPr>
          <p:cNvPr id="209" name="그림 208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05" y="5959561"/>
            <a:ext cx="483574" cy="389020"/>
          </a:xfrm>
          <a:prstGeom prst="rect">
            <a:avLst/>
          </a:prstGeom>
        </p:spPr>
      </p:pic>
      <p:pic>
        <p:nvPicPr>
          <p:cNvPr id="210" name="그림 209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977" y="3577898"/>
            <a:ext cx="483574" cy="389020"/>
          </a:xfrm>
          <a:prstGeom prst="rect">
            <a:avLst/>
          </a:prstGeom>
        </p:spPr>
      </p:pic>
      <p:pic>
        <p:nvPicPr>
          <p:cNvPr id="211" name="그림 210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171" y="4850378"/>
            <a:ext cx="483574" cy="389020"/>
          </a:xfrm>
          <a:prstGeom prst="rect">
            <a:avLst/>
          </a:prstGeom>
        </p:spPr>
      </p:pic>
      <p:pic>
        <p:nvPicPr>
          <p:cNvPr id="212" name="그림 211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456" y="2644875"/>
            <a:ext cx="483574" cy="389020"/>
          </a:xfrm>
          <a:prstGeom prst="rect">
            <a:avLst/>
          </a:prstGeom>
        </p:spPr>
      </p:pic>
      <p:pic>
        <p:nvPicPr>
          <p:cNvPr id="213" name="그림 212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158" y="2526085"/>
            <a:ext cx="483574" cy="389020"/>
          </a:xfrm>
          <a:prstGeom prst="rect">
            <a:avLst/>
          </a:prstGeom>
        </p:spPr>
      </p:pic>
      <p:pic>
        <p:nvPicPr>
          <p:cNvPr id="214" name="그림 213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864" y="2598977"/>
            <a:ext cx="483574" cy="389020"/>
          </a:xfrm>
          <a:prstGeom prst="rect">
            <a:avLst/>
          </a:prstGeom>
        </p:spPr>
      </p:pic>
      <p:pic>
        <p:nvPicPr>
          <p:cNvPr id="215" name="그림 214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566" y="2480187"/>
            <a:ext cx="483574" cy="389020"/>
          </a:xfrm>
          <a:prstGeom prst="rect">
            <a:avLst/>
          </a:prstGeom>
        </p:spPr>
      </p:pic>
      <p:pic>
        <p:nvPicPr>
          <p:cNvPr id="216" name="그림 215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818" y="3798715"/>
            <a:ext cx="483574" cy="389020"/>
          </a:xfrm>
          <a:prstGeom prst="rect">
            <a:avLst/>
          </a:prstGeom>
        </p:spPr>
      </p:pic>
      <p:pic>
        <p:nvPicPr>
          <p:cNvPr id="217" name="그림 216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520" y="3679925"/>
            <a:ext cx="483574" cy="389020"/>
          </a:xfrm>
          <a:prstGeom prst="rect">
            <a:avLst/>
          </a:prstGeom>
        </p:spPr>
      </p:pic>
      <p:pic>
        <p:nvPicPr>
          <p:cNvPr id="218" name="그림 217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116" y="4974834"/>
            <a:ext cx="483574" cy="389020"/>
          </a:xfrm>
          <a:prstGeom prst="rect">
            <a:avLst/>
          </a:prstGeom>
        </p:spPr>
      </p:pic>
      <p:pic>
        <p:nvPicPr>
          <p:cNvPr id="219" name="그림 218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818" y="4856044"/>
            <a:ext cx="483574" cy="389020"/>
          </a:xfrm>
          <a:prstGeom prst="rect">
            <a:avLst/>
          </a:prstGeom>
        </p:spPr>
      </p:pic>
      <p:pic>
        <p:nvPicPr>
          <p:cNvPr id="220" name="그림 219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537" y="6157090"/>
            <a:ext cx="483574" cy="389020"/>
          </a:xfrm>
          <a:prstGeom prst="rect">
            <a:avLst/>
          </a:prstGeom>
        </p:spPr>
      </p:pic>
      <p:pic>
        <p:nvPicPr>
          <p:cNvPr id="221" name="그림 220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239" y="6038300"/>
            <a:ext cx="483574" cy="389020"/>
          </a:xfrm>
          <a:prstGeom prst="rect">
            <a:avLst/>
          </a:prstGeom>
        </p:spPr>
      </p:pic>
      <p:grpSp>
        <p:nvGrpSpPr>
          <p:cNvPr id="188" name="Group 187"/>
          <p:cNvGrpSpPr>
            <a:grpSpLocks/>
          </p:cNvGrpSpPr>
          <p:nvPr/>
        </p:nvGrpSpPr>
        <p:grpSpPr bwMode="auto">
          <a:xfrm>
            <a:off x="3994218" y="2438498"/>
            <a:ext cx="547228" cy="509938"/>
            <a:chOff x="3581" y="1641"/>
            <a:chExt cx="410" cy="404"/>
          </a:xfrm>
        </p:grpSpPr>
        <p:pic>
          <p:nvPicPr>
            <p:cNvPr id="190" name="Picture 188"/>
            <p:cNvPicPr>
              <a:picLocks noChangeArrowheads="1"/>
            </p:cNvPicPr>
            <p:nvPr/>
          </p:nvPicPr>
          <p:blipFill>
            <a:blip r:embed="rId23" cstate="print"/>
            <a:srcRect/>
            <a:stretch>
              <a:fillRect/>
            </a:stretch>
          </p:blipFill>
          <p:spPr bwMode="auto">
            <a:xfrm>
              <a:off x="3581" y="1641"/>
              <a:ext cx="410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1" name="Rectangle 189"/>
            <p:cNvSpPr>
              <a:spLocks noChangeArrowheads="1"/>
            </p:cNvSpPr>
            <p:nvPr/>
          </p:nvSpPr>
          <p:spPr bwMode="auto">
            <a:xfrm>
              <a:off x="3602" y="1721"/>
              <a:ext cx="120" cy="2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79350" tIns="39676" rIns="79350" bIns="39676">
              <a:spAutoFit/>
            </a:bodyPr>
            <a:lstStyle/>
            <a:p>
              <a:pPr defTabSz="1205073">
                <a:spcBef>
                  <a:spcPct val="50000"/>
                </a:spcBef>
              </a:pPr>
              <a:endParaRPr lang="ko-KR" altLang="ko-KR" sz="1354" b="1">
                <a:solidFill>
                  <a:schemeClr val="hlink"/>
                </a:solidFill>
                <a:latin typeface="Times New Roman" pitchFamily="18" charset="0"/>
                <a:ea typeface="돋움" pitchFamily="50" charset="-127"/>
                <a:cs typeface="Times New Roman" pitchFamily="18" charset="0"/>
              </a:endParaRPr>
            </a:p>
          </p:txBody>
        </p:sp>
      </p:grpSp>
      <p:grpSp>
        <p:nvGrpSpPr>
          <p:cNvPr id="192" name="Group 187"/>
          <p:cNvGrpSpPr>
            <a:grpSpLocks/>
          </p:cNvGrpSpPr>
          <p:nvPr/>
        </p:nvGrpSpPr>
        <p:grpSpPr bwMode="auto">
          <a:xfrm>
            <a:off x="5061174" y="2447409"/>
            <a:ext cx="547228" cy="509938"/>
            <a:chOff x="3581" y="1641"/>
            <a:chExt cx="410" cy="404"/>
          </a:xfrm>
        </p:grpSpPr>
        <p:pic>
          <p:nvPicPr>
            <p:cNvPr id="193" name="Picture 188"/>
            <p:cNvPicPr>
              <a:picLocks noChangeArrowheads="1"/>
            </p:cNvPicPr>
            <p:nvPr/>
          </p:nvPicPr>
          <p:blipFill>
            <a:blip r:embed="rId23" cstate="print"/>
            <a:srcRect/>
            <a:stretch>
              <a:fillRect/>
            </a:stretch>
          </p:blipFill>
          <p:spPr bwMode="auto">
            <a:xfrm>
              <a:off x="3581" y="1641"/>
              <a:ext cx="410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4" name="Rectangle 189"/>
            <p:cNvSpPr>
              <a:spLocks noChangeArrowheads="1"/>
            </p:cNvSpPr>
            <p:nvPr/>
          </p:nvSpPr>
          <p:spPr bwMode="auto">
            <a:xfrm>
              <a:off x="3602" y="1721"/>
              <a:ext cx="120" cy="2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79350" tIns="39676" rIns="79350" bIns="39676">
              <a:spAutoFit/>
            </a:bodyPr>
            <a:lstStyle/>
            <a:p>
              <a:pPr defTabSz="1205073">
                <a:spcBef>
                  <a:spcPct val="50000"/>
                </a:spcBef>
              </a:pPr>
              <a:endParaRPr lang="ko-KR" altLang="ko-KR" sz="1354" b="1">
                <a:solidFill>
                  <a:schemeClr val="hlink"/>
                </a:solidFill>
                <a:latin typeface="Times New Roman" pitchFamily="18" charset="0"/>
                <a:ea typeface="돋움" pitchFamily="50" charset="-127"/>
                <a:cs typeface="Times New Roman" pitchFamily="18" charset="0"/>
              </a:endParaRPr>
            </a:p>
          </p:txBody>
        </p:sp>
      </p:grpSp>
      <p:grpSp>
        <p:nvGrpSpPr>
          <p:cNvPr id="197" name="Group 187"/>
          <p:cNvGrpSpPr>
            <a:grpSpLocks/>
          </p:cNvGrpSpPr>
          <p:nvPr/>
        </p:nvGrpSpPr>
        <p:grpSpPr bwMode="auto">
          <a:xfrm>
            <a:off x="4220034" y="5432374"/>
            <a:ext cx="547228" cy="509938"/>
            <a:chOff x="3581" y="1641"/>
            <a:chExt cx="410" cy="404"/>
          </a:xfrm>
        </p:grpSpPr>
        <p:pic>
          <p:nvPicPr>
            <p:cNvPr id="198" name="Picture 188"/>
            <p:cNvPicPr>
              <a:picLocks noChangeArrowheads="1"/>
            </p:cNvPicPr>
            <p:nvPr/>
          </p:nvPicPr>
          <p:blipFill>
            <a:blip r:embed="rId23" cstate="print"/>
            <a:srcRect/>
            <a:stretch>
              <a:fillRect/>
            </a:stretch>
          </p:blipFill>
          <p:spPr bwMode="auto">
            <a:xfrm>
              <a:off x="3581" y="1641"/>
              <a:ext cx="410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9" name="Rectangle 189"/>
            <p:cNvSpPr>
              <a:spLocks noChangeArrowheads="1"/>
            </p:cNvSpPr>
            <p:nvPr/>
          </p:nvSpPr>
          <p:spPr bwMode="auto">
            <a:xfrm>
              <a:off x="3602" y="1721"/>
              <a:ext cx="120" cy="2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79350" tIns="39676" rIns="79350" bIns="39676">
              <a:spAutoFit/>
            </a:bodyPr>
            <a:lstStyle/>
            <a:p>
              <a:pPr defTabSz="1205073">
                <a:spcBef>
                  <a:spcPct val="50000"/>
                </a:spcBef>
              </a:pPr>
              <a:endParaRPr lang="ko-KR" altLang="ko-KR" sz="1354" b="1">
                <a:solidFill>
                  <a:schemeClr val="hlink"/>
                </a:solidFill>
                <a:latin typeface="Times New Roman" pitchFamily="18" charset="0"/>
                <a:ea typeface="돋움" pitchFamily="50" charset="-127"/>
                <a:cs typeface="Times New Roman" pitchFamily="18" charset="0"/>
              </a:endParaRPr>
            </a:p>
          </p:txBody>
        </p:sp>
      </p:grpSp>
      <p:grpSp>
        <p:nvGrpSpPr>
          <p:cNvPr id="200" name="Group 187"/>
          <p:cNvGrpSpPr>
            <a:grpSpLocks/>
          </p:cNvGrpSpPr>
          <p:nvPr/>
        </p:nvGrpSpPr>
        <p:grpSpPr bwMode="auto">
          <a:xfrm>
            <a:off x="4933936" y="5449623"/>
            <a:ext cx="547228" cy="509938"/>
            <a:chOff x="3581" y="1641"/>
            <a:chExt cx="410" cy="404"/>
          </a:xfrm>
        </p:grpSpPr>
        <p:pic>
          <p:nvPicPr>
            <p:cNvPr id="201" name="Picture 188"/>
            <p:cNvPicPr>
              <a:picLocks noChangeArrowheads="1"/>
            </p:cNvPicPr>
            <p:nvPr/>
          </p:nvPicPr>
          <p:blipFill>
            <a:blip r:embed="rId23" cstate="print"/>
            <a:srcRect/>
            <a:stretch>
              <a:fillRect/>
            </a:stretch>
          </p:blipFill>
          <p:spPr bwMode="auto">
            <a:xfrm>
              <a:off x="3581" y="1641"/>
              <a:ext cx="410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2" name="Rectangle 189"/>
            <p:cNvSpPr>
              <a:spLocks noChangeArrowheads="1"/>
            </p:cNvSpPr>
            <p:nvPr/>
          </p:nvSpPr>
          <p:spPr bwMode="auto">
            <a:xfrm>
              <a:off x="3602" y="1721"/>
              <a:ext cx="120" cy="2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79350" tIns="39676" rIns="79350" bIns="39676">
              <a:spAutoFit/>
            </a:bodyPr>
            <a:lstStyle/>
            <a:p>
              <a:pPr defTabSz="1205073">
                <a:spcBef>
                  <a:spcPct val="50000"/>
                </a:spcBef>
              </a:pPr>
              <a:endParaRPr lang="ko-KR" altLang="ko-KR" sz="1354" b="1">
                <a:solidFill>
                  <a:schemeClr val="hlink"/>
                </a:solidFill>
                <a:latin typeface="Times New Roman" pitchFamily="18" charset="0"/>
                <a:ea typeface="돋움" pitchFamily="50" charset="-127"/>
                <a:cs typeface="Times New Roman" pitchFamily="18" charset="0"/>
              </a:endParaRPr>
            </a:p>
          </p:txBody>
        </p:sp>
      </p:grpSp>
      <p:grpSp>
        <p:nvGrpSpPr>
          <p:cNvPr id="203" name="Group 187"/>
          <p:cNvGrpSpPr>
            <a:grpSpLocks/>
          </p:cNvGrpSpPr>
          <p:nvPr/>
        </p:nvGrpSpPr>
        <p:grpSpPr bwMode="auto">
          <a:xfrm>
            <a:off x="4042370" y="1361839"/>
            <a:ext cx="547228" cy="509938"/>
            <a:chOff x="3581" y="1641"/>
            <a:chExt cx="410" cy="404"/>
          </a:xfrm>
        </p:grpSpPr>
        <p:pic>
          <p:nvPicPr>
            <p:cNvPr id="204" name="Picture 188"/>
            <p:cNvPicPr>
              <a:picLocks noChangeArrowheads="1"/>
            </p:cNvPicPr>
            <p:nvPr/>
          </p:nvPicPr>
          <p:blipFill>
            <a:blip r:embed="rId23" cstate="print"/>
            <a:srcRect/>
            <a:stretch>
              <a:fillRect/>
            </a:stretch>
          </p:blipFill>
          <p:spPr bwMode="auto">
            <a:xfrm>
              <a:off x="3581" y="1641"/>
              <a:ext cx="410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5" name="Rectangle 189"/>
            <p:cNvSpPr>
              <a:spLocks noChangeArrowheads="1"/>
            </p:cNvSpPr>
            <p:nvPr/>
          </p:nvSpPr>
          <p:spPr bwMode="auto">
            <a:xfrm>
              <a:off x="3602" y="1721"/>
              <a:ext cx="120" cy="2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79350" tIns="39676" rIns="79350" bIns="39676">
              <a:spAutoFit/>
            </a:bodyPr>
            <a:lstStyle/>
            <a:p>
              <a:pPr defTabSz="1205073">
                <a:spcBef>
                  <a:spcPct val="50000"/>
                </a:spcBef>
              </a:pPr>
              <a:endParaRPr lang="ko-KR" altLang="ko-KR" sz="1354" b="1">
                <a:solidFill>
                  <a:schemeClr val="hlink"/>
                </a:solidFill>
                <a:latin typeface="Times New Roman" pitchFamily="18" charset="0"/>
                <a:ea typeface="돋움" pitchFamily="50" charset="-127"/>
                <a:cs typeface="Times New Roman" pitchFamily="18" charset="0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651806" y="207459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C2980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4267618" y="508292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C3548XL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3222818" y="2498445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C4201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3" name="TextBox 222"/>
          <p:cNvSpPr txBox="1"/>
          <p:nvPr/>
        </p:nvSpPr>
        <p:spPr>
          <a:xfrm>
            <a:off x="2993799" y="1792349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PIX520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5265320" y="287761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C6509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2891778" y="907570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C7513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5513610" y="897711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C4000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7" name="제목 1"/>
          <p:cNvSpPr txBox="1">
            <a:spLocks/>
          </p:cNvSpPr>
          <p:nvPr/>
        </p:nvSpPr>
        <p:spPr>
          <a:xfrm>
            <a:off x="395567" y="417074"/>
            <a:ext cx="7886700" cy="68651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6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❺ </a:t>
            </a:r>
            <a:r>
              <a:rPr lang="ko-KR" altLang="en-US" sz="2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구성도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4845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556" y="5324367"/>
            <a:ext cx="1278800" cy="1199582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938127" y="6492875"/>
            <a:ext cx="2057400" cy="365125"/>
          </a:xfrm>
        </p:spPr>
        <p:txBody>
          <a:bodyPr/>
          <a:lstStyle/>
          <a:p>
            <a:fld id="{F100E85C-9068-46D2-A14A-A9DCCDE0C986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595" y="417074"/>
            <a:ext cx="5819775" cy="29908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1029" y="3877926"/>
            <a:ext cx="3424519" cy="811473"/>
          </a:xfrm>
          <a:prstGeom prst="rect">
            <a:avLst/>
          </a:prstGeom>
        </p:spPr>
      </p:pic>
      <p:sp>
        <p:nvSpPr>
          <p:cNvPr id="10" name="자유형 9"/>
          <p:cNvSpPr/>
          <p:nvPr/>
        </p:nvSpPr>
        <p:spPr>
          <a:xfrm>
            <a:off x="3558989" y="2625193"/>
            <a:ext cx="152400" cy="1685365"/>
          </a:xfrm>
          <a:custGeom>
            <a:avLst/>
            <a:gdLst>
              <a:gd name="connsiteX0" fmla="*/ 0 w 183341"/>
              <a:gd name="connsiteY0" fmla="*/ 0 h 1658470"/>
              <a:gd name="connsiteX1" fmla="*/ 179294 w 183341"/>
              <a:gd name="connsiteY1" fmla="*/ 717176 h 1658470"/>
              <a:gd name="connsiteX2" fmla="*/ 107576 w 183341"/>
              <a:gd name="connsiteY2" fmla="*/ 1658470 h 1658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3341" h="1658470">
                <a:moveTo>
                  <a:pt x="0" y="0"/>
                </a:moveTo>
                <a:cubicBezTo>
                  <a:pt x="80682" y="220382"/>
                  <a:pt x="161365" y="440764"/>
                  <a:pt x="179294" y="717176"/>
                </a:cubicBezTo>
                <a:cubicBezTo>
                  <a:pt x="197223" y="993588"/>
                  <a:pt x="152399" y="1326029"/>
                  <a:pt x="107576" y="1658470"/>
                </a:cubicBezTo>
              </a:path>
            </a:pathLst>
          </a:custGeom>
          <a:noFill/>
          <a:ln w="57150">
            <a:solidFill>
              <a:schemeClr val="tx1">
                <a:lumMod val="75000"/>
                <a:lumOff val="25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395567" y="417074"/>
            <a:ext cx="7886700" cy="68651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6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❻ </a:t>
            </a:r>
            <a:r>
              <a:rPr lang="ko-KR" altLang="en-US" sz="2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구성도 </a:t>
            </a:r>
            <a:endParaRPr lang="ko-KR" altLang="en-US" sz="2800" dirty="0"/>
          </a:p>
        </p:txBody>
      </p:sp>
      <p:sp>
        <p:nvSpPr>
          <p:cNvPr id="17" name="자유형 16"/>
          <p:cNvSpPr/>
          <p:nvPr/>
        </p:nvSpPr>
        <p:spPr>
          <a:xfrm flipH="1">
            <a:off x="3220749" y="4533310"/>
            <a:ext cx="414440" cy="1685365"/>
          </a:xfrm>
          <a:custGeom>
            <a:avLst/>
            <a:gdLst>
              <a:gd name="connsiteX0" fmla="*/ 0 w 183341"/>
              <a:gd name="connsiteY0" fmla="*/ 0 h 1658470"/>
              <a:gd name="connsiteX1" fmla="*/ 179294 w 183341"/>
              <a:gd name="connsiteY1" fmla="*/ 717176 h 1658470"/>
              <a:gd name="connsiteX2" fmla="*/ 107576 w 183341"/>
              <a:gd name="connsiteY2" fmla="*/ 1658470 h 1658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3341" h="1658470">
                <a:moveTo>
                  <a:pt x="0" y="0"/>
                </a:moveTo>
                <a:cubicBezTo>
                  <a:pt x="80682" y="220382"/>
                  <a:pt x="161365" y="440764"/>
                  <a:pt x="179294" y="717176"/>
                </a:cubicBezTo>
                <a:cubicBezTo>
                  <a:pt x="197223" y="993588"/>
                  <a:pt x="152399" y="1326029"/>
                  <a:pt x="107576" y="1658470"/>
                </a:cubicBezTo>
              </a:path>
            </a:pathLst>
          </a:custGeom>
          <a:noFill/>
          <a:ln w="57150">
            <a:solidFill>
              <a:schemeClr val="tx1">
                <a:lumMod val="75000"/>
                <a:lumOff val="25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2890011" y="5475761"/>
            <a:ext cx="1013277" cy="1068014"/>
            <a:chOff x="809159" y="4814047"/>
            <a:chExt cx="688975" cy="732719"/>
          </a:xfrm>
        </p:grpSpPr>
        <p:sp>
          <p:nvSpPr>
            <p:cNvPr id="20" name="Freeform 174"/>
            <p:cNvSpPr>
              <a:spLocks/>
            </p:cNvSpPr>
            <p:nvPr/>
          </p:nvSpPr>
          <p:spPr bwMode="auto">
            <a:xfrm rot="355818">
              <a:off x="1336329" y="5283876"/>
              <a:ext cx="61330" cy="36915"/>
            </a:xfrm>
            <a:custGeom>
              <a:avLst/>
              <a:gdLst>
                <a:gd name="T0" fmla="*/ 1224 w 1224"/>
                <a:gd name="T1" fmla="*/ 755 h 755"/>
                <a:gd name="T2" fmla="*/ 1112 w 1224"/>
                <a:gd name="T3" fmla="*/ 716 h 755"/>
                <a:gd name="T4" fmla="*/ 1051 w 1224"/>
                <a:gd name="T5" fmla="*/ 693 h 755"/>
                <a:gd name="T6" fmla="*/ 1006 w 1224"/>
                <a:gd name="T7" fmla="*/ 671 h 755"/>
                <a:gd name="T8" fmla="*/ 984 w 1224"/>
                <a:gd name="T9" fmla="*/ 660 h 755"/>
                <a:gd name="T10" fmla="*/ 939 w 1224"/>
                <a:gd name="T11" fmla="*/ 626 h 755"/>
                <a:gd name="T12" fmla="*/ 894 w 1224"/>
                <a:gd name="T13" fmla="*/ 548 h 755"/>
                <a:gd name="T14" fmla="*/ 889 w 1224"/>
                <a:gd name="T15" fmla="*/ 531 h 755"/>
                <a:gd name="T16" fmla="*/ 850 w 1224"/>
                <a:gd name="T17" fmla="*/ 509 h 755"/>
                <a:gd name="T18" fmla="*/ 799 w 1224"/>
                <a:gd name="T19" fmla="*/ 481 h 755"/>
                <a:gd name="T20" fmla="*/ 704 w 1224"/>
                <a:gd name="T21" fmla="*/ 453 h 755"/>
                <a:gd name="T22" fmla="*/ 419 w 1224"/>
                <a:gd name="T23" fmla="*/ 442 h 755"/>
                <a:gd name="T24" fmla="*/ 330 w 1224"/>
                <a:gd name="T25" fmla="*/ 408 h 755"/>
                <a:gd name="T26" fmla="*/ 212 w 1224"/>
                <a:gd name="T27" fmla="*/ 279 h 755"/>
                <a:gd name="T28" fmla="*/ 145 w 1224"/>
                <a:gd name="T29" fmla="*/ 134 h 755"/>
                <a:gd name="T30" fmla="*/ 78 w 1224"/>
                <a:gd name="T31" fmla="*/ 39 h 755"/>
                <a:gd name="T32" fmla="*/ 0 w 1224"/>
                <a:gd name="T33" fmla="*/ 0 h 7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24"/>
                <a:gd name="T52" fmla="*/ 0 h 755"/>
                <a:gd name="T53" fmla="*/ 1224 w 1224"/>
                <a:gd name="T54" fmla="*/ 755 h 7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24" h="755">
                  <a:moveTo>
                    <a:pt x="1224" y="755"/>
                  </a:moveTo>
                  <a:cubicBezTo>
                    <a:pt x="1190" y="729"/>
                    <a:pt x="1154" y="724"/>
                    <a:pt x="1112" y="716"/>
                  </a:cubicBezTo>
                  <a:cubicBezTo>
                    <a:pt x="1091" y="705"/>
                    <a:pt x="1072" y="702"/>
                    <a:pt x="1051" y="693"/>
                  </a:cubicBezTo>
                  <a:cubicBezTo>
                    <a:pt x="1036" y="686"/>
                    <a:pt x="1021" y="678"/>
                    <a:pt x="1006" y="671"/>
                  </a:cubicBezTo>
                  <a:cubicBezTo>
                    <a:pt x="999" y="667"/>
                    <a:pt x="984" y="660"/>
                    <a:pt x="984" y="660"/>
                  </a:cubicBezTo>
                  <a:cubicBezTo>
                    <a:pt x="971" y="646"/>
                    <a:pt x="939" y="626"/>
                    <a:pt x="939" y="626"/>
                  </a:cubicBezTo>
                  <a:cubicBezTo>
                    <a:pt x="923" y="602"/>
                    <a:pt x="906" y="575"/>
                    <a:pt x="894" y="548"/>
                  </a:cubicBezTo>
                  <a:cubicBezTo>
                    <a:pt x="892" y="543"/>
                    <a:pt x="893" y="536"/>
                    <a:pt x="889" y="531"/>
                  </a:cubicBezTo>
                  <a:cubicBezTo>
                    <a:pt x="884" y="524"/>
                    <a:pt x="855" y="512"/>
                    <a:pt x="850" y="509"/>
                  </a:cubicBezTo>
                  <a:cubicBezTo>
                    <a:pt x="802" y="480"/>
                    <a:pt x="833" y="491"/>
                    <a:pt x="799" y="481"/>
                  </a:cubicBezTo>
                  <a:cubicBezTo>
                    <a:pt x="764" y="457"/>
                    <a:pt x="751" y="457"/>
                    <a:pt x="704" y="453"/>
                  </a:cubicBezTo>
                  <a:cubicBezTo>
                    <a:pt x="606" y="457"/>
                    <a:pt x="515" y="459"/>
                    <a:pt x="419" y="442"/>
                  </a:cubicBezTo>
                  <a:cubicBezTo>
                    <a:pt x="391" y="426"/>
                    <a:pt x="360" y="419"/>
                    <a:pt x="330" y="408"/>
                  </a:cubicBezTo>
                  <a:cubicBezTo>
                    <a:pt x="287" y="368"/>
                    <a:pt x="245" y="328"/>
                    <a:pt x="212" y="279"/>
                  </a:cubicBezTo>
                  <a:cubicBezTo>
                    <a:pt x="183" y="235"/>
                    <a:pt x="168" y="181"/>
                    <a:pt x="145" y="134"/>
                  </a:cubicBezTo>
                  <a:cubicBezTo>
                    <a:pt x="128" y="100"/>
                    <a:pt x="99" y="71"/>
                    <a:pt x="78" y="39"/>
                  </a:cubicBezTo>
                  <a:cubicBezTo>
                    <a:pt x="70" y="27"/>
                    <a:pt x="15" y="7"/>
                    <a:pt x="0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" name="Freeform 175"/>
            <p:cNvSpPr>
              <a:spLocks/>
            </p:cNvSpPr>
            <p:nvPr/>
          </p:nvSpPr>
          <p:spPr bwMode="auto">
            <a:xfrm rot="355818" flipH="1">
              <a:off x="1385915" y="5317436"/>
              <a:ext cx="112219" cy="58169"/>
            </a:xfrm>
            <a:custGeom>
              <a:avLst/>
              <a:gdLst>
                <a:gd name="T0" fmla="*/ 886 w 971"/>
                <a:gd name="T1" fmla="*/ 33 h 550"/>
                <a:gd name="T2" fmla="*/ 937 w 971"/>
                <a:gd name="T3" fmla="*/ 70 h 550"/>
                <a:gd name="T4" fmla="*/ 971 w 971"/>
                <a:gd name="T5" fmla="*/ 130 h 550"/>
                <a:gd name="T6" fmla="*/ 967 w 971"/>
                <a:gd name="T7" fmla="*/ 218 h 550"/>
                <a:gd name="T8" fmla="*/ 882 w 971"/>
                <a:gd name="T9" fmla="*/ 261 h 550"/>
                <a:gd name="T10" fmla="*/ 791 w 971"/>
                <a:gd name="T11" fmla="*/ 294 h 550"/>
                <a:gd name="T12" fmla="*/ 665 w 971"/>
                <a:gd name="T13" fmla="*/ 382 h 550"/>
                <a:gd name="T14" fmla="*/ 519 w 971"/>
                <a:gd name="T15" fmla="*/ 522 h 550"/>
                <a:gd name="T16" fmla="*/ 397 w 971"/>
                <a:gd name="T17" fmla="*/ 542 h 550"/>
                <a:gd name="T18" fmla="*/ 298 w 971"/>
                <a:gd name="T19" fmla="*/ 550 h 550"/>
                <a:gd name="T20" fmla="*/ 155 w 971"/>
                <a:gd name="T21" fmla="*/ 522 h 550"/>
                <a:gd name="T22" fmla="*/ 34 w 971"/>
                <a:gd name="T23" fmla="*/ 459 h 550"/>
                <a:gd name="T24" fmla="*/ 0 w 971"/>
                <a:gd name="T25" fmla="*/ 393 h 550"/>
                <a:gd name="T26" fmla="*/ 11 w 971"/>
                <a:gd name="T27" fmla="*/ 315 h 550"/>
                <a:gd name="T28" fmla="*/ 63 w 971"/>
                <a:gd name="T29" fmla="*/ 210 h 550"/>
                <a:gd name="T30" fmla="*/ 142 w 971"/>
                <a:gd name="T31" fmla="*/ 147 h 550"/>
                <a:gd name="T32" fmla="*/ 246 w 971"/>
                <a:gd name="T33" fmla="*/ 89 h 550"/>
                <a:gd name="T34" fmla="*/ 445 w 971"/>
                <a:gd name="T35" fmla="*/ 21 h 550"/>
                <a:gd name="T36" fmla="*/ 634 w 971"/>
                <a:gd name="T37" fmla="*/ 0 h 550"/>
                <a:gd name="T38" fmla="*/ 794 w 971"/>
                <a:gd name="T39" fmla="*/ 13 h 550"/>
                <a:gd name="T40" fmla="*/ 886 w 971"/>
                <a:gd name="T41" fmla="*/ 33 h 5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1"/>
                <a:gd name="T64" fmla="*/ 0 h 550"/>
                <a:gd name="T65" fmla="*/ 971 w 971"/>
                <a:gd name="T66" fmla="*/ 550 h 5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1" h="550">
                  <a:moveTo>
                    <a:pt x="886" y="33"/>
                  </a:moveTo>
                  <a:lnTo>
                    <a:pt x="937" y="70"/>
                  </a:lnTo>
                  <a:lnTo>
                    <a:pt x="971" y="130"/>
                  </a:lnTo>
                  <a:lnTo>
                    <a:pt x="967" y="218"/>
                  </a:lnTo>
                  <a:lnTo>
                    <a:pt x="882" y="261"/>
                  </a:lnTo>
                  <a:lnTo>
                    <a:pt x="791" y="294"/>
                  </a:lnTo>
                  <a:lnTo>
                    <a:pt x="665" y="382"/>
                  </a:lnTo>
                  <a:lnTo>
                    <a:pt x="519" y="522"/>
                  </a:lnTo>
                  <a:lnTo>
                    <a:pt x="397" y="542"/>
                  </a:lnTo>
                  <a:lnTo>
                    <a:pt x="298" y="550"/>
                  </a:lnTo>
                  <a:lnTo>
                    <a:pt x="155" y="522"/>
                  </a:lnTo>
                  <a:lnTo>
                    <a:pt x="34" y="459"/>
                  </a:lnTo>
                  <a:lnTo>
                    <a:pt x="0" y="393"/>
                  </a:lnTo>
                  <a:lnTo>
                    <a:pt x="11" y="315"/>
                  </a:lnTo>
                  <a:lnTo>
                    <a:pt x="63" y="210"/>
                  </a:lnTo>
                  <a:lnTo>
                    <a:pt x="142" y="147"/>
                  </a:lnTo>
                  <a:lnTo>
                    <a:pt x="246" y="89"/>
                  </a:lnTo>
                  <a:lnTo>
                    <a:pt x="445" y="21"/>
                  </a:lnTo>
                  <a:lnTo>
                    <a:pt x="634" y="0"/>
                  </a:lnTo>
                  <a:lnTo>
                    <a:pt x="794" y="13"/>
                  </a:lnTo>
                  <a:lnTo>
                    <a:pt x="886" y="3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" name="Freeform 176"/>
            <p:cNvSpPr>
              <a:spLocks/>
            </p:cNvSpPr>
            <p:nvPr/>
          </p:nvSpPr>
          <p:spPr bwMode="auto">
            <a:xfrm rot="355818">
              <a:off x="1380695" y="5337571"/>
              <a:ext cx="110915" cy="41389"/>
            </a:xfrm>
            <a:custGeom>
              <a:avLst/>
              <a:gdLst>
                <a:gd name="T0" fmla="*/ 0 w 1432"/>
                <a:gd name="T1" fmla="*/ 0 h 526"/>
                <a:gd name="T2" fmla="*/ 56 w 1432"/>
                <a:gd name="T3" fmla="*/ 118 h 526"/>
                <a:gd name="T4" fmla="*/ 319 w 1432"/>
                <a:gd name="T5" fmla="*/ 302 h 526"/>
                <a:gd name="T6" fmla="*/ 604 w 1432"/>
                <a:gd name="T7" fmla="*/ 448 h 526"/>
                <a:gd name="T8" fmla="*/ 867 w 1432"/>
                <a:gd name="T9" fmla="*/ 526 h 526"/>
                <a:gd name="T10" fmla="*/ 1091 w 1432"/>
                <a:gd name="T11" fmla="*/ 504 h 526"/>
                <a:gd name="T12" fmla="*/ 1270 w 1432"/>
                <a:gd name="T13" fmla="*/ 448 h 526"/>
                <a:gd name="T14" fmla="*/ 1432 w 1432"/>
                <a:gd name="T15" fmla="*/ 353 h 526"/>
                <a:gd name="T16" fmla="*/ 1253 w 1432"/>
                <a:gd name="T17" fmla="*/ 431 h 526"/>
                <a:gd name="T18" fmla="*/ 1108 w 1432"/>
                <a:gd name="T19" fmla="*/ 470 h 526"/>
                <a:gd name="T20" fmla="*/ 951 w 1432"/>
                <a:gd name="T21" fmla="*/ 470 h 526"/>
                <a:gd name="T22" fmla="*/ 789 w 1432"/>
                <a:gd name="T23" fmla="*/ 453 h 526"/>
                <a:gd name="T24" fmla="*/ 699 w 1432"/>
                <a:gd name="T25" fmla="*/ 420 h 526"/>
                <a:gd name="T26" fmla="*/ 560 w 1432"/>
                <a:gd name="T27" fmla="*/ 330 h 526"/>
                <a:gd name="T28" fmla="*/ 437 w 1432"/>
                <a:gd name="T29" fmla="*/ 213 h 526"/>
                <a:gd name="T30" fmla="*/ 274 w 1432"/>
                <a:gd name="T31" fmla="*/ 129 h 526"/>
                <a:gd name="T32" fmla="*/ 140 w 1432"/>
                <a:gd name="T33" fmla="*/ 73 h 526"/>
                <a:gd name="T34" fmla="*/ 0 w 1432"/>
                <a:gd name="T35" fmla="*/ 0 h 5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2"/>
                <a:gd name="T55" fmla="*/ 0 h 526"/>
                <a:gd name="T56" fmla="*/ 1432 w 1432"/>
                <a:gd name="T57" fmla="*/ 526 h 5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2" h="526">
                  <a:moveTo>
                    <a:pt x="0" y="0"/>
                  </a:moveTo>
                  <a:lnTo>
                    <a:pt x="56" y="118"/>
                  </a:lnTo>
                  <a:lnTo>
                    <a:pt x="319" y="302"/>
                  </a:lnTo>
                  <a:lnTo>
                    <a:pt x="604" y="448"/>
                  </a:lnTo>
                  <a:lnTo>
                    <a:pt x="867" y="526"/>
                  </a:lnTo>
                  <a:lnTo>
                    <a:pt x="1091" y="504"/>
                  </a:lnTo>
                  <a:lnTo>
                    <a:pt x="1270" y="448"/>
                  </a:lnTo>
                  <a:lnTo>
                    <a:pt x="1432" y="353"/>
                  </a:lnTo>
                  <a:lnTo>
                    <a:pt x="1253" y="431"/>
                  </a:lnTo>
                  <a:lnTo>
                    <a:pt x="1108" y="470"/>
                  </a:lnTo>
                  <a:lnTo>
                    <a:pt x="951" y="470"/>
                  </a:lnTo>
                  <a:lnTo>
                    <a:pt x="789" y="453"/>
                  </a:lnTo>
                  <a:lnTo>
                    <a:pt x="699" y="420"/>
                  </a:lnTo>
                  <a:lnTo>
                    <a:pt x="560" y="330"/>
                  </a:lnTo>
                  <a:lnTo>
                    <a:pt x="437" y="213"/>
                  </a:lnTo>
                  <a:lnTo>
                    <a:pt x="274" y="129"/>
                  </a:lnTo>
                  <a:lnTo>
                    <a:pt x="140" y="7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3" name="Freeform 177"/>
            <p:cNvSpPr>
              <a:spLocks/>
            </p:cNvSpPr>
            <p:nvPr/>
          </p:nvSpPr>
          <p:spPr bwMode="auto">
            <a:xfrm rot="355818" flipH="1">
              <a:off x="1408098" y="5314079"/>
              <a:ext cx="26098" cy="27966"/>
            </a:xfrm>
            <a:custGeom>
              <a:avLst/>
              <a:gdLst>
                <a:gd name="T0" fmla="*/ 229 w 229"/>
                <a:gd name="T1" fmla="*/ 261 h 261"/>
                <a:gd name="T2" fmla="*/ 115 w 229"/>
                <a:gd name="T3" fmla="*/ 57 h 261"/>
                <a:gd name="T4" fmla="*/ 0 w 229"/>
                <a:gd name="T5" fmla="*/ 0 h 261"/>
                <a:gd name="T6" fmla="*/ 0 60000 65536"/>
                <a:gd name="T7" fmla="*/ 0 60000 65536"/>
                <a:gd name="T8" fmla="*/ 0 60000 65536"/>
                <a:gd name="T9" fmla="*/ 0 w 229"/>
                <a:gd name="T10" fmla="*/ 0 h 261"/>
                <a:gd name="T11" fmla="*/ 229 w 229"/>
                <a:gd name="T12" fmla="*/ 261 h 2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261">
                  <a:moveTo>
                    <a:pt x="229" y="261"/>
                  </a:moveTo>
                  <a:lnTo>
                    <a:pt x="115" y="5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" name="Freeform 178"/>
            <p:cNvSpPr>
              <a:spLocks/>
            </p:cNvSpPr>
            <p:nvPr/>
          </p:nvSpPr>
          <p:spPr bwMode="auto">
            <a:xfrm rot="355818">
              <a:off x="1396354" y="5312961"/>
              <a:ext cx="35232" cy="5593"/>
            </a:xfrm>
            <a:custGeom>
              <a:avLst/>
              <a:gdLst>
                <a:gd name="T0" fmla="*/ 0 w 560"/>
                <a:gd name="T1" fmla="*/ 79 h 79"/>
                <a:gd name="T2" fmla="*/ 246 w 560"/>
                <a:gd name="T3" fmla="*/ 26 h 79"/>
                <a:gd name="T4" fmla="*/ 408 w 560"/>
                <a:gd name="T5" fmla="*/ 0 h 79"/>
                <a:gd name="T6" fmla="*/ 560 w 560"/>
                <a:gd name="T7" fmla="*/ 26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"/>
                <a:gd name="T13" fmla="*/ 0 h 79"/>
                <a:gd name="T14" fmla="*/ 560 w 56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" h="79">
                  <a:moveTo>
                    <a:pt x="0" y="79"/>
                  </a:moveTo>
                  <a:lnTo>
                    <a:pt x="246" y="26"/>
                  </a:lnTo>
                  <a:lnTo>
                    <a:pt x="408" y="0"/>
                  </a:lnTo>
                  <a:lnTo>
                    <a:pt x="560" y="26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5" name="Oval 179"/>
            <p:cNvSpPr>
              <a:spLocks noChangeArrowheads="1"/>
            </p:cNvSpPr>
            <p:nvPr/>
          </p:nvSpPr>
          <p:spPr bwMode="auto">
            <a:xfrm rot="21219751">
              <a:off x="1412012" y="5310724"/>
              <a:ext cx="15659" cy="6712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" name="Freeform 180"/>
            <p:cNvSpPr>
              <a:spLocks/>
            </p:cNvSpPr>
            <p:nvPr/>
          </p:nvSpPr>
          <p:spPr bwMode="auto">
            <a:xfrm rot="355818">
              <a:off x="1388524" y="5315198"/>
              <a:ext cx="30013" cy="23491"/>
            </a:xfrm>
            <a:custGeom>
              <a:avLst/>
              <a:gdLst>
                <a:gd name="T0" fmla="*/ 98 w 482"/>
                <a:gd name="T1" fmla="*/ 36 h 367"/>
                <a:gd name="T2" fmla="*/ 320 w 482"/>
                <a:gd name="T3" fmla="*/ 0 h 367"/>
                <a:gd name="T4" fmla="*/ 367 w 482"/>
                <a:gd name="T5" fmla="*/ 26 h 367"/>
                <a:gd name="T6" fmla="*/ 445 w 482"/>
                <a:gd name="T7" fmla="*/ 26 h 367"/>
                <a:gd name="T8" fmla="*/ 482 w 482"/>
                <a:gd name="T9" fmla="*/ 42 h 367"/>
                <a:gd name="T10" fmla="*/ 278 w 482"/>
                <a:gd name="T11" fmla="*/ 367 h 367"/>
                <a:gd name="T12" fmla="*/ 5 w 482"/>
                <a:gd name="T13" fmla="*/ 262 h 367"/>
                <a:gd name="T14" fmla="*/ 0 w 482"/>
                <a:gd name="T15" fmla="*/ 157 h 367"/>
                <a:gd name="T16" fmla="*/ 42 w 482"/>
                <a:gd name="T17" fmla="*/ 74 h 367"/>
                <a:gd name="T18" fmla="*/ 98 w 482"/>
                <a:gd name="T19" fmla="*/ 36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2"/>
                <a:gd name="T31" fmla="*/ 0 h 367"/>
                <a:gd name="T32" fmla="*/ 482 w 482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2" h="367">
                  <a:moveTo>
                    <a:pt x="98" y="36"/>
                  </a:moveTo>
                  <a:lnTo>
                    <a:pt x="320" y="0"/>
                  </a:lnTo>
                  <a:lnTo>
                    <a:pt x="367" y="26"/>
                  </a:lnTo>
                  <a:lnTo>
                    <a:pt x="445" y="26"/>
                  </a:lnTo>
                  <a:lnTo>
                    <a:pt x="482" y="42"/>
                  </a:lnTo>
                  <a:lnTo>
                    <a:pt x="278" y="367"/>
                  </a:lnTo>
                  <a:lnTo>
                    <a:pt x="5" y="262"/>
                  </a:lnTo>
                  <a:lnTo>
                    <a:pt x="0" y="157"/>
                  </a:lnTo>
                  <a:lnTo>
                    <a:pt x="42" y="74"/>
                  </a:lnTo>
                  <a:lnTo>
                    <a:pt x="98" y="36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" name="Freeform 182"/>
            <p:cNvSpPr>
              <a:spLocks/>
            </p:cNvSpPr>
            <p:nvPr/>
          </p:nvSpPr>
          <p:spPr bwMode="auto">
            <a:xfrm flipH="1">
              <a:off x="995757" y="5270442"/>
              <a:ext cx="184726" cy="276324"/>
            </a:xfrm>
            <a:custGeom>
              <a:avLst/>
              <a:gdLst>
                <a:gd name="T0" fmla="*/ 933 w 933"/>
                <a:gd name="T1" fmla="*/ 135 h 352"/>
                <a:gd name="T2" fmla="*/ 932 w 933"/>
                <a:gd name="T3" fmla="*/ 171 h 352"/>
                <a:gd name="T4" fmla="*/ 762 w 933"/>
                <a:gd name="T5" fmla="*/ 352 h 352"/>
                <a:gd name="T6" fmla="*/ 4 w 933"/>
                <a:gd name="T7" fmla="*/ 195 h 352"/>
                <a:gd name="T8" fmla="*/ 0 w 933"/>
                <a:gd name="T9" fmla="*/ 148 h 352"/>
                <a:gd name="T10" fmla="*/ 244 w 933"/>
                <a:gd name="T11" fmla="*/ 0 h 352"/>
                <a:gd name="T12" fmla="*/ 933 w 933"/>
                <a:gd name="T13" fmla="*/ 135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3"/>
                <a:gd name="T22" fmla="*/ 0 h 352"/>
                <a:gd name="T23" fmla="*/ 933 w 933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3" h="352">
                  <a:moveTo>
                    <a:pt x="933" y="135"/>
                  </a:moveTo>
                  <a:lnTo>
                    <a:pt x="932" y="171"/>
                  </a:lnTo>
                  <a:lnTo>
                    <a:pt x="762" y="352"/>
                  </a:lnTo>
                  <a:lnTo>
                    <a:pt x="4" y="195"/>
                  </a:lnTo>
                  <a:lnTo>
                    <a:pt x="0" y="148"/>
                  </a:lnTo>
                  <a:lnTo>
                    <a:pt x="244" y="0"/>
                  </a:lnTo>
                  <a:lnTo>
                    <a:pt x="933" y="135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3F3F3"/>
                </a:gs>
              </a:gsLst>
              <a:lin ang="0" scaled="1"/>
            </a:gra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" name="Freeform 183"/>
            <p:cNvSpPr>
              <a:spLocks/>
            </p:cNvSpPr>
            <p:nvPr/>
          </p:nvSpPr>
          <p:spPr bwMode="auto">
            <a:xfrm flipH="1">
              <a:off x="1010110" y="5260375"/>
              <a:ext cx="184726" cy="276324"/>
            </a:xfrm>
            <a:custGeom>
              <a:avLst/>
              <a:gdLst>
                <a:gd name="T0" fmla="*/ 895 w 895"/>
                <a:gd name="T1" fmla="*/ 133 h 294"/>
                <a:gd name="T2" fmla="*/ 232 w 895"/>
                <a:gd name="T3" fmla="*/ 0 h 294"/>
                <a:gd name="T4" fmla="*/ 0 w 895"/>
                <a:gd name="T5" fmla="*/ 143 h 294"/>
                <a:gd name="T6" fmla="*/ 739 w 895"/>
                <a:gd name="T7" fmla="*/ 294 h 294"/>
                <a:gd name="T8" fmla="*/ 895 w 895"/>
                <a:gd name="T9" fmla="*/ 133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294"/>
                <a:gd name="T17" fmla="*/ 895 w 895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294">
                  <a:moveTo>
                    <a:pt x="895" y="133"/>
                  </a:moveTo>
                  <a:lnTo>
                    <a:pt x="232" y="0"/>
                  </a:lnTo>
                  <a:lnTo>
                    <a:pt x="0" y="143"/>
                  </a:lnTo>
                  <a:lnTo>
                    <a:pt x="739" y="294"/>
                  </a:lnTo>
                  <a:lnTo>
                    <a:pt x="895" y="1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" name="Freeform 184"/>
            <p:cNvSpPr>
              <a:spLocks/>
            </p:cNvSpPr>
            <p:nvPr/>
          </p:nvSpPr>
          <p:spPr bwMode="auto">
            <a:xfrm flipH="1">
              <a:off x="1027074" y="5336452"/>
              <a:ext cx="283158" cy="59288"/>
            </a:xfrm>
            <a:custGeom>
              <a:avLst/>
              <a:gdLst>
                <a:gd name="T0" fmla="*/ 0 w 531"/>
                <a:gd name="T1" fmla="*/ 15 h 118"/>
                <a:gd name="T2" fmla="*/ 508 w 531"/>
                <a:gd name="T3" fmla="*/ 118 h 118"/>
                <a:gd name="T4" fmla="*/ 531 w 531"/>
                <a:gd name="T5" fmla="*/ 103 h 118"/>
                <a:gd name="T6" fmla="*/ 23 w 531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1"/>
                <a:gd name="T13" fmla="*/ 0 h 118"/>
                <a:gd name="T14" fmla="*/ 531 w 531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1" h="118">
                  <a:moveTo>
                    <a:pt x="0" y="15"/>
                  </a:moveTo>
                  <a:lnTo>
                    <a:pt x="508" y="118"/>
                  </a:lnTo>
                  <a:lnTo>
                    <a:pt x="531" y="103"/>
                  </a:lnTo>
                  <a:lnTo>
                    <a:pt x="23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" name="Freeform 185"/>
            <p:cNvSpPr>
              <a:spLocks/>
            </p:cNvSpPr>
            <p:nvPr/>
          </p:nvSpPr>
          <p:spPr bwMode="auto">
            <a:xfrm flipH="1">
              <a:off x="1098842" y="5352113"/>
              <a:ext cx="292292" cy="79424"/>
            </a:xfrm>
            <a:custGeom>
              <a:avLst/>
              <a:gdLst>
                <a:gd name="T0" fmla="*/ 0 w 548"/>
                <a:gd name="T1" fmla="*/ 74 h 159"/>
                <a:gd name="T2" fmla="*/ 31 w 548"/>
                <a:gd name="T3" fmla="*/ 78 h 159"/>
                <a:gd name="T4" fmla="*/ 57 w 548"/>
                <a:gd name="T5" fmla="*/ 66 h 159"/>
                <a:gd name="T6" fmla="*/ 76 w 548"/>
                <a:gd name="T7" fmla="*/ 71 h 159"/>
                <a:gd name="T8" fmla="*/ 58 w 548"/>
                <a:gd name="T9" fmla="*/ 81 h 159"/>
                <a:gd name="T10" fmla="*/ 451 w 548"/>
                <a:gd name="T11" fmla="*/ 159 h 159"/>
                <a:gd name="T12" fmla="*/ 548 w 548"/>
                <a:gd name="T13" fmla="*/ 84 h 159"/>
                <a:gd name="T14" fmla="*/ 130 w 548"/>
                <a:gd name="T15" fmla="*/ 0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8"/>
                <a:gd name="T25" fmla="*/ 0 h 159"/>
                <a:gd name="T26" fmla="*/ 548 w 548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8" h="159">
                  <a:moveTo>
                    <a:pt x="0" y="74"/>
                  </a:moveTo>
                  <a:lnTo>
                    <a:pt x="31" y="78"/>
                  </a:lnTo>
                  <a:lnTo>
                    <a:pt x="57" y="66"/>
                  </a:lnTo>
                  <a:lnTo>
                    <a:pt x="76" y="71"/>
                  </a:lnTo>
                  <a:lnTo>
                    <a:pt x="58" y="81"/>
                  </a:lnTo>
                  <a:lnTo>
                    <a:pt x="451" y="159"/>
                  </a:lnTo>
                  <a:lnTo>
                    <a:pt x="548" y="84"/>
                  </a:lnTo>
                  <a:lnTo>
                    <a:pt x="130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" name="Freeform 186"/>
            <p:cNvSpPr>
              <a:spLocks/>
            </p:cNvSpPr>
            <p:nvPr/>
          </p:nvSpPr>
          <p:spPr bwMode="auto">
            <a:xfrm flipH="1">
              <a:off x="1044037" y="5396859"/>
              <a:ext cx="74378" cy="34678"/>
            </a:xfrm>
            <a:custGeom>
              <a:avLst/>
              <a:gdLst>
                <a:gd name="T0" fmla="*/ 73 w 140"/>
                <a:gd name="T1" fmla="*/ 0 h 70"/>
                <a:gd name="T2" fmla="*/ 140 w 140"/>
                <a:gd name="T3" fmla="*/ 11 h 70"/>
                <a:gd name="T4" fmla="*/ 75 w 140"/>
                <a:gd name="T5" fmla="*/ 70 h 70"/>
                <a:gd name="T6" fmla="*/ 0 w 140"/>
                <a:gd name="T7" fmla="*/ 56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70"/>
                <a:gd name="T14" fmla="*/ 140 w 1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70">
                  <a:moveTo>
                    <a:pt x="73" y="0"/>
                  </a:moveTo>
                  <a:lnTo>
                    <a:pt x="140" y="11"/>
                  </a:lnTo>
                  <a:lnTo>
                    <a:pt x="75" y="70"/>
                  </a:lnTo>
                  <a:lnTo>
                    <a:pt x="0" y="56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" name="Freeform 187"/>
            <p:cNvSpPr>
              <a:spLocks/>
            </p:cNvSpPr>
            <p:nvPr/>
          </p:nvSpPr>
          <p:spPr bwMode="auto">
            <a:xfrm flipH="1">
              <a:off x="990537" y="5404690"/>
              <a:ext cx="88732" cy="50339"/>
            </a:xfrm>
            <a:custGeom>
              <a:avLst/>
              <a:gdLst>
                <a:gd name="T0" fmla="*/ 87 w 167"/>
                <a:gd name="T1" fmla="*/ 0 h 101"/>
                <a:gd name="T2" fmla="*/ 167 w 167"/>
                <a:gd name="T3" fmla="*/ 15 h 101"/>
                <a:gd name="T4" fmla="*/ 81 w 167"/>
                <a:gd name="T5" fmla="*/ 101 h 101"/>
                <a:gd name="T6" fmla="*/ 0 w 167"/>
                <a:gd name="T7" fmla="*/ 83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01"/>
                <a:gd name="T14" fmla="*/ 167 w 16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01">
                  <a:moveTo>
                    <a:pt x="87" y="0"/>
                  </a:moveTo>
                  <a:lnTo>
                    <a:pt x="167" y="15"/>
                  </a:lnTo>
                  <a:lnTo>
                    <a:pt x="81" y="101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" name="Freeform 189"/>
            <p:cNvSpPr>
              <a:spLocks noChangeAspect="1"/>
            </p:cNvSpPr>
            <p:nvPr/>
          </p:nvSpPr>
          <p:spPr bwMode="auto">
            <a:xfrm>
              <a:off x="809159" y="5121673"/>
              <a:ext cx="118744" cy="249457"/>
            </a:xfrm>
            <a:custGeom>
              <a:avLst/>
              <a:gdLst/>
              <a:ahLst/>
              <a:cxnLst>
                <a:cxn ang="0">
                  <a:pos x="169" y="246"/>
                </a:cxn>
                <a:cxn ang="0">
                  <a:pos x="1" y="0"/>
                </a:cxn>
                <a:cxn ang="0">
                  <a:pos x="0" y="123"/>
                </a:cxn>
                <a:cxn ang="0">
                  <a:pos x="165" y="377"/>
                </a:cxn>
              </a:cxnLst>
              <a:rect l="0" t="0" r="r" b="b"/>
              <a:pathLst>
                <a:path w="169" h="377">
                  <a:moveTo>
                    <a:pt x="169" y="246"/>
                  </a:moveTo>
                  <a:lnTo>
                    <a:pt x="1" y="0"/>
                  </a:lnTo>
                  <a:lnTo>
                    <a:pt x="0" y="123"/>
                  </a:lnTo>
                  <a:lnTo>
                    <a:pt x="165" y="377"/>
                  </a:lnTo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60784"/>
                    <a:invGamma/>
                  </a:srgbClr>
                </a:gs>
              </a:gsLst>
              <a:lin ang="0" scaled="1"/>
            </a:gra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4" name="Freeform 190"/>
            <p:cNvSpPr>
              <a:spLocks noChangeAspect="1"/>
            </p:cNvSpPr>
            <p:nvPr/>
          </p:nvSpPr>
          <p:spPr bwMode="auto">
            <a:xfrm>
              <a:off x="811769" y="5080284"/>
              <a:ext cx="508902" cy="203593"/>
            </a:xfrm>
            <a:custGeom>
              <a:avLst/>
              <a:gdLst/>
              <a:ahLst/>
              <a:cxnLst>
                <a:cxn ang="0">
                  <a:pos x="166" y="310"/>
                </a:cxn>
                <a:cxn ang="0">
                  <a:pos x="718" y="211"/>
                </a:cxn>
                <a:cxn ang="0">
                  <a:pos x="444" y="0"/>
                </a:cxn>
                <a:cxn ang="0">
                  <a:pos x="0" y="64"/>
                </a:cxn>
                <a:cxn ang="0">
                  <a:pos x="166" y="310"/>
                </a:cxn>
              </a:cxnLst>
              <a:rect l="0" t="0" r="r" b="b"/>
              <a:pathLst>
                <a:path w="718" h="310">
                  <a:moveTo>
                    <a:pt x="166" y="310"/>
                  </a:moveTo>
                  <a:lnTo>
                    <a:pt x="718" y="211"/>
                  </a:lnTo>
                  <a:lnTo>
                    <a:pt x="444" y="0"/>
                  </a:lnTo>
                  <a:lnTo>
                    <a:pt x="0" y="64"/>
                  </a:lnTo>
                  <a:lnTo>
                    <a:pt x="166" y="310"/>
                  </a:lnTo>
                  <a:close/>
                </a:path>
              </a:pathLst>
            </a:custGeom>
            <a:solidFill>
              <a:srgbClr val="FFFFFF"/>
            </a:soli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5" name="Freeform 191"/>
            <p:cNvSpPr>
              <a:spLocks/>
            </p:cNvSpPr>
            <p:nvPr/>
          </p:nvSpPr>
          <p:spPr bwMode="auto">
            <a:xfrm>
              <a:off x="922684" y="5217876"/>
              <a:ext cx="392768" cy="151017"/>
            </a:xfrm>
            <a:custGeom>
              <a:avLst/>
              <a:gdLst/>
              <a:ahLst/>
              <a:cxnLst>
                <a:cxn ang="0">
                  <a:pos x="6" y="99"/>
                </a:cxn>
                <a:cxn ang="0">
                  <a:pos x="557" y="0"/>
                </a:cxn>
                <a:cxn ang="0">
                  <a:pos x="549" y="121"/>
                </a:cxn>
                <a:cxn ang="0">
                  <a:pos x="0" y="228"/>
                </a:cxn>
                <a:cxn ang="0">
                  <a:pos x="6" y="99"/>
                </a:cxn>
              </a:cxnLst>
              <a:rect l="0" t="0" r="r" b="b"/>
              <a:pathLst>
                <a:path w="557" h="228">
                  <a:moveTo>
                    <a:pt x="6" y="99"/>
                  </a:moveTo>
                  <a:lnTo>
                    <a:pt x="557" y="0"/>
                  </a:lnTo>
                  <a:lnTo>
                    <a:pt x="549" y="121"/>
                  </a:lnTo>
                  <a:lnTo>
                    <a:pt x="0" y="228"/>
                  </a:lnTo>
                  <a:lnTo>
                    <a:pt x="6" y="99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6" name="Freeform 192"/>
            <p:cNvSpPr>
              <a:spLocks/>
            </p:cNvSpPr>
            <p:nvPr/>
          </p:nvSpPr>
          <p:spPr bwMode="auto">
            <a:xfrm>
              <a:off x="938342" y="5308487"/>
              <a:ext cx="118743" cy="42508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3"/>
                </a:cxn>
                <a:cxn ang="0">
                  <a:pos x="164" y="33"/>
                </a:cxn>
                <a:cxn ang="0">
                  <a:pos x="167" y="0"/>
                </a:cxn>
                <a:cxn ang="0">
                  <a:pos x="0" y="32"/>
                </a:cxn>
              </a:cxnLst>
              <a:rect l="0" t="0" r="r" b="b"/>
              <a:pathLst>
                <a:path w="167" h="63">
                  <a:moveTo>
                    <a:pt x="0" y="32"/>
                  </a:moveTo>
                  <a:lnTo>
                    <a:pt x="0" y="63"/>
                  </a:lnTo>
                  <a:lnTo>
                    <a:pt x="164" y="33"/>
                  </a:lnTo>
                  <a:lnTo>
                    <a:pt x="167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/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" name="Oval 193"/>
            <p:cNvSpPr>
              <a:spLocks noChangeArrowheads="1"/>
            </p:cNvSpPr>
            <p:nvPr/>
          </p:nvSpPr>
          <p:spPr bwMode="auto">
            <a:xfrm>
              <a:off x="1036208" y="5314079"/>
              <a:ext cx="13049" cy="14543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" name="Line 194"/>
            <p:cNvSpPr>
              <a:spLocks noChangeShapeType="1"/>
            </p:cNvSpPr>
            <p:nvPr/>
          </p:nvSpPr>
          <p:spPr bwMode="auto">
            <a:xfrm flipH="1">
              <a:off x="1218890" y="5250317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9" name="Line 195"/>
            <p:cNvSpPr>
              <a:spLocks noChangeShapeType="1"/>
            </p:cNvSpPr>
            <p:nvPr/>
          </p:nvSpPr>
          <p:spPr bwMode="auto">
            <a:xfrm flipH="1">
              <a:off x="1209757" y="5251435"/>
              <a:ext cx="1304" cy="57051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" name="Line 196"/>
            <p:cNvSpPr>
              <a:spLocks noChangeShapeType="1"/>
            </p:cNvSpPr>
            <p:nvPr/>
          </p:nvSpPr>
          <p:spPr bwMode="auto">
            <a:xfrm flipH="1">
              <a:off x="1229329" y="5249198"/>
              <a:ext cx="3915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" name="Line 197"/>
            <p:cNvSpPr>
              <a:spLocks noChangeShapeType="1"/>
            </p:cNvSpPr>
            <p:nvPr/>
          </p:nvSpPr>
          <p:spPr bwMode="auto">
            <a:xfrm flipH="1">
              <a:off x="1238464" y="5248080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" name="Line 198"/>
            <p:cNvSpPr>
              <a:spLocks noChangeShapeType="1"/>
            </p:cNvSpPr>
            <p:nvPr/>
          </p:nvSpPr>
          <p:spPr bwMode="auto">
            <a:xfrm flipH="1">
              <a:off x="1246293" y="5246961"/>
              <a:ext cx="522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" name="Line 199"/>
            <p:cNvSpPr>
              <a:spLocks noChangeShapeType="1"/>
            </p:cNvSpPr>
            <p:nvPr/>
          </p:nvSpPr>
          <p:spPr bwMode="auto">
            <a:xfrm flipH="1">
              <a:off x="1255427" y="5244724"/>
              <a:ext cx="5220" cy="54814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" name="Line 200"/>
            <p:cNvSpPr>
              <a:spLocks noChangeShapeType="1"/>
            </p:cNvSpPr>
            <p:nvPr/>
          </p:nvSpPr>
          <p:spPr bwMode="auto">
            <a:xfrm flipH="1">
              <a:off x="1264561" y="5244724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5" name="Line 201"/>
            <p:cNvSpPr>
              <a:spLocks noChangeShapeType="1"/>
            </p:cNvSpPr>
            <p:nvPr/>
          </p:nvSpPr>
          <p:spPr bwMode="auto">
            <a:xfrm flipH="1">
              <a:off x="1272391" y="5240249"/>
              <a:ext cx="1304" cy="5593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6" name="Line 202"/>
            <p:cNvSpPr>
              <a:spLocks noChangeShapeType="1"/>
            </p:cNvSpPr>
            <p:nvPr/>
          </p:nvSpPr>
          <p:spPr bwMode="auto">
            <a:xfrm flipH="1">
              <a:off x="1280220" y="5240249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7" name="Line 203"/>
            <p:cNvSpPr>
              <a:spLocks noChangeShapeType="1"/>
            </p:cNvSpPr>
            <p:nvPr/>
          </p:nvSpPr>
          <p:spPr bwMode="auto">
            <a:xfrm flipH="1">
              <a:off x="1289354" y="5239131"/>
              <a:ext cx="1305" cy="5481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8" name="Line 204"/>
            <p:cNvSpPr>
              <a:spLocks noChangeShapeType="1"/>
            </p:cNvSpPr>
            <p:nvPr/>
          </p:nvSpPr>
          <p:spPr bwMode="auto">
            <a:xfrm flipH="1">
              <a:off x="1298488" y="5238012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9" name="Freeform 205"/>
            <p:cNvSpPr>
              <a:spLocks/>
            </p:cNvSpPr>
            <p:nvPr/>
          </p:nvSpPr>
          <p:spPr bwMode="auto">
            <a:xfrm>
              <a:off x="1092318" y="5272690"/>
              <a:ext cx="65244" cy="43627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0" y="138"/>
                </a:cxn>
                <a:cxn ang="0">
                  <a:pos x="186" y="104"/>
                </a:cxn>
                <a:cxn ang="0">
                  <a:pos x="186" y="0"/>
                </a:cxn>
                <a:cxn ang="0">
                  <a:pos x="2" y="33"/>
                </a:cxn>
              </a:cxnLst>
              <a:rect l="0" t="0" r="r" b="b"/>
              <a:pathLst>
                <a:path w="186" h="138">
                  <a:moveTo>
                    <a:pt x="2" y="33"/>
                  </a:moveTo>
                  <a:lnTo>
                    <a:pt x="0" y="138"/>
                  </a:lnTo>
                  <a:lnTo>
                    <a:pt x="186" y="104"/>
                  </a:lnTo>
                  <a:lnTo>
                    <a:pt x="186" y="0"/>
                  </a:lnTo>
                  <a:lnTo>
                    <a:pt x="2" y="33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75686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>
                  <a:alpha val="50000"/>
                </a:srgbClr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0" name="Line 206"/>
            <p:cNvSpPr>
              <a:spLocks noChangeShapeType="1"/>
            </p:cNvSpPr>
            <p:nvPr/>
          </p:nvSpPr>
          <p:spPr bwMode="auto">
            <a:xfrm flipH="1">
              <a:off x="1101451" y="5297300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" name="Line 207"/>
            <p:cNvSpPr>
              <a:spLocks noChangeShapeType="1"/>
            </p:cNvSpPr>
            <p:nvPr/>
          </p:nvSpPr>
          <p:spPr bwMode="auto">
            <a:xfrm flipH="1">
              <a:off x="1152342" y="5287232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2" name="Line 208"/>
            <p:cNvSpPr>
              <a:spLocks noChangeShapeType="1"/>
            </p:cNvSpPr>
            <p:nvPr/>
          </p:nvSpPr>
          <p:spPr bwMode="auto">
            <a:xfrm flipH="1">
              <a:off x="1145817" y="5293944"/>
              <a:ext cx="0" cy="10068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3" name="Line 209"/>
            <p:cNvSpPr>
              <a:spLocks noChangeShapeType="1"/>
            </p:cNvSpPr>
            <p:nvPr/>
          </p:nvSpPr>
          <p:spPr bwMode="auto">
            <a:xfrm flipH="1">
              <a:off x="1109281" y="5302893"/>
              <a:ext cx="0" cy="8949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4" name="Line 210"/>
            <p:cNvSpPr>
              <a:spLocks noChangeShapeType="1"/>
            </p:cNvSpPr>
            <p:nvPr/>
          </p:nvSpPr>
          <p:spPr bwMode="auto">
            <a:xfrm flipV="1">
              <a:off x="1117110" y="5304012"/>
              <a:ext cx="20878" cy="4475"/>
            </a:xfrm>
            <a:prstGeom prst="line">
              <a:avLst/>
            </a:prstGeom>
            <a:noFill/>
            <a:ln w="9525">
              <a:solidFill>
                <a:srgbClr val="FFFF99">
                  <a:alpha val="4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5" name="Freeform 211"/>
            <p:cNvSpPr>
              <a:spLocks/>
            </p:cNvSpPr>
            <p:nvPr/>
          </p:nvSpPr>
          <p:spPr bwMode="auto">
            <a:xfrm>
              <a:off x="957915" y="5282757"/>
              <a:ext cx="82208" cy="25729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38"/>
                </a:cxn>
                <a:cxn ang="0">
                  <a:pos x="116" y="19"/>
                </a:cxn>
                <a:cxn ang="0">
                  <a:pos x="116" y="0"/>
                </a:cxn>
                <a:cxn ang="0">
                  <a:pos x="0" y="20"/>
                </a:cxn>
              </a:cxnLst>
              <a:rect l="0" t="0" r="r" b="b"/>
              <a:pathLst>
                <a:path w="116" h="38">
                  <a:moveTo>
                    <a:pt x="0" y="20"/>
                  </a:moveTo>
                  <a:lnTo>
                    <a:pt x="1" y="38"/>
                  </a:lnTo>
                  <a:lnTo>
                    <a:pt x="116" y="19"/>
                  </a:lnTo>
                  <a:lnTo>
                    <a:pt x="116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6" name="Line 212"/>
            <p:cNvSpPr>
              <a:spLocks noChangeShapeType="1"/>
            </p:cNvSpPr>
            <p:nvPr/>
          </p:nvSpPr>
          <p:spPr bwMode="auto">
            <a:xfrm flipV="1">
              <a:off x="951391" y="5287232"/>
              <a:ext cx="92646" cy="15661"/>
            </a:xfrm>
            <a:prstGeom prst="line">
              <a:avLst/>
            </a:prstGeom>
            <a:noFill/>
            <a:ln w="3175">
              <a:solidFill>
                <a:srgbClr val="5F5F5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57" name="Group 150"/>
            <p:cNvGrpSpPr>
              <a:grpSpLocks/>
            </p:cNvGrpSpPr>
            <p:nvPr/>
          </p:nvGrpSpPr>
          <p:grpSpPr bwMode="auto">
            <a:xfrm>
              <a:off x="862659" y="4854318"/>
              <a:ext cx="270109" cy="260643"/>
              <a:chOff x="685" y="3115"/>
              <a:chExt cx="207" cy="233"/>
            </a:xfrm>
          </p:grpSpPr>
          <p:sp>
            <p:nvSpPr>
              <p:cNvPr id="70" name="Freeform 215"/>
              <p:cNvSpPr>
                <a:spLocks/>
              </p:cNvSpPr>
              <p:nvPr/>
            </p:nvSpPr>
            <p:spPr bwMode="auto">
              <a:xfrm flipH="1">
                <a:off x="686" y="3115"/>
                <a:ext cx="206" cy="30"/>
              </a:xfrm>
              <a:custGeom>
                <a:avLst/>
                <a:gdLst>
                  <a:gd name="T0" fmla="*/ 1205 w 1205"/>
                  <a:gd name="T1" fmla="*/ 151 h 178"/>
                  <a:gd name="T2" fmla="*/ 964 w 1205"/>
                  <a:gd name="T3" fmla="*/ 178 h 178"/>
                  <a:gd name="T4" fmla="*/ 0 w 1205"/>
                  <a:gd name="T5" fmla="*/ 0 h 178"/>
                  <a:gd name="T6" fmla="*/ 1205 w 1205"/>
                  <a:gd name="T7" fmla="*/ 151 h 1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"/>
                  <a:gd name="T13" fmla="*/ 0 h 178"/>
                  <a:gd name="T14" fmla="*/ 1205 w 1205"/>
                  <a:gd name="T15" fmla="*/ 178 h 1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1" name="Freeform 216"/>
              <p:cNvSpPr>
                <a:spLocks/>
              </p:cNvSpPr>
              <p:nvPr/>
            </p:nvSpPr>
            <p:spPr bwMode="auto">
              <a:xfrm flipH="1">
                <a:off x="685" y="3141"/>
                <a:ext cx="69" cy="207"/>
              </a:xfrm>
              <a:custGeom>
                <a:avLst/>
                <a:gdLst>
                  <a:gd name="T0" fmla="*/ 405 w 405"/>
                  <a:gd name="T1" fmla="*/ 0 h 1241"/>
                  <a:gd name="T2" fmla="*/ 389 w 405"/>
                  <a:gd name="T3" fmla="*/ 1000 h 1241"/>
                  <a:gd name="T4" fmla="*/ 133 w 405"/>
                  <a:gd name="T5" fmla="*/ 1241 h 1241"/>
                  <a:gd name="T6" fmla="*/ 0 w 405"/>
                  <a:gd name="T7" fmla="*/ 13 h 1241"/>
                  <a:gd name="T8" fmla="*/ 189 w 405"/>
                  <a:gd name="T9" fmla="*/ 24 h 1241"/>
                  <a:gd name="T10" fmla="*/ 405 w 405"/>
                  <a:gd name="T11" fmla="*/ 0 h 12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5"/>
                  <a:gd name="T19" fmla="*/ 0 h 1241"/>
                  <a:gd name="T20" fmla="*/ 405 w 405"/>
                  <a:gd name="T21" fmla="*/ 1241 h 12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58" name="Oval 217"/>
            <p:cNvSpPr>
              <a:spLocks noChangeArrowheads="1"/>
            </p:cNvSpPr>
            <p:nvPr/>
          </p:nvSpPr>
          <p:spPr bwMode="auto">
            <a:xfrm>
              <a:off x="931817" y="5135097"/>
              <a:ext cx="245317" cy="66000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9" name="Oval 218"/>
            <p:cNvSpPr>
              <a:spLocks noChangeArrowheads="1"/>
            </p:cNvSpPr>
            <p:nvPr/>
          </p:nvSpPr>
          <p:spPr bwMode="auto">
            <a:xfrm>
              <a:off x="931817" y="5130622"/>
              <a:ext cx="245317" cy="64881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0" name="Freeform 219"/>
            <p:cNvSpPr>
              <a:spLocks/>
            </p:cNvSpPr>
            <p:nvPr/>
          </p:nvSpPr>
          <p:spPr bwMode="auto">
            <a:xfrm flipH="1">
              <a:off x="916159" y="4815165"/>
              <a:ext cx="358842" cy="360203"/>
            </a:xfrm>
            <a:custGeom>
              <a:avLst/>
              <a:gdLst>
                <a:gd name="T0" fmla="*/ 1602 w 1602"/>
                <a:gd name="T1" fmla="*/ 204 h 1734"/>
                <a:gd name="T2" fmla="*/ 5 w 1602"/>
                <a:gd name="T3" fmla="*/ 0 h 1734"/>
                <a:gd name="T4" fmla="*/ 0 w 1602"/>
                <a:gd name="T5" fmla="*/ 1488 h 1734"/>
                <a:gd name="T6" fmla="*/ 1597 w 1602"/>
                <a:gd name="T7" fmla="*/ 1734 h 1734"/>
                <a:gd name="T8" fmla="*/ 1602 w 1602"/>
                <a:gd name="T9" fmla="*/ 204 h 1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2"/>
                <a:gd name="T16" fmla="*/ 0 h 1734"/>
                <a:gd name="T17" fmla="*/ 1602 w 1602"/>
                <a:gd name="T18" fmla="*/ 1734 h 1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1" name="Freeform 220"/>
            <p:cNvSpPr>
              <a:spLocks/>
            </p:cNvSpPr>
            <p:nvPr/>
          </p:nvSpPr>
          <p:spPr bwMode="auto">
            <a:xfrm flipH="1">
              <a:off x="964440" y="5107131"/>
              <a:ext cx="294902" cy="68237"/>
            </a:xfrm>
            <a:custGeom>
              <a:avLst/>
              <a:gdLst>
                <a:gd name="T0" fmla="*/ 1327 w 1330"/>
                <a:gd name="T1" fmla="*/ 200 h 330"/>
                <a:gd name="T2" fmla="*/ 0 w 1330"/>
                <a:gd name="T3" fmla="*/ 0 h 330"/>
                <a:gd name="T4" fmla="*/ 0 w 1330"/>
                <a:gd name="T5" fmla="*/ 115 h 330"/>
                <a:gd name="T6" fmla="*/ 1330 w 1330"/>
                <a:gd name="T7" fmla="*/ 330 h 330"/>
                <a:gd name="T8" fmla="*/ 1327 w 1330"/>
                <a:gd name="T9" fmla="*/ 20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0"/>
                <a:gd name="T16" fmla="*/ 0 h 330"/>
                <a:gd name="T17" fmla="*/ 1330 w 1330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2" name="Freeform 221"/>
            <p:cNvSpPr>
              <a:spLocks/>
            </p:cNvSpPr>
            <p:nvPr/>
          </p:nvSpPr>
          <p:spPr bwMode="auto">
            <a:xfrm flipH="1">
              <a:off x="905720" y="4856555"/>
              <a:ext cx="13049" cy="318812"/>
            </a:xfrm>
            <a:custGeom>
              <a:avLst/>
              <a:gdLst>
                <a:gd name="T0" fmla="*/ 4 w 56"/>
                <a:gd name="T1" fmla="*/ 16 h 1536"/>
                <a:gd name="T2" fmla="*/ 56 w 56"/>
                <a:gd name="T3" fmla="*/ 0 h 1536"/>
                <a:gd name="T4" fmla="*/ 46 w 56"/>
                <a:gd name="T5" fmla="*/ 1513 h 1536"/>
                <a:gd name="T6" fmla="*/ 0 w 56"/>
                <a:gd name="T7" fmla="*/ 1536 h 1536"/>
                <a:gd name="T8" fmla="*/ 4 w 56"/>
                <a:gd name="T9" fmla="*/ 16 h 1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1536"/>
                <a:gd name="T17" fmla="*/ 56 w 56"/>
                <a:gd name="T18" fmla="*/ 1536 h 1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3" name="Oval 222"/>
            <p:cNvSpPr>
              <a:spLocks noChangeArrowheads="1"/>
            </p:cNvSpPr>
            <p:nvPr/>
          </p:nvSpPr>
          <p:spPr bwMode="auto">
            <a:xfrm>
              <a:off x="1233244" y="5112724"/>
              <a:ext cx="10439" cy="19017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4" name="Oval 223"/>
            <p:cNvSpPr>
              <a:spLocks noChangeArrowheads="1"/>
            </p:cNvSpPr>
            <p:nvPr/>
          </p:nvSpPr>
          <p:spPr bwMode="auto">
            <a:xfrm>
              <a:off x="1213671" y="5117199"/>
              <a:ext cx="9135" cy="15661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5" name="Oval 224"/>
            <p:cNvSpPr>
              <a:spLocks noChangeArrowheads="1"/>
            </p:cNvSpPr>
            <p:nvPr/>
          </p:nvSpPr>
          <p:spPr bwMode="auto">
            <a:xfrm>
              <a:off x="1145817" y="5131741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" name="Oval 225"/>
            <p:cNvSpPr>
              <a:spLocks noChangeArrowheads="1"/>
            </p:cNvSpPr>
            <p:nvPr/>
          </p:nvSpPr>
          <p:spPr bwMode="auto">
            <a:xfrm>
              <a:off x="1124939" y="5135097"/>
              <a:ext cx="10439" cy="1230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7" name="Oval 226"/>
            <p:cNvSpPr>
              <a:spLocks noChangeArrowheads="1"/>
            </p:cNvSpPr>
            <p:nvPr/>
          </p:nvSpPr>
          <p:spPr bwMode="auto">
            <a:xfrm>
              <a:off x="1101451" y="5138453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8" name="Freeform 227"/>
            <p:cNvSpPr>
              <a:spLocks/>
            </p:cNvSpPr>
            <p:nvPr/>
          </p:nvSpPr>
          <p:spPr bwMode="auto">
            <a:xfrm flipH="1">
              <a:off x="950525" y="4841172"/>
              <a:ext cx="297512" cy="283017"/>
            </a:xfrm>
            <a:custGeom>
              <a:avLst/>
              <a:gdLst>
                <a:gd name="T0" fmla="*/ 1330 w 1345"/>
                <a:gd name="T1" fmla="*/ 167 h 1366"/>
                <a:gd name="T2" fmla="*/ 0 w 1345"/>
                <a:gd name="T3" fmla="*/ 0 h 1366"/>
                <a:gd name="T4" fmla="*/ 0 w 1345"/>
                <a:gd name="T5" fmla="*/ 1157 h 1366"/>
                <a:gd name="T6" fmla="*/ 1345 w 1345"/>
                <a:gd name="T7" fmla="*/ 1366 h 1366"/>
                <a:gd name="T8" fmla="*/ 1330 w 1345"/>
                <a:gd name="T9" fmla="*/ 167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9" name="Freeform 228"/>
            <p:cNvSpPr>
              <a:spLocks/>
            </p:cNvSpPr>
            <p:nvPr/>
          </p:nvSpPr>
          <p:spPr bwMode="auto">
            <a:xfrm flipH="1">
              <a:off x="905720" y="4814047"/>
              <a:ext cx="367975" cy="44746"/>
            </a:xfrm>
            <a:custGeom>
              <a:avLst/>
              <a:gdLst>
                <a:gd name="T0" fmla="*/ 0 w 1660"/>
                <a:gd name="T1" fmla="*/ 10 h 214"/>
                <a:gd name="T2" fmla="*/ 68 w 1660"/>
                <a:gd name="T3" fmla="*/ 0 h 214"/>
                <a:gd name="T4" fmla="*/ 1660 w 1660"/>
                <a:gd name="T5" fmla="*/ 199 h 214"/>
                <a:gd name="T6" fmla="*/ 1613 w 1660"/>
                <a:gd name="T7" fmla="*/ 214 h 214"/>
                <a:gd name="T8" fmla="*/ 0 w 1660"/>
                <a:gd name="T9" fmla="*/ 10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0"/>
                <a:gd name="T16" fmla="*/ 0 h 214"/>
                <a:gd name="T17" fmla="*/ 1660 w 1660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72" name="자유형 71"/>
          <p:cNvSpPr/>
          <p:nvPr/>
        </p:nvSpPr>
        <p:spPr>
          <a:xfrm>
            <a:off x="5006189" y="4440966"/>
            <a:ext cx="247129" cy="1034795"/>
          </a:xfrm>
          <a:custGeom>
            <a:avLst/>
            <a:gdLst>
              <a:gd name="connsiteX0" fmla="*/ 0 w 183341"/>
              <a:gd name="connsiteY0" fmla="*/ 0 h 1658470"/>
              <a:gd name="connsiteX1" fmla="*/ 179294 w 183341"/>
              <a:gd name="connsiteY1" fmla="*/ 717176 h 1658470"/>
              <a:gd name="connsiteX2" fmla="*/ 107576 w 183341"/>
              <a:gd name="connsiteY2" fmla="*/ 1658470 h 1658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3341" h="1658470">
                <a:moveTo>
                  <a:pt x="0" y="0"/>
                </a:moveTo>
                <a:cubicBezTo>
                  <a:pt x="80682" y="220382"/>
                  <a:pt x="161365" y="440764"/>
                  <a:pt x="179294" y="717176"/>
                </a:cubicBezTo>
                <a:cubicBezTo>
                  <a:pt x="197223" y="993588"/>
                  <a:pt x="152399" y="1326029"/>
                  <a:pt x="107576" y="1658470"/>
                </a:cubicBezTo>
              </a:path>
            </a:pathLst>
          </a:custGeom>
          <a:noFill/>
          <a:ln w="57150">
            <a:solidFill>
              <a:schemeClr val="tx1">
                <a:lumMod val="75000"/>
                <a:lumOff val="25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191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843145" y="1965135"/>
            <a:ext cx="7600950" cy="3619500"/>
            <a:chOff x="843145" y="1660335"/>
            <a:chExt cx="7600950" cy="36195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3145" y="1660335"/>
              <a:ext cx="7600950" cy="36195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2953358" y="4910503"/>
              <a:ext cx="16113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유</a:t>
              </a:r>
              <a:r>
                <a:rPr lang="en-US" altLang="ko-KR" sz="1600" dirty="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/</a:t>
              </a:r>
              <a:r>
                <a:rPr lang="ko-KR" altLang="en-US" sz="160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무선 공유기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039202" y="4910503"/>
              <a:ext cx="5822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모뎀</a:t>
              </a:r>
              <a:endPara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767029" y="6277096"/>
            <a:ext cx="2057400" cy="365125"/>
          </a:xfrm>
        </p:spPr>
        <p:txBody>
          <a:bodyPr/>
          <a:lstStyle/>
          <a:p>
            <a:fld id="{F100E85C-9068-46D2-A14A-A9DCCDE0C986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395567" y="417074"/>
            <a:ext cx="7886700" cy="68651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6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❼ </a:t>
            </a:r>
            <a:r>
              <a:rPr lang="ko-KR" altLang="en-US" sz="2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구성도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5226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46040" y="2265650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NAT(Network Address Translation)</a:t>
            </a:r>
            <a:endParaRPr lang="ko-KR" altLang="en-US" sz="3200" b="1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38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Rectangle 2"/>
          <p:cNvSpPr>
            <a:spLocks noGrp="1" noChangeArrowheads="1"/>
          </p:cNvSpPr>
          <p:nvPr>
            <p:ph type="title"/>
          </p:nvPr>
        </p:nvSpPr>
        <p:spPr>
          <a:xfrm>
            <a:off x="449035" y="430441"/>
            <a:ext cx="8486417" cy="663574"/>
          </a:xfrm>
        </p:spPr>
        <p:txBody>
          <a:bodyPr anchor="t">
            <a:normAutofit/>
          </a:bodyPr>
          <a:lstStyle/>
          <a:p>
            <a:r>
              <a:rPr lang="en-US" altLang="ko-KR" sz="36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SoHo(</a:t>
            </a:r>
            <a:r>
              <a:rPr lang="en-US" altLang="ko-KR" sz="3600" dirty="0">
                <a:solidFill>
                  <a:srgbClr val="3C40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 office/home office</a:t>
            </a:r>
            <a:r>
              <a:rPr lang="en-US" altLang="ko-KR" sz="3600" dirty="0">
                <a:solidFill>
                  <a:srgbClr val="3C4043"/>
                </a:solidFill>
              </a:rPr>
              <a:t>)</a:t>
            </a:r>
            <a:r>
              <a:rPr lang="ko-KR" altLang="en-US" sz="360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에서의 </a:t>
            </a:r>
            <a:r>
              <a:rPr lang="en-US" altLang="ko-KR" sz="36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NAT </a:t>
            </a:r>
            <a:endParaRPr lang="ko-KR" altLang="en-US" sz="360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77116" y="6054323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❷ 유</a:t>
            </a:r>
            <a:r>
              <a:rPr lang="en-US" altLang="ko-KR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</a:t>
            </a:r>
            <a:r>
              <a:rPr lang="ko-KR" altLang="en-US" b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무선 공유기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21272" y="605080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❸ 모뎀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2624" y="6050800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❶ 컴퓨터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545" y="2431300"/>
            <a:ext cx="7600950" cy="36195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914551" y="1376404"/>
            <a:ext cx="27637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8" indent="-26193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공유기 기능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538160" indent="-204787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패킷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전달 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538160" indent="-204787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DHCP </a:t>
            </a:r>
          </a:p>
          <a:p>
            <a:pPr marL="538160" indent="-204787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NAT</a:t>
            </a:r>
            <a:endParaRPr lang="ko-KR" altLang="en-US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32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13418" y="191262"/>
            <a:ext cx="7886700" cy="1104900"/>
          </a:xfrm>
        </p:spPr>
        <p:txBody>
          <a:bodyPr>
            <a:normAutofit/>
          </a:bodyPr>
          <a:lstStyle/>
          <a:p>
            <a:r>
              <a:rPr lang="en-US" altLang="ko-KR" sz="36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32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사설</a:t>
            </a:r>
            <a:r>
              <a:rPr lang="en-US" altLang="ko-KR" sz="3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</a:t>
            </a:r>
            <a:r>
              <a:rPr lang="ko-KR" altLang="en-US" sz="32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공인 </a:t>
            </a:r>
            <a:r>
              <a:rPr lang="en-US" altLang="ko-KR" sz="32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 Address</a:t>
            </a:r>
            <a:endParaRPr lang="ko-KR" altLang="en-US" sz="320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1264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9741" y="1422841"/>
            <a:ext cx="8359666" cy="5156635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8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사설 </a:t>
            </a:r>
            <a:r>
              <a:rPr lang="en-US" altLang="ko-KR" sz="18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 </a:t>
            </a:r>
            <a:r>
              <a:rPr lang="ko-KR" altLang="en-US" sz="1800" b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</a:t>
            </a:r>
          </a:p>
          <a:p>
            <a:pPr lvl="1">
              <a:lnSpc>
                <a:spcPct val="140000"/>
              </a:lnSpc>
              <a:buFontTx/>
              <a:buChar char="-"/>
            </a:pPr>
            <a:r>
              <a:rPr lang="ko-KR" altLang="en-US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인터넷과 연동되지 않은 사적인 독립 네트워크</a:t>
            </a: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(Private IP</a:t>
            </a:r>
          </a:p>
          <a:p>
            <a:pPr marL="457198" lvl="1" indent="0">
              <a:lnSpc>
                <a:spcPct val="140000"/>
              </a:lnSpc>
              <a:buNone/>
            </a:pP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Network)</a:t>
            </a:r>
            <a:r>
              <a:rPr lang="ko-KR" altLang="en-US" sz="18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에서 사용되는 사적인 주소</a:t>
            </a:r>
            <a:endParaRPr lang="en-US" altLang="ko-KR" sz="18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140000"/>
              </a:lnSpc>
              <a:buFontTx/>
              <a:buChar char="-"/>
            </a:pPr>
            <a:r>
              <a:rPr lang="ko-KR" altLang="en-US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인터넷 상에서 사용할 수 없음을 의미 </a:t>
            </a:r>
            <a:endParaRPr lang="en-US" altLang="ko-KR" sz="18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ko-KR" altLang="en-US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Class </a:t>
            </a:r>
            <a:r>
              <a:rPr lang="ko-KR" altLang="en-US" sz="18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별 사설 </a:t>
            </a: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 </a:t>
            </a:r>
            <a:r>
              <a:rPr lang="ko-KR" altLang="en-US" sz="18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 대역</a:t>
            </a: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800" dirty="0">
                <a:solidFill>
                  <a:srgbClr val="000000"/>
                </a:solidFill>
              </a:rPr>
              <a:t>IETF RFC 1918)</a:t>
            </a:r>
            <a:endParaRPr lang="en-US" altLang="ko-KR" sz="18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457198" lvl="1" indent="0">
              <a:lnSpc>
                <a:spcPct val="140000"/>
              </a:lnSpc>
              <a:buNone/>
            </a:pP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➀ A Class : 10.x.x.x</a:t>
            </a:r>
          </a:p>
          <a:p>
            <a:pPr marL="457198" lvl="1" indent="0">
              <a:lnSpc>
                <a:spcPct val="140000"/>
              </a:lnSpc>
              <a:buNone/>
            </a:pP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➁ B Class : 172.16.x.x ~ 172.31.x.x</a:t>
            </a:r>
          </a:p>
          <a:p>
            <a:pPr marL="457198" lvl="1" indent="0">
              <a:lnSpc>
                <a:spcPct val="140000"/>
              </a:lnSpc>
              <a:buNone/>
            </a:pP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➂ C Class : 192.168.x.x</a:t>
            </a:r>
          </a:p>
          <a:p>
            <a:pPr>
              <a:lnSpc>
                <a:spcPct val="140000"/>
              </a:lnSpc>
            </a:pPr>
            <a:r>
              <a:rPr lang="ko-KR" altLang="en-US" sz="18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공인 </a:t>
            </a:r>
            <a:r>
              <a:rPr lang="en-US" altLang="ko-KR" sz="18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</a:t>
            </a:r>
            <a:r>
              <a:rPr lang="ko-KR" altLang="en-US" sz="1800" b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 </a:t>
            </a:r>
            <a:endParaRPr lang="en-US" altLang="ko-KR" sz="18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- </a:t>
            </a:r>
            <a:r>
              <a:rPr lang="ko-KR" altLang="en-US" sz="18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사설 </a:t>
            </a: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</a:t>
            </a:r>
            <a:r>
              <a:rPr lang="ko-KR" altLang="en-US" sz="18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주소를 제외한 주소 </a:t>
            </a:r>
            <a:endParaRPr lang="en-US" altLang="ko-KR" sz="18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13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1" y="444153"/>
            <a:ext cx="7886700" cy="663574"/>
          </a:xfrm>
        </p:spPr>
        <p:txBody>
          <a:bodyPr anchor="t">
            <a:normAutofit/>
          </a:bodyPr>
          <a:lstStyle/>
          <a:p>
            <a:pPr eaLnBrk="1" hangingPunct="1"/>
            <a:r>
              <a:rPr lang="en-US" altLang="ko-KR" sz="3600" b="1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NAT </a:t>
            </a:r>
            <a:r>
              <a:rPr lang="ko-KR" altLang="en-US" sz="3600" b="1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기능 </a:t>
            </a:r>
            <a:r>
              <a:rPr lang="en-US" altLang="ko-KR" sz="3600" b="1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</a:t>
            </a:r>
            <a:endParaRPr lang="ko-KR" altLang="en-US" sz="3600" b="1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1" y="1428030"/>
            <a:ext cx="78867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846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네트워크 주소 변환 </a:t>
            </a:r>
            <a:r>
              <a:rPr lang="en-US" altLang="ko-KR" sz="1846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846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Network Address Translation)</a:t>
            </a:r>
            <a:endParaRPr lang="en-US" altLang="ko-KR" sz="1846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46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송신지 또는 수신지 </a:t>
            </a:r>
            <a:r>
              <a:rPr lang="en-US" altLang="ko-KR" sz="1846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 address</a:t>
            </a:r>
            <a:r>
              <a:rPr lang="ko-KR" altLang="en-US" sz="1846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다른 주소로 변환</a:t>
            </a:r>
            <a:endParaRPr lang="en-US" altLang="ko-KR" sz="1846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46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Source NAT(SNAT)</a:t>
            </a:r>
            <a:r>
              <a:rPr lang="ko-KR" altLang="en-US" sz="1846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와 </a:t>
            </a:r>
            <a:r>
              <a:rPr lang="en-US" altLang="ko-KR" sz="1846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Destination NAT(DNAT)</a:t>
            </a:r>
            <a:endParaRPr lang="ko-KR" altLang="en-US" sz="1846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757948" y="3686010"/>
          <a:ext cx="3551464" cy="5870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57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7573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87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192.168.1.10</a:t>
                      </a:r>
                      <a:endParaRPr lang="ko-KR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200.10.10.10</a:t>
                      </a:r>
                      <a:endParaRPr lang="ko-KR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030089" y="3284021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송신지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</a:t>
            </a:r>
            <a:endParaRPr lang="ko-KR" altLang="en-US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9903" y="3300350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수신지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</a:t>
            </a:r>
            <a:endParaRPr lang="ko-KR" altLang="en-US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5153409" y="3686010"/>
          <a:ext cx="3551464" cy="5870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57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7573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87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192.168.1.10</a:t>
                      </a:r>
                      <a:endParaRPr lang="ko-KR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200.10.10.10</a:t>
                      </a:r>
                      <a:endParaRPr lang="ko-KR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425550" y="3284021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송신지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</a:t>
            </a:r>
            <a:endParaRPr lang="ko-KR" altLang="en-US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05364" y="3300350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수신지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</a:t>
            </a:r>
            <a:endParaRPr lang="ko-KR" altLang="en-US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757948" y="5412048"/>
          <a:ext cx="3551464" cy="5870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57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7573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87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172.16.1.10</a:t>
                      </a:r>
                      <a:endParaRPr lang="ko-KR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200.10.10.10</a:t>
                      </a:r>
                      <a:endParaRPr lang="ko-KR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5153409" y="5381375"/>
          <a:ext cx="3551464" cy="5870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57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7573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87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192.168.1.10</a:t>
                      </a:r>
                      <a:endParaRPr lang="ko-KR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10.10.10.10</a:t>
                      </a:r>
                      <a:endParaRPr lang="ko-KR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아래쪽 화살표 4"/>
          <p:cNvSpPr/>
          <p:nvPr/>
        </p:nvSpPr>
        <p:spPr>
          <a:xfrm>
            <a:off x="1419078" y="4441637"/>
            <a:ext cx="358873" cy="783772"/>
          </a:xfrm>
          <a:prstGeom prst="down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>
            <a:off x="7594353" y="4386126"/>
            <a:ext cx="358873" cy="783772"/>
          </a:xfrm>
          <a:prstGeom prst="down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833547" y="4593347"/>
            <a:ext cx="1081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❶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SNAT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71664" y="4623340"/>
            <a:ext cx="1119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❷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DNAT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79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168402" y="3501970"/>
            <a:ext cx="4303340" cy="2228324"/>
          </a:xfrm>
          <a:prstGeom prst="roundRect">
            <a:avLst>
              <a:gd name="adj" fmla="val 703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7" name="직선 연결선 186"/>
          <p:cNvCxnSpPr/>
          <p:nvPr/>
        </p:nvCxnSpPr>
        <p:spPr>
          <a:xfrm flipH="1" flipV="1">
            <a:off x="7739743" y="2540636"/>
            <a:ext cx="681718" cy="1243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69" y="2228156"/>
            <a:ext cx="3630385" cy="1701743"/>
          </a:xfrm>
          <a:prstGeom prst="rect">
            <a:avLst/>
          </a:prstGeom>
        </p:spPr>
      </p:pic>
      <p:cxnSp>
        <p:nvCxnSpPr>
          <p:cNvPr id="9" name="직선 연결선 8"/>
          <p:cNvCxnSpPr>
            <a:endCxn id="75" idx="1"/>
          </p:cNvCxnSpPr>
          <p:nvPr/>
        </p:nvCxnSpPr>
        <p:spPr>
          <a:xfrm flipH="1">
            <a:off x="861895" y="3441487"/>
            <a:ext cx="414991" cy="1186429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503124" y="3501970"/>
            <a:ext cx="283968" cy="1131257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663069" y="3441486"/>
            <a:ext cx="1023734" cy="1141908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구름 19"/>
          <p:cNvSpPr/>
          <p:nvPr/>
        </p:nvSpPr>
        <p:spPr>
          <a:xfrm>
            <a:off x="4376054" y="747273"/>
            <a:ext cx="4139297" cy="2171700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Internet</a:t>
            </a:r>
            <a:endParaRPr lang="ko-KR" altLang="en-US" sz="2400" b="1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4229101" y="2363801"/>
            <a:ext cx="277585" cy="13062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27522" y="3284778"/>
            <a:ext cx="1175657" cy="1290240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412433" y="4627913"/>
            <a:ext cx="688975" cy="745366"/>
            <a:chOff x="809159" y="4814047"/>
            <a:chExt cx="688975" cy="745367"/>
          </a:xfrm>
        </p:grpSpPr>
        <p:sp>
          <p:nvSpPr>
            <p:cNvPr id="26" name="Freeform 174"/>
            <p:cNvSpPr>
              <a:spLocks/>
            </p:cNvSpPr>
            <p:nvPr/>
          </p:nvSpPr>
          <p:spPr bwMode="auto">
            <a:xfrm rot="355818">
              <a:off x="1336329" y="5283876"/>
              <a:ext cx="61330" cy="36915"/>
            </a:xfrm>
            <a:custGeom>
              <a:avLst/>
              <a:gdLst>
                <a:gd name="T0" fmla="*/ 1224 w 1224"/>
                <a:gd name="T1" fmla="*/ 755 h 755"/>
                <a:gd name="T2" fmla="*/ 1112 w 1224"/>
                <a:gd name="T3" fmla="*/ 716 h 755"/>
                <a:gd name="T4" fmla="*/ 1051 w 1224"/>
                <a:gd name="T5" fmla="*/ 693 h 755"/>
                <a:gd name="T6" fmla="*/ 1006 w 1224"/>
                <a:gd name="T7" fmla="*/ 671 h 755"/>
                <a:gd name="T8" fmla="*/ 984 w 1224"/>
                <a:gd name="T9" fmla="*/ 660 h 755"/>
                <a:gd name="T10" fmla="*/ 939 w 1224"/>
                <a:gd name="T11" fmla="*/ 626 h 755"/>
                <a:gd name="T12" fmla="*/ 894 w 1224"/>
                <a:gd name="T13" fmla="*/ 548 h 755"/>
                <a:gd name="T14" fmla="*/ 889 w 1224"/>
                <a:gd name="T15" fmla="*/ 531 h 755"/>
                <a:gd name="T16" fmla="*/ 850 w 1224"/>
                <a:gd name="T17" fmla="*/ 509 h 755"/>
                <a:gd name="T18" fmla="*/ 799 w 1224"/>
                <a:gd name="T19" fmla="*/ 481 h 755"/>
                <a:gd name="T20" fmla="*/ 704 w 1224"/>
                <a:gd name="T21" fmla="*/ 453 h 755"/>
                <a:gd name="T22" fmla="*/ 419 w 1224"/>
                <a:gd name="T23" fmla="*/ 442 h 755"/>
                <a:gd name="T24" fmla="*/ 330 w 1224"/>
                <a:gd name="T25" fmla="*/ 408 h 755"/>
                <a:gd name="T26" fmla="*/ 212 w 1224"/>
                <a:gd name="T27" fmla="*/ 279 h 755"/>
                <a:gd name="T28" fmla="*/ 145 w 1224"/>
                <a:gd name="T29" fmla="*/ 134 h 755"/>
                <a:gd name="T30" fmla="*/ 78 w 1224"/>
                <a:gd name="T31" fmla="*/ 39 h 755"/>
                <a:gd name="T32" fmla="*/ 0 w 1224"/>
                <a:gd name="T33" fmla="*/ 0 h 7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24"/>
                <a:gd name="T52" fmla="*/ 0 h 755"/>
                <a:gd name="T53" fmla="*/ 1224 w 1224"/>
                <a:gd name="T54" fmla="*/ 755 h 7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24" h="755">
                  <a:moveTo>
                    <a:pt x="1224" y="755"/>
                  </a:moveTo>
                  <a:cubicBezTo>
                    <a:pt x="1190" y="729"/>
                    <a:pt x="1154" y="724"/>
                    <a:pt x="1112" y="716"/>
                  </a:cubicBezTo>
                  <a:cubicBezTo>
                    <a:pt x="1091" y="705"/>
                    <a:pt x="1072" y="702"/>
                    <a:pt x="1051" y="693"/>
                  </a:cubicBezTo>
                  <a:cubicBezTo>
                    <a:pt x="1036" y="686"/>
                    <a:pt x="1021" y="678"/>
                    <a:pt x="1006" y="671"/>
                  </a:cubicBezTo>
                  <a:cubicBezTo>
                    <a:pt x="999" y="667"/>
                    <a:pt x="984" y="660"/>
                    <a:pt x="984" y="660"/>
                  </a:cubicBezTo>
                  <a:cubicBezTo>
                    <a:pt x="971" y="646"/>
                    <a:pt x="939" y="626"/>
                    <a:pt x="939" y="626"/>
                  </a:cubicBezTo>
                  <a:cubicBezTo>
                    <a:pt x="923" y="602"/>
                    <a:pt x="906" y="575"/>
                    <a:pt x="894" y="548"/>
                  </a:cubicBezTo>
                  <a:cubicBezTo>
                    <a:pt x="892" y="543"/>
                    <a:pt x="893" y="536"/>
                    <a:pt x="889" y="531"/>
                  </a:cubicBezTo>
                  <a:cubicBezTo>
                    <a:pt x="884" y="524"/>
                    <a:pt x="855" y="512"/>
                    <a:pt x="850" y="509"/>
                  </a:cubicBezTo>
                  <a:cubicBezTo>
                    <a:pt x="802" y="480"/>
                    <a:pt x="833" y="491"/>
                    <a:pt x="799" y="481"/>
                  </a:cubicBezTo>
                  <a:cubicBezTo>
                    <a:pt x="764" y="457"/>
                    <a:pt x="751" y="457"/>
                    <a:pt x="704" y="453"/>
                  </a:cubicBezTo>
                  <a:cubicBezTo>
                    <a:pt x="606" y="457"/>
                    <a:pt x="515" y="459"/>
                    <a:pt x="419" y="442"/>
                  </a:cubicBezTo>
                  <a:cubicBezTo>
                    <a:pt x="391" y="426"/>
                    <a:pt x="360" y="419"/>
                    <a:pt x="330" y="408"/>
                  </a:cubicBezTo>
                  <a:cubicBezTo>
                    <a:pt x="287" y="368"/>
                    <a:pt x="245" y="328"/>
                    <a:pt x="212" y="279"/>
                  </a:cubicBezTo>
                  <a:cubicBezTo>
                    <a:pt x="183" y="235"/>
                    <a:pt x="168" y="181"/>
                    <a:pt x="145" y="134"/>
                  </a:cubicBezTo>
                  <a:cubicBezTo>
                    <a:pt x="128" y="100"/>
                    <a:pt x="99" y="71"/>
                    <a:pt x="78" y="39"/>
                  </a:cubicBezTo>
                  <a:cubicBezTo>
                    <a:pt x="70" y="27"/>
                    <a:pt x="15" y="7"/>
                    <a:pt x="0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" name="Freeform 175"/>
            <p:cNvSpPr>
              <a:spLocks/>
            </p:cNvSpPr>
            <p:nvPr/>
          </p:nvSpPr>
          <p:spPr bwMode="auto">
            <a:xfrm rot="355818" flipH="1">
              <a:off x="1385915" y="5317436"/>
              <a:ext cx="112219" cy="58169"/>
            </a:xfrm>
            <a:custGeom>
              <a:avLst/>
              <a:gdLst>
                <a:gd name="T0" fmla="*/ 886 w 971"/>
                <a:gd name="T1" fmla="*/ 33 h 550"/>
                <a:gd name="T2" fmla="*/ 937 w 971"/>
                <a:gd name="T3" fmla="*/ 70 h 550"/>
                <a:gd name="T4" fmla="*/ 971 w 971"/>
                <a:gd name="T5" fmla="*/ 130 h 550"/>
                <a:gd name="T6" fmla="*/ 967 w 971"/>
                <a:gd name="T7" fmla="*/ 218 h 550"/>
                <a:gd name="T8" fmla="*/ 882 w 971"/>
                <a:gd name="T9" fmla="*/ 261 h 550"/>
                <a:gd name="T10" fmla="*/ 791 w 971"/>
                <a:gd name="T11" fmla="*/ 294 h 550"/>
                <a:gd name="T12" fmla="*/ 665 w 971"/>
                <a:gd name="T13" fmla="*/ 382 h 550"/>
                <a:gd name="T14" fmla="*/ 519 w 971"/>
                <a:gd name="T15" fmla="*/ 522 h 550"/>
                <a:gd name="T16" fmla="*/ 397 w 971"/>
                <a:gd name="T17" fmla="*/ 542 h 550"/>
                <a:gd name="T18" fmla="*/ 298 w 971"/>
                <a:gd name="T19" fmla="*/ 550 h 550"/>
                <a:gd name="T20" fmla="*/ 155 w 971"/>
                <a:gd name="T21" fmla="*/ 522 h 550"/>
                <a:gd name="T22" fmla="*/ 34 w 971"/>
                <a:gd name="T23" fmla="*/ 459 h 550"/>
                <a:gd name="T24" fmla="*/ 0 w 971"/>
                <a:gd name="T25" fmla="*/ 393 h 550"/>
                <a:gd name="T26" fmla="*/ 11 w 971"/>
                <a:gd name="T27" fmla="*/ 315 h 550"/>
                <a:gd name="T28" fmla="*/ 63 w 971"/>
                <a:gd name="T29" fmla="*/ 210 h 550"/>
                <a:gd name="T30" fmla="*/ 142 w 971"/>
                <a:gd name="T31" fmla="*/ 147 h 550"/>
                <a:gd name="T32" fmla="*/ 246 w 971"/>
                <a:gd name="T33" fmla="*/ 89 h 550"/>
                <a:gd name="T34" fmla="*/ 445 w 971"/>
                <a:gd name="T35" fmla="*/ 21 h 550"/>
                <a:gd name="T36" fmla="*/ 634 w 971"/>
                <a:gd name="T37" fmla="*/ 0 h 550"/>
                <a:gd name="T38" fmla="*/ 794 w 971"/>
                <a:gd name="T39" fmla="*/ 13 h 550"/>
                <a:gd name="T40" fmla="*/ 886 w 971"/>
                <a:gd name="T41" fmla="*/ 33 h 5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1"/>
                <a:gd name="T64" fmla="*/ 0 h 550"/>
                <a:gd name="T65" fmla="*/ 971 w 971"/>
                <a:gd name="T66" fmla="*/ 550 h 5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1" h="550">
                  <a:moveTo>
                    <a:pt x="886" y="33"/>
                  </a:moveTo>
                  <a:lnTo>
                    <a:pt x="937" y="70"/>
                  </a:lnTo>
                  <a:lnTo>
                    <a:pt x="971" y="130"/>
                  </a:lnTo>
                  <a:lnTo>
                    <a:pt x="967" y="218"/>
                  </a:lnTo>
                  <a:lnTo>
                    <a:pt x="882" y="261"/>
                  </a:lnTo>
                  <a:lnTo>
                    <a:pt x="791" y="294"/>
                  </a:lnTo>
                  <a:lnTo>
                    <a:pt x="665" y="382"/>
                  </a:lnTo>
                  <a:lnTo>
                    <a:pt x="519" y="522"/>
                  </a:lnTo>
                  <a:lnTo>
                    <a:pt x="397" y="542"/>
                  </a:lnTo>
                  <a:lnTo>
                    <a:pt x="298" y="550"/>
                  </a:lnTo>
                  <a:lnTo>
                    <a:pt x="155" y="522"/>
                  </a:lnTo>
                  <a:lnTo>
                    <a:pt x="34" y="459"/>
                  </a:lnTo>
                  <a:lnTo>
                    <a:pt x="0" y="393"/>
                  </a:lnTo>
                  <a:lnTo>
                    <a:pt x="11" y="315"/>
                  </a:lnTo>
                  <a:lnTo>
                    <a:pt x="63" y="210"/>
                  </a:lnTo>
                  <a:lnTo>
                    <a:pt x="142" y="147"/>
                  </a:lnTo>
                  <a:lnTo>
                    <a:pt x="246" y="89"/>
                  </a:lnTo>
                  <a:lnTo>
                    <a:pt x="445" y="21"/>
                  </a:lnTo>
                  <a:lnTo>
                    <a:pt x="634" y="0"/>
                  </a:lnTo>
                  <a:lnTo>
                    <a:pt x="794" y="13"/>
                  </a:lnTo>
                  <a:lnTo>
                    <a:pt x="886" y="3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" name="Freeform 176"/>
            <p:cNvSpPr>
              <a:spLocks/>
            </p:cNvSpPr>
            <p:nvPr/>
          </p:nvSpPr>
          <p:spPr bwMode="auto">
            <a:xfrm rot="355818">
              <a:off x="1380695" y="5337571"/>
              <a:ext cx="110915" cy="41389"/>
            </a:xfrm>
            <a:custGeom>
              <a:avLst/>
              <a:gdLst>
                <a:gd name="T0" fmla="*/ 0 w 1432"/>
                <a:gd name="T1" fmla="*/ 0 h 526"/>
                <a:gd name="T2" fmla="*/ 56 w 1432"/>
                <a:gd name="T3" fmla="*/ 118 h 526"/>
                <a:gd name="T4" fmla="*/ 319 w 1432"/>
                <a:gd name="T5" fmla="*/ 302 h 526"/>
                <a:gd name="T6" fmla="*/ 604 w 1432"/>
                <a:gd name="T7" fmla="*/ 448 h 526"/>
                <a:gd name="T8" fmla="*/ 867 w 1432"/>
                <a:gd name="T9" fmla="*/ 526 h 526"/>
                <a:gd name="T10" fmla="*/ 1091 w 1432"/>
                <a:gd name="T11" fmla="*/ 504 h 526"/>
                <a:gd name="T12" fmla="*/ 1270 w 1432"/>
                <a:gd name="T13" fmla="*/ 448 h 526"/>
                <a:gd name="T14" fmla="*/ 1432 w 1432"/>
                <a:gd name="T15" fmla="*/ 353 h 526"/>
                <a:gd name="T16" fmla="*/ 1253 w 1432"/>
                <a:gd name="T17" fmla="*/ 431 h 526"/>
                <a:gd name="T18" fmla="*/ 1108 w 1432"/>
                <a:gd name="T19" fmla="*/ 470 h 526"/>
                <a:gd name="T20" fmla="*/ 951 w 1432"/>
                <a:gd name="T21" fmla="*/ 470 h 526"/>
                <a:gd name="T22" fmla="*/ 789 w 1432"/>
                <a:gd name="T23" fmla="*/ 453 h 526"/>
                <a:gd name="T24" fmla="*/ 699 w 1432"/>
                <a:gd name="T25" fmla="*/ 420 h 526"/>
                <a:gd name="T26" fmla="*/ 560 w 1432"/>
                <a:gd name="T27" fmla="*/ 330 h 526"/>
                <a:gd name="T28" fmla="*/ 437 w 1432"/>
                <a:gd name="T29" fmla="*/ 213 h 526"/>
                <a:gd name="T30" fmla="*/ 274 w 1432"/>
                <a:gd name="T31" fmla="*/ 129 h 526"/>
                <a:gd name="T32" fmla="*/ 140 w 1432"/>
                <a:gd name="T33" fmla="*/ 73 h 526"/>
                <a:gd name="T34" fmla="*/ 0 w 1432"/>
                <a:gd name="T35" fmla="*/ 0 h 5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2"/>
                <a:gd name="T55" fmla="*/ 0 h 526"/>
                <a:gd name="T56" fmla="*/ 1432 w 1432"/>
                <a:gd name="T57" fmla="*/ 526 h 5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2" h="526">
                  <a:moveTo>
                    <a:pt x="0" y="0"/>
                  </a:moveTo>
                  <a:lnTo>
                    <a:pt x="56" y="118"/>
                  </a:lnTo>
                  <a:lnTo>
                    <a:pt x="319" y="302"/>
                  </a:lnTo>
                  <a:lnTo>
                    <a:pt x="604" y="448"/>
                  </a:lnTo>
                  <a:lnTo>
                    <a:pt x="867" y="526"/>
                  </a:lnTo>
                  <a:lnTo>
                    <a:pt x="1091" y="504"/>
                  </a:lnTo>
                  <a:lnTo>
                    <a:pt x="1270" y="448"/>
                  </a:lnTo>
                  <a:lnTo>
                    <a:pt x="1432" y="353"/>
                  </a:lnTo>
                  <a:lnTo>
                    <a:pt x="1253" y="431"/>
                  </a:lnTo>
                  <a:lnTo>
                    <a:pt x="1108" y="470"/>
                  </a:lnTo>
                  <a:lnTo>
                    <a:pt x="951" y="470"/>
                  </a:lnTo>
                  <a:lnTo>
                    <a:pt x="789" y="453"/>
                  </a:lnTo>
                  <a:lnTo>
                    <a:pt x="699" y="420"/>
                  </a:lnTo>
                  <a:lnTo>
                    <a:pt x="560" y="330"/>
                  </a:lnTo>
                  <a:lnTo>
                    <a:pt x="437" y="213"/>
                  </a:lnTo>
                  <a:lnTo>
                    <a:pt x="274" y="129"/>
                  </a:lnTo>
                  <a:lnTo>
                    <a:pt x="140" y="7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" name="Freeform 177"/>
            <p:cNvSpPr>
              <a:spLocks/>
            </p:cNvSpPr>
            <p:nvPr/>
          </p:nvSpPr>
          <p:spPr bwMode="auto">
            <a:xfrm rot="355818" flipH="1">
              <a:off x="1408098" y="5314079"/>
              <a:ext cx="26098" cy="27966"/>
            </a:xfrm>
            <a:custGeom>
              <a:avLst/>
              <a:gdLst>
                <a:gd name="T0" fmla="*/ 229 w 229"/>
                <a:gd name="T1" fmla="*/ 261 h 261"/>
                <a:gd name="T2" fmla="*/ 115 w 229"/>
                <a:gd name="T3" fmla="*/ 57 h 261"/>
                <a:gd name="T4" fmla="*/ 0 w 229"/>
                <a:gd name="T5" fmla="*/ 0 h 261"/>
                <a:gd name="T6" fmla="*/ 0 60000 65536"/>
                <a:gd name="T7" fmla="*/ 0 60000 65536"/>
                <a:gd name="T8" fmla="*/ 0 60000 65536"/>
                <a:gd name="T9" fmla="*/ 0 w 229"/>
                <a:gd name="T10" fmla="*/ 0 h 261"/>
                <a:gd name="T11" fmla="*/ 229 w 229"/>
                <a:gd name="T12" fmla="*/ 261 h 2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261">
                  <a:moveTo>
                    <a:pt x="229" y="261"/>
                  </a:moveTo>
                  <a:lnTo>
                    <a:pt x="115" y="5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" name="Freeform 178"/>
            <p:cNvSpPr>
              <a:spLocks/>
            </p:cNvSpPr>
            <p:nvPr/>
          </p:nvSpPr>
          <p:spPr bwMode="auto">
            <a:xfrm rot="355818">
              <a:off x="1396354" y="5312961"/>
              <a:ext cx="35232" cy="5593"/>
            </a:xfrm>
            <a:custGeom>
              <a:avLst/>
              <a:gdLst>
                <a:gd name="T0" fmla="*/ 0 w 560"/>
                <a:gd name="T1" fmla="*/ 79 h 79"/>
                <a:gd name="T2" fmla="*/ 246 w 560"/>
                <a:gd name="T3" fmla="*/ 26 h 79"/>
                <a:gd name="T4" fmla="*/ 408 w 560"/>
                <a:gd name="T5" fmla="*/ 0 h 79"/>
                <a:gd name="T6" fmla="*/ 560 w 560"/>
                <a:gd name="T7" fmla="*/ 26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"/>
                <a:gd name="T13" fmla="*/ 0 h 79"/>
                <a:gd name="T14" fmla="*/ 560 w 56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" h="79">
                  <a:moveTo>
                    <a:pt x="0" y="79"/>
                  </a:moveTo>
                  <a:lnTo>
                    <a:pt x="246" y="26"/>
                  </a:lnTo>
                  <a:lnTo>
                    <a:pt x="408" y="0"/>
                  </a:lnTo>
                  <a:lnTo>
                    <a:pt x="560" y="26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" name="Oval 179"/>
            <p:cNvSpPr>
              <a:spLocks noChangeArrowheads="1"/>
            </p:cNvSpPr>
            <p:nvPr/>
          </p:nvSpPr>
          <p:spPr bwMode="auto">
            <a:xfrm rot="21219751">
              <a:off x="1412012" y="5310724"/>
              <a:ext cx="15659" cy="6712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" name="Freeform 180"/>
            <p:cNvSpPr>
              <a:spLocks/>
            </p:cNvSpPr>
            <p:nvPr/>
          </p:nvSpPr>
          <p:spPr bwMode="auto">
            <a:xfrm rot="355818">
              <a:off x="1388524" y="5315198"/>
              <a:ext cx="30013" cy="23491"/>
            </a:xfrm>
            <a:custGeom>
              <a:avLst/>
              <a:gdLst>
                <a:gd name="T0" fmla="*/ 98 w 482"/>
                <a:gd name="T1" fmla="*/ 36 h 367"/>
                <a:gd name="T2" fmla="*/ 320 w 482"/>
                <a:gd name="T3" fmla="*/ 0 h 367"/>
                <a:gd name="T4" fmla="*/ 367 w 482"/>
                <a:gd name="T5" fmla="*/ 26 h 367"/>
                <a:gd name="T6" fmla="*/ 445 w 482"/>
                <a:gd name="T7" fmla="*/ 26 h 367"/>
                <a:gd name="T8" fmla="*/ 482 w 482"/>
                <a:gd name="T9" fmla="*/ 42 h 367"/>
                <a:gd name="T10" fmla="*/ 278 w 482"/>
                <a:gd name="T11" fmla="*/ 367 h 367"/>
                <a:gd name="T12" fmla="*/ 5 w 482"/>
                <a:gd name="T13" fmla="*/ 262 h 367"/>
                <a:gd name="T14" fmla="*/ 0 w 482"/>
                <a:gd name="T15" fmla="*/ 157 h 367"/>
                <a:gd name="T16" fmla="*/ 42 w 482"/>
                <a:gd name="T17" fmla="*/ 74 h 367"/>
                <a:gd name="T18" fmla="*/ 98 w 482"/>
                <a:gd name="T19" fmla="*/ 36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2"/>
                <a:gd name="T31" fmla="*/ 0 h 367"/>
                <a:gd name="T32" fmla="*/ 482 w 482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2" h="367">
                  <a:moveTo>
                    <a:pt x="98" y="36"/>
                  </a:moveTo>
                  <a:lnTo>
                    <a:pt x="320" y="0"/>
                  </a:lnTo>
                  <a:lnTo>
                    <a:pt x="367" y="26"/>
                  </a:lnTo>
                  <a:lnTo>
                    <a:pt x="445" y="26"/>
                  </a:lnTo>
                  <a:lnTo>
                    <a:pt x="482" y="42"/>
                  </a:lnTo>
                  <a:lnTo>
                    <a:pt x="278" y="367"/>
                  </a:lnTo>
                  <a:lnTo>
                    <a:pt x="5" y="262"/>
                  </a:lnTo>
                  <a:lnTo>
                    <a:pt x="0" y="157"/>
                  </a:lnTo>
                  <a:lnTo>
                    <a:pt x="42" y="74"/>
                  </a:lnTo>
                  <a:lnTo>
                    <a:pt x="98" y="36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" name="Freeform 182"/>
            <p:cNvSpPr>
              <a:spLocks/>
            </p:cNvSpPr>
            <p:nvPr/>
          </p:nvSpPr>
          <p:spPr bwMode="auto">
            <a:xfrm flipH="1">
              <a:off x="995757" y="5257793"/>
              <a:ext cx="184731" cy="301621"/>
            </a:xfrm>
            <a:custGeom>
              <a:avLst/>
              <a:gdLst>
                <a:gd name="T0" fmla="*/ 933 w 933"/>
                <a:gd name="T1" fmla="*/ 135 h 352"/>
                <a:gd name="T2" fmla="*/ 932 w 933"/>
                <a:gd name="T3" fmla="*/ 171 h 352"/>
                <a:gd name="T4" fmla="*/ 762 w 933"/>
                <a:gd name="T5" fmla="*/ 352 h 352"/>
                <a:gd name="T6" fmla="*/ 4 w 933"/>
                <a:gd name="T7" fmla="*/ 195 h 352"/>
                <a:gd name="T8" fmla="*/ 0 w 933"/>
                <a:gd name="T9" fmla="*/ 148 h 352"/>
                <a:gd name="T10" fmla="*/ 244 w 933"/>
                <a:gd name="T11" fmla="*/ 0 h 352"/>
                <a:gd name="T12" fmla="*/ 933 w 933"/>
                <a:gd name="T13" fmla="*/ 135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3"/>
                <a:gd name="T22" fmla="*/ 0 h 352"/>
                <a:gd name="T23" fmla="*/ 933 w 933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3" h="352">
                  <a:moveTo>
                    <a:pt x="933" y="135"/>
                  </a:moveTo>
                  <a:lnTo>
                    <a:pt x="932" y="171"/>
                  </a:lnTo>
                  <a:lnTo>
                    <a:pt x="762" y="352"/>
                  </a:lnTo>
                  <a:lnTo>
                    <a:pt x="4" y="195"/>
                  </a:lnTo>
                  <a:lnTo>
                    <a:pt x="0" y="148"/>
                  </a:lnTo>
                  <a:lnTo>
                    <a:pt x="244" y="0"/>
                  </a:lnTo>
                  <a:lnTo>
                    <a:pt x="933" y="135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3F3F3"/>
                </a:gs>
              </a:gsLst>
              <a:lin ang="0" scaled="1"/>
            </a:gra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4" name="Freeform 183"/>
            <p:cNvSpPr>
              <a:spLocks/>
            </p:cNvSpPr>
            <p:nvPr/>
          </p:nvSpPr>
          <p:spPr bwMode="auto">
            <a:xfrm flipH="1">
              <a:off x="1010110" y="5247727"/>
              <a:ext cx="184731" cy="301621"/>
            </a:xfrm>
            <a:custGeom>
              <a:avLst/>
              <a:gdLst>
                <a:gd name="T0" fmla="*/ 895 w 895"/>
                <a:gd name="T1" fmla="*/ 133 h 294"/>
                <a:gd name="T2" fmla="*/ 232 w 895"/>
                <a:gd name="T3" fmla="*/ 0 h 294"/>
                <a:gd name="T4" fmla="*/ 0 w 895"/>
                <a:gd name="T5" fmla="*/ 143 h 294"/>
                <a:gd name="T6" fmla="*/ 739 w 895"/>
                <a:gd name="T7" fmla="*/ 294 h 294"/>
                <a:gd name="T8" fmla="*/ 895 w 895"/>
                <a:gd name="T9" fmla="*/ 133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294"/>
                <a:gd name="T17" fmla="*/ 895 w 895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294">
                  <a:moveTo>
                    <a:pt x="895" y="133"/>
                  </a:moveTo>
                  <a:lnTo>
                    <a:pt x="232" y="0"/>
                  </a:lnTo>
                  <a:lnTo>
                    <a:pt x="0" y="143"/>
                  </a:lnTo>
                  <a:lnTo>
                    <a:pt x="739" y="294"/>
                  </a:lnTo>
                  <a:lnTo>
                    <a:pt x="895" y="1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5" name="Freeform 184"/>
            <p:cNvSpPr>
              <a:spLocks/>
            </p:cNvSpPr>
            <p:nvPr/>
          </p:nvSpPr>
          <p:spPr bwMode="auto">
            <a:xfrm flipH="1">
              <a:off x="1027074" y="5336452"/>
              <a:ext cx="283158" cy="59288"/>
            </a:xfrm>
            <a:custGeom>
              <a:avLst/>
              <a:gdLst>
                <a:gd name="T0" fmla="*/ 0 w 531"/>
                <a:gd name="T1" fmla="*/ 15 h 118"/>
                <a:gd name="T2" fmla="*/ 508 w 531"/>
                <a:gd name="T3" fmla="*/ 118 h 118"/>
                <a:gd name="T4" fmla="*/ 531 w 531"/>
                <a:gd name="T5" fmla="*/ 103 h 118"/>
                <a:gd name="T6" fmla="*/ 23 w 531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1"/>
                <a:gd name="T13" fmla="*/ 0 h 118"/>
                <a:gd name="T14" fmla="*/ 531 w 531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1" h="118">
                  <a:moveTo>
                    <a:pt x="0" y="15"/>
                  </a:moveTo>
                  <a:lnTo>
                    <a:pt x="508" y="118"/>
                  </a:lnTo>
                  <a:lnTo>
                    <a:pt x="531" y="103"/>
                  </a:lnTo>
                  <a:lnTo>
                    <a:pt x="23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6" name="Freeform 185"/>
            <p:cNvSpPr>
              <a:spLocks/>
            </p:cNvSpPr>
            <p:nvPr/>
          </p:nvSpPr>
          <p:spPr bwMode="auto">
            <a:xfrm flipH="1">
              <a:off x="1098842" y="5352113"/>
              <a:ext cx="292292" cy="79424"/>
            </a:xfrm>
            <a:custGeom>
              <a:avLst/>
              <a:gdLst>
                <a:gd name="T0" fmla="*/ 0 w 548"/>
                <a:gd name="T1" fmla="*/ 74 h 159"/>
                <a:gd name="T2" fmla="*/ 31 w 548"/>
                <a:gd name="T3" fmla="*/ 78 h 159"/>
                <a:gd name="T4" fmla="*/ 57 w 548"/>
                <a:gd name="T5" fmla="*/ 66 h 159"/>
                <a:gd name="T6" fmla="*/ 76 w 548"/>
                <a:gd name="T7" fmla="*/ 71 h 159"/>
                <a:gd name="T8" fmla="*/ 58 w 548"/>
                <a:gd name="T9" fmla="*/ 81 h 159"/>
                <a:gd name="T10" fmla="*/ 451 w 548"/>
                <a:gd name="T11" fmla="*/ 159 h 159"/>
                <a:gd name="T12" fmla="*/ 548 w 548"/>
                <a:gd name="T13" fmla="*/ 84 h 159"/>
                <a:gd name="T14" fmla="*/ 130 w 548"/>
                <a:gd name="T15" fmla="*/ 0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8"/>
                <a:gd name="T25" fmla="*/ 0 h 159"/>
                <a:gd name="T26" fmla="*/ 548 w 548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8" h="159">
                  <a:moveTo>
                    <a:pt x="0" y="74"/>
                  </a:moveTo>
                  <a:lnTo>
                    <a:pt x="31" y="78"/>
                  </a:lnTo>
                  <a:lnTo>
                    <a:pt x="57" y="66"/>
                  </a:lnTo>
                  <a:lnTo>
                    <a:pt x="76" y="71"/>
                  </a:lnTo>
                  <a:lnTo>
                    <a:pt x="58" y="81"/>
                  </a:lnTo>
                  <a:lnTo>
                    <a:pt x="451" y="159"/>
                  </a:lnTo>
                  <a:lnTo>
                    <a:pt x="548" y="84"/>
                  </a:lnTo>
                  <a:lnTo>
                    <a:pt x="130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" name="Freeform 186"/>
            <p:cNvSpPr>
              <a:spLocks/>
            </p:cNvSpPr>
            <p:nvPr/>
          </p:nvSpPr>
          <p:spPr bwMode="auto">
            <a:xfrm flipH="1">
              <a:off x="1044037" y="5396859"/>
              <a:ext cx="74378" cy="34678"/>
            </a:xfrm>
            <a:custGeom>
              <a:avLst/>
              <a:gdLst>
                <a:gd name="T0" fmla="*/ 73 w 140"/>
                <a:gd name="T1" fmla="*/ 0 h 70"/>
                <a:gd name="T2" fmla="*/ 140 w 140"/>
                <a:gd name="T3" fmla="*/ 11 h 70"/>
                <a:gd name="T4" fmla="*/ 75 w 140"/>
                <a:gd name="T5" fmla="*/ 70 h 70"/>
                <a:gd name="T6" fmla="*/ 0 w 140"/>
                <a:gd name="T7" fmla="*/ 56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70"/>
                <a:gd name="T14" fmla="*/ 140 w 1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70">
                  <a:moveTo>
                    <a:pt x="73" y="0"/>
                  </a:moveTo>
                  <a:lnTo>
                    <a:pt x="140" y="11"/>
                  </a:lnTo>
                  <a:lnTo>
                    <a:pt x="75" y="70"/>
                  </a:lnTo>
                  <a:lnTo>
                    <a:pt x="0" y="56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" name="Freeform 187"/>
            <p:cNvSpPr>
              <a:spLocks/>
            </p:cNvSpPr>
            <p:nvPr/>
          </p:nvSpPr>
          <p:spPr bwMode="auto">
            <a:xfrm flipH="1">
              <a:off x="990537" y="5404690"/>
              <a:ext cx="88732" cy="50339"/>
            </a:xfrm>
            <a:custGeom>
              <a:avLst/>
              <a:gdLst>
                <a:gd name="T0" fmla="*/ 87 w 167"/>
                <a:gd name="T1" fmla="*/ 0 h 101"/>
                <a:gd name="T2" fmla="*/ 167 w 167"/>
                <a:gd name="T3" fmla="*/ 15 h 101"/>
                <a:gd name="T4" fmla="*/ 81 w 167"/>
                <a:gd name="T5" fmla="*/ 101 h 101"/>
                <a:gd name="T6" fmla="*/ 0 w 167"/>
                <a:gd name="T7" fmla="*/ 83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01"/>
                <a:gd name="T14" fmla="*/ 167 w 16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01">
                  <a:moveTo>
                    <a:pt x="87" y="0"/>
                  </a:moveTo>
                  <a:lnTo>
                    <a:pt x="167" y="15"/>
                  </a:lnTo>
                  <a:lnTo>
                    <a:pt x="81" y="101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9" name="Freeform 189"/>
            <p:cNvSpPr>
              <a:spLocks noChangeAspect="1"/>
            </p:cNvSpPr>
            <p:nvPr/>
          </p:nvSpPr>
          <p:spPr bwMode="auto">
            <a:xfrm>
              <a:off x="809159" y="5121673"/>
              <a:ext cx="118744" cy="249457"/>
            </a:xfrm>
            <a:custGeom>
              <a:avLst/>
              <a:gdLst/>
              <a:ahLst/>
              <a:cxnLst>
                <a:cxn ang="0">
                  <a:pos x="169" y="246"/>
                </a:cxn>
                <a:cxn ang="0">
                  <a:pos x="1" y="0"/>
                </a:cxn>
                <a:cxn ang="0">
                  <a:pos x="0" y="123"/>
                </a:cxn>
                <a:cxn ang="0">
                  <a:pos x="165" y="377"/>
                </a:cxn>
              </a:cxnLst>
              <a:rect l="0" t="0" r="r" b="b"/>
              <a:pathLst>
                <a:path w="169" h="377">
                  <a:moveTo>
                    <a:pt x="169" y="246"/>
                  </a:moveTo>
                  <a:lnTo>
                    <a:pt x="1" y="0"/>
                  </a:lnTo>
                  <a:lnTo>
                    <a:pt x="0" y="123"/>
                  </a:lnTo>
                  <a:lnTo>
                    <a:pt x="165" y="377"/>
                  </a:lnTo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60784"/>
                    <a:invGamma/>
                  </a:srgbClr>
                </a:gs>
              </a:gsLst>
              <a:lin ang="0" scaled="1"/>
            </a:gra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" name="Freeform 190"/>
            <p:cNvSpPr>
              <a:spLocks noChangeAspect="1"/>
            </p:cNvSpPr>
            <p:nvPr/>
          </p:nvSpPr>
          <p:spPr bwMode="auto">
            <a:xfrm>
              <a:off x="811769" y="5080284"/>
              <a:ext cx="508902" cy="203593"/>
            </a:xfrm>
            <a:custGeom>
              <a:avLst/>
              <a:gdLst/>
              <a:ahLst/>
              <a:cxnLst>
                <a:cxn ang="0">
                  <a:pos x="166" y="310"/>
                </a:cxn>
                <a:cxn ang="0">
                  <a:pos x="718" y="211"/>
                </a:cxn>
                <a:cxn ang="0">
                  <a:pos x="444" y="0"/>
                </a:cxn>
                <a:cxn ang="0">
                  <a:pos x="0" y="64"/>
                </a:cxn>
                <a:cxn ang="0">
                  <a:pos x="166" y="310"/>
                </a:cxn>
              </a:cxnLst>
              <a:rect l="0" t="0" r="r" b="b"/>
              <a:pathLst>
                <a:path w="718" h="310">
                  <a:moveTo>
                    <a:pt x="166" y="310"/>
                  </a:moveTo>
                  <a:lnTo>
                    <a:pt x="718" y="211"/>
                  </a:lnTo>
                  <a:lnTo>
                    <a:pt x="444" y="0"/>
                  </a:lnTo>
                  <a:lnTo>
                    <a:pt x="0" y="64"/>
                  </a:lnTo>
                  <a:lnTo>
                    <a:pt x="166" y="310"/>
                  </a:lnTo>
                  <a:close/>
                </a:path>
              </a:pathLst>
            </a:custGeom>
            <a:solidFill>
              <a:srgbClr val="FFFFFF"/>
            </a:soli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" name="Freeform 191"/>
            <p:cNvSpPr>
              <a:spLocks/>
            </p:cNvSpPr>
            <p:nvPr/>
          </p:nvSpPr>
          <p:spPr bwMode="auto">
            <a:xfrm>
              <a:off x="922684" y="5217876"/>
              <a:ext cx="392768" cy="151017"/>
            </a:xfrm>
            <a:custGeom>
              <a:avLst/>
              <a:gdLst/>
              <a:ahLst/>
              <a:cxnLst>
                <a:cxn ang="0">
                  <a:pos x="6" y="99"/>
                </a:cxn>
                <a:cxn ang="0">
                  <a:pos x="557" y="0"/>
                </a:cxn>
                <a:cxn ang="0">
                  <a:pos x="549" y="121"/>
                </a:cxn>
                <a:cxn ang="0">
                  <a:pos x="0" y="228"/>
                </a:cxn>
                <a:cxn ang="0">
                  <a:pos x="6" y="99"/>
                </a:cxn>
              </a:cxnLst>
              <a:rect l="0" t="0" r="r" b="b"/>
              <a:pathLst>
                <a:path w="557" h="228">
                  <a:moveTo>
                    <a:pt x="6" y="99"/>
                  </a:moveTo>
                  <a:lnTo>
                    <a:pt x="557" y="0"/>
                  </a:lnTo>
                  <a:lnTo>
                    <a:pt x="549" y="121"/>
                  </a:lnTo>
                  <a:lnTo>
                    <a:pt x="0" y="228"/>
                  </a:lnTo>
                  <a:lnTo>
                    <a:pt x="6" y="99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" name="Freeform 192"/>
            <p:cNvSpPr>
              <a:spLocks/>
            </p:cNvSpPr>
            <p:nvPr/>
          </p:nvSpPr>
          <p:spPr bwMode="auto">
            <a:xfrm>
              <a:off x="938342" y="5308487"/>
              <a:ext cx="118743" cy="42508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3"/>
                </a:cxn>
                <a:cxn ang="0">
                  <a:pos x="164" y="33"/>
                </a:cxn>
                <a:cxn ang="0">
                  <a:pos x="167" y="0"/>
                </a:cxn>
                <a:cxn ang="0">
                  <a:pos x="0" y="32"/>
                </a:cxn>
              </a:cxnLst>
              <a:rect l="0" t="0" r="r" b="b"/>
              <a:pathLst>
                <a:path w="167" h="63">
                  <a:moveTo>
                    <a:pt x="0" y="32"/>
                  </a:moveTo>
                  <a:lnTo>
                    <a:pt x="0" y="63"/>
                  </a:lnTo>
                  <a:lnTo>
                    <a:pt x="164" y="33"/>
                  </a:lnTo>
                  <a:lnTo>
                    <a:pt x="167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/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" name="Oval 193"/>
            <p:cNvSpPr>
              <a:spLocks noChangeArrowheads="1"/>
            </p:cNvSpPr>
            <p:nvPr/>
          </p:nvSpPr>
          <p:spPr bwMode="auto">
            <a:xfrm>
              <a:off x="1036208" y="5314079"/>
              <a:ext cx="13049" cy="14543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" name="Line 194"/>
            <p:cNvSpPr>
              <a:spLocks noChangeShapeType="1"/>
            </p:cNvSpPr>
            <p:nvPr/>
          </p:nvSpPr>
          <p:spPr bwMode="auto">
            <a:xfrm flipH="1">
              <a:off x="1218890" y="5250317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5" name="Line 195"/>
            <p:cNvSpPr>
              <a:spLocks noChangeShapeType="1"/>
            </p:cNvSpPr>
            <p:nvPr/>
          </p:nvSpPr>
          <p:spPr bwMode="auto">
            <a:xfrm flipH="1">
              <a:off x="1209757" y="5251435"/>
              <a:ext cx="1304" cy="57051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6" name="Line 196"/>
            <p:cNvSpPr>
              <a:spLocks noChangeShapeType="1"/>
            </p:cNvSpPr>
            <p:nvPr/>
          </p:nvSpPr>
          <p:spPr bwMode="auto">
            <a:xfrm flipH="1">
              <a:off x="1229329" y="5249198"/>
              <a:ext cx="3915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7" name="Line 197"/>
            <p:cNvSpPr>
              <a:spLocks noChangeShapeType="1"/>
            </p:cNvSpPr>
            <p:nvPr/>
          </p:nvSpPr>
          <p:spPr bwMode="auto">
            <a:xfrm flipH="1">
              <a:off x="1238464" y="5248080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8" name="Line 198"/>
            <p:cNvSpPr>
              <a:spLocks noChangeShapeType="1"/>
            </p:cNvSpPr>
            <p:nvPr/>
          </p:nvSpPr>
          <p:spPr bwMode="auto">
            <a:xfrm flipH="1">
              <a:off x="1246293" y="5246961"/>
              <a:ext cx="522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9" name="Line 199"/>
            <p:cNvSpPr>
              <a:spLocks noChangeShapeType="1"/>
            </p:cNvSpPr>
            <p:nvPr/>
          </p:nvSpPr>
          <p:spPr bwMode="auto">
            <a:xfrm flipH="1">
              <a:off x="1255427" y="5244724"/>
              <a:ext cx="5220" cy="54814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0" name="Line 200"/>
            <p:cNvSpPr>
              <a:spLocks noChangeShapeType="1"/>
            </p:cNvSpPr>
            <p:nvPr/>
          </p:nvSpPr>
          <p:spPr bwMode="auto">
            <a:xfrm flipH="1">
              <a:off x="1264561" y="5244724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" name="Line 201"/>
            <p:cNvSpPr>
              <a:spLocks noChangeShapeType="1"/>
            </p:cNvSpPr>
            <p:nvPr/>
          </p:nvSpPr>
          <p:spPr bwMode="auto">
            <a:xfrm flipH="1">
              <a:off x="1272391" y="5240249"/>
              <a:ext cx="1304" cy="5593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2" name="Line 202"/>
            <p:cNvSpPr>
              <a:spLocks noChangeShapeType="1"/>
            </p:cNvSpPr>
            <p:nvPr/>
          </p:nvSpPr>
          <p:spPr bwMode="auto">
            <a:xfrm flipH="1">
              <a:off x="1280220" y="5240249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3" name="Line 203"/>
            <p:cNvSpPr>
              <a:spLocks noChangeShapeType="1"/>
            </p:cNvSpPr>
            <p:nvPr/>
          </p:nvSpPr>
          <p:spPr bwMode="auto">
            <a:xfrm flipH="1">
              <a:off x="1289354" y="5239131"/>
              <a:ext cx="1305" cy="5481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4" name="Line 204"/>
            <p:cNvSpPr>
              <a:spLocks noChangeShapeType="1"/>
            </p:cNvSpPr>
            <p:nvPr/>
          </p:nvSpPr>
          <p:spPr bwMode="auto">
            <a:xfrm flipH="1">
              <a:off x="1298488" y="5238012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5" name="Freeform 205"/>
            <p:cNvSpPr>
              <a:spLocks/>
            </p:cNvSpPr>
            <p:nvPr/>
          </p:nvSpPr>
          <p:spPr bwMode="auto">
            <a:xfrm>
              <a:off x="1092318" y="5272690"/>
              <a:ext cx="65244" cy="43627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0" y="138"/>
                </a:cxn>
                <a:cxn ang="0">
                  <a:pos x="186" y="104"/>
                </a:cxn>
                <a:cxn ang="0">
                  <a:pos x="186" y="0"/>
                </a:cxn>
                <a:cxn ang="0">
                  <a:pos x="2" y="33"/>
                </a:cxn>
              </a:cxnLst>
              <a:rect l="0" t="0" r="r" b="b"/>
              <a:pathLst>
                <a:path w="186" h="138">
                  <a:moveTo>
                    <a:pt x="2" y="33"/>
                  </a:moveTo>
                  <a:lnTo>
                    <a:pt x="0" y="138"/>
                  </a:lnTo>
                  <a:lnTo>
                    <a:pt x="186" y="104"/>
                  </a:lnTo>
                  <a:lnTo>
                    <a:pt x="186" y="0"/>
                  </a:lnTo>
                  <a:lnTo>
                    <a:pt x="2" y="33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75686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>
                  <a:alpha val="50000"/>
                </a:srgbClr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6" name="Line 206"/>
            <p:cNvSpPr>
              <a:spLocks noChangeShapeType="1"/>
            </p:cNvSpPr>
            <p:nvPr/>
          </p:nvSpPr>
          <p:spPr bwMode="auto">
            <a:xfrm flipH="1">
              <a:off x="1101451" y="5297300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7" name="Line 207"/>
            <p:cNvSpPr>
              <a:spLocks noChangeShapeType="1"/>
            </p:cNvSpPr>
            <p:nvPr/>
          </p:nvSpPr>
          <p:spPr bwMode="auto">
            <a:xfrm flipH="1">
              <a:off x="1152342" y="5287232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8" name="Line 208"/>
            <p:cNvSpPr>
              <a:spLocks noChangeShapeType="1"/>
            </p:cNvSpPr>
            <p:nvPr/>
          </p:nvSpPr>
          <p:spPr bwMode="auto">
            <a:xfrm flipH="1">
              <a:off x="1145817" y="5293944"/>
              <a:ext cx="0" cy="10068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9" name="Line 209"/>
            <p:cNvSpPr>
              <a:spLocks noChangeShapeType="1"/>
            </p:cNvSpPr>
            <p:nvPr/>
          </p:nvSpPr>
          <p:spPr bwMode="auto">
            <a:xfrm flipH="1">
              <a:off x="1109281" y="5302893"/>
              <a:ext cx="0" cy="8949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0" name="Line 210"/>
            <p:cNvSpPr>
              <a:spLocks noChangeShapeType="1"/>
            </p:cNvSpPr>
            <p:nvPr/>
          </p:nvSpPr>
          <p:spPr bwMode="auto">
            <a:xfrm flipV="1">
              <a:off x="1117110" y="5304012"/>
              <a:ext cx="20878" cy="4475"/>
            </a:xfrm>
            <a:prstGeom prst="line">
              <a:avLst/>
            </a:prstGeom>
            <a:noFill/>
            <a:ln w="9525">
              <a:solidFill>
                <a:srgbClr val="FFFF99">
                  <a:alpha val="4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1" name="Freeform 211"/>
            <p:cNvSpPr>
              <a:spLocks/>
            </p:cNvSpPr>
            <p:nvPr/>
          </p:nvSpPr>
          <p:spPr bwMode="auto">
            <a:xfrm>
              <a:off x="957915" y="5282757"/>
              <a:ext cx="82208" cy="25729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38"/>
                </a:cxn>
                <a:cxn ang="0">
                  <a:pos x="116" y="19"/>
                </a:cxn>
                <a:cxn ang="0">
                  <a:pos x="116" y="0"/>
                </a:cxn>
                <a:cxn ang="0">
                  <a:pos x="0" y="20"/>
                </a:cxn>
              </a:cxnLst>
              <a:rect l="0" t="0" r="r" b="b"/>
              <a:pathLst>
                <a:path w="116" h="38">
                  <a:moveTo>
                    <a:pt x="0" y="20"/>
                  </a:moveTo>
                  <a:lnTo>
                    <a:pt x="1" y="38"/>
                  </a:lnTo>
                  <a:lnTo>
                    <a:pt x="116" y="19"/>
                  </a:lnTo>
                  <a:lnTo>
                    <a:pt x="116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2" name="Line 212"/>
            <p:cNvSpPr>
              <a:spLocks noChangeShapeType="1"/>
            </p:cNvSpPr>
            <p:nvPr/>
          </p:nvSpPr>
          <p:spPr bwMode="auto">
            <a:xfrm flipV="1">
              <a:off x="951391" y="5287232"/>
              <a:ext cx="92646" cy="15661"/>
            </a:xfrm>
            <a:prstGeom prst="line">
              <a:avLst/>
            </a:prstGeom>
            <a:noFill/>
            <a:ln w="3175">
              <a:solidFill>
                <a:srgbClr val="5F5F5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63" name="Group 150"/>
            <p:cNvGrpSpPr>
              <a:grpSpLocks/>
            </p:cNvGrpSpPr>
            <p:nvPr/>
          </p:nvGrpSpPr>
          <p:grpSpPr bwMode="auto">
            <a:xfrm>
              <a:off x="862659" y="4854318"/>
              <a:ext cx="270109" cy="260643"/>
              <a:chOff x="685" y="3115"/>
              <a:chExt cx="207" cy="233"/>
            </a:xfrm>
          </p:grpSpPr>
          <p:sp>
            <p:nvSpPr>
              <p:cNvPr id="76" name="Freeform 215"/>
              <p:cNvSpPr>
                <a:spLocks/>
              </p:cNvSpPr>
              <p:nvPr/>
            </p:nvSpPr>
            <p:spPr bwMode="auto">
              <a:xfrm flipH="1">
                <a:off x="686" y="3115"/>
                <a:ext cx="206" cy="30"/>
              </a:xfrm>
              <a:custGeom>
                <a:avLst/>
                <a:gdLst>
                  <a:gd name="T0" fmla="*/ 1205 w 1205"/>
                  <a:gd name="T1" fmla="*/ 151 h 178"/>
                  <a:gd name="T2" fmla="*/ 964 w 1205"/>
                  <a:gd name="T3" fmla="*/ 178 h 178"/>
                  <a:gd name="T4" fmla="*/ 0 w 1205"/>
                  <a:gd name="T5" fmla="*/ 0 h 178"/>
                  <a:gd name="T6" fmla="*/ 1205 w 1205"/>
                  <a:gd name="T7" fmla="*/ 151 h 1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"/>
                  <a:gd name="T13" fmla="*/ 0 h 178"/>
                  <a:gd name="T14" fmla="*/ 1205 w 1205"/>
                  <a:gd name="T15" fmla="*/ 178 h 1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7" name="Freeform 216"/>
              <p:cNvSpPr>
                <a:spLocks/>
              </p:cNvSpPr>
              <p:nvPr/>
            </p:nvSpPr>
            <p:spPr bwMode="auto">
              <a:xfrm flipH="1">
                <a:off x="685" y="3141"/>
                <a:ext cx="69" cy="207"/>
              </a:xfrm>
              <a:custGeom>
                <a:avLst/>
                <a:gdLst>
                  <a:gd name="T0" fmla="*/ 405 w 405"/>
                  <a:gd name="T1" fmla="*/ 0 h 1241"/>
                  <a:gd name="T2" fmla="*/ 389 w 405"/>
                  <a:gd name="T3" fmla="*/ 1000 h 1241"/>
                  <a:gd name="T4" fmla="*/ 133 w 405"/>
                  <a:gd name="T5" fmla="*/ 1241 h 1241"/>
                  <a:gd name="T6" fmla="*/ 0 w 405"/>
                  <a:gd name="T7" fmla="*/ 13 h 1241"/>
                  <a:gd name="T8" fmla="*/ 189 w 405"/>
                  <a:gd name="T9" fmla="*/ 24 h 1241"/>
                  <a:gd name="T10" fmla="*/ 405 w 405"/>
                  <a:gd name="T11" fmla="*/ 0 h 12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5"/>
                  <a:gd name="T19" fmla="*/ 0 h 1241"/>
                  <a:gd name="T20" fmla="*/ 405 w 405"/>
                  <a:gd name="T21" fmla="*/ 1241 h 12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64" name="Oval 217"/>
            <p:cNvSpPr>
              <a:spLocks noChangeArrowheads="1"/>
            </p:cNvSpPr>
            <p:nvPr/>
          </p:nvSpPr>
          <p:spPr bwMode="auto">
            <a:xfrm>
              <a:off x="931817" y="5135097"/>
              <a:ext cx="245317" cy="66000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5" name="Oval 218"/>
            <p:cNvSpPr>
              <a:spLocks noChangeArrowheads="1"/>
            </p:cNvSpPr>
            <p:nvPr/>
          </p:nvSpPr>
          <p:spPr bwMode="auto">
            <a:xfrm>
              <a:off x="931817" y="5130622"/>
              <a:ext cx="245317" cy="64881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" name="Freeform 219"/>
            <p:cNvSpPr>
              <a:spLocks/>
            </p:cNvSpPr>
            <p:nvPr/>
          </p:nvSpPr>
          <p:spPr bwMode="auto">
            <a:xfrm flipH="1">
              <a:off x="916159" y="4815165"/>
              <a:ext cx="358842" cy="360203"/>
            </a:xfrm>
            <a:custGeom>
              <a:avLst/>
              <a:gdLst>
                <a:gd name="T0" fmla="*/ 1602 w 1602"/>
                <a:gd name="T1" fmla="*/ 204 h 1734"/>
                <a:gd name="T2" fmla="*/ 5 w 1602"/>
                <a:gd name="T3" fmla="*/ 0 h 1734"/>
                <a:gd name="T4" fmla="*/ 0 w 1602"/>
                <a:gd name="T5" fmla="*/ 1488 h 1734"/>
                <a:gd name="T6" fmla="*/ 1597 w 1602"/>
                <a:gd name="T7" fmla="*/ 1734 h 1734"/>
                <a:gd name="T8" fmla="*/ 1602 w 1602"/>
                <a:gd name="T9" fmla="*/ 204 h 1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2"/>
                <a:gd name="T16" fmla="*/ 0 h 1734"/>
                <a:gd name="T17" fmla="*/ 1602 w 1602"/>
                <a:gd name="T18" fmla="*/ 1734 h 1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7" name="Freeform 220"/>
            <p:cNvSpPr>
              <a:spLocks/>
            </p:cNvSpPr>
            <p:nvPr/>
          </p:nvSpPr>
          <p:spPr bwMode="auto">
            <a:xfrm flipH="1">
              <a:off x="964440" y="5107131"/>
              <a:ext cx="294902" cy="68237"/>
            </a:xfrm>
            <a:custGeom>
              <a:avLst/>
              <a:gdLst>
                <a:gd name="T0" fmla="*/ 1327 w 1330"/>
                <a:gd name="T1" fmla="*/ 200 h 330"/>
                <a:gd name="T2" fmla="*/ 0 w 1330"/>
                <a:gd name="T3" fmla="*/ 0 h 330"/>
                <a:gd name="T4" fmla="*/ 0 w 1330"/>
                <a:gd name="T5" fmla="*/ 115 h 330"/>
                <a:gd name="T6" fmla="*/ 1330 w 1330"/>
                <a:gd name="T7" fmla="*/ 330 h 330"/>
                <a:gd name="T8" fmla="*/ 1327 w 1330"/>
                <a:gd name="T9" fmla="*/ 20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0"/>
                <a:gd name="T16" fmla="*/ 0 h 330"/>
                <a:gd name="T17" fmla="*/ 1330 w 1330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8" name="Freeform 221"/>
            <p:cNvSpPr>
              <a:spLocks/>
            </p:cNvSpPr>
            <p:nvPr/>
          </p:nvSpPr>
          <p:spPr bwMode="auto">
            <a:xfrm flipH="1">
              <a:off x="905720" y="4856555"/>
              <a:ext cx="13049" cy="318812"/>
            </a:xfrm>
            <a:custGeom>
              <a:avLst/>
              <a:gdLst>
                <a:gd name="T0" fmla="*/ 4 w 56"/>
                <a:gd name="T1" fmla="*/ 16 h 1536"/>
                <a:gd name="T2" fmla="*/ 56 w 56"/>
                <a:gd name="T3" fmla="*/ 0 h 1536"/>
                <a:gd name="T4" fmla="*/ 46 w 56"/>
                <a:gd name="T5" fmla="*/ 1513 h 1536"/>
                <a:gd name="T6" fmla="*/ 0 w 56"/>
                <a:gd name="T7" fmla="*/ 1536 h 1536"/>
                <a:gd name="T8" fmla="*/ 4 w 56"/>
                <a:gd name="T9" fmla="*/ 16 h 1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1536"/>
                <a:gd name="T17" fmla="*/ 56 w 56"/>
                <a:gd name="T18" fmla="*/ 1536 h 1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9" name="Oval 222"/>
            <p:cNvSpPr>
              <a:spLocks noChangeArrowheads="1"/>
            </p:cNvSpPr>
            <p:nvPr/>
          </p:nvSpPr>
          <p:spPr bwMode="auto">
            <a:xfrm>
              <a:off x="1233244" y="5112724"/>
              <a:ext cx="10439" cy="19017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0" name="Oval 223"/>
            <p:cNvSpPr>
              <a:spLocks noChangeArrowheads="1"/>
            </p:cNvSpPr>
            <p:nvPr/>
          </p:nvSpPr>
          <p:spPr bwMode="auto">
            <a:xfrm>
              <a:off x="1213671" y="5117199"/>
              <a:ext cx="9135" cy="15661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" name="Oval 224"/>
            <p:cNvSpPr>
              <a:spLocks noChangeArrowheads="1"/>
            </p:cNvSpPr>
            <p:nvPr/>
          </p:nvSpPr>
          <p:spPr bwMode="auto">
            <a:xfrm>
              <a:off x="1145817" y="5131741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" name="Oval 225"/>
            <p:cNvSpPr>
              <a:spLocks noChangeArrowheads="1"/>
            </p:cNvSpPr>
            <p:nvPr/>
          </p:nvSpPr>
          <p:spPr bwMode="auto">
            <a:xfrm>
              <a:off x="1124939" y="5135097"/>
              <a:ext cx="10439" cy="1230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3" name="Oval 226"/>
            <p:cNvSpPr>
              <a:spLocks noChangeArrowheads="1"/>
            </p:cNvSpPr>
            <p:nvPr/>
          </p:nvSpPr>
          <p:spPr bwMode="auto">
            <a:xfrm>
              <a:off x="1101451" y="5138453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4" name="Freeform 227"/>
            <p:cNvSpPr>
              <a:spLocks/>
            </p:cNvSpPr>
            <p:nvPr/>
          </p:nvSpPr>
          <p:spPr bwMode="auto">
            <a:xfrm flipH="1">
              <a:off x="950525" y="4841172"/>
              <a:ext cx="297512" cy="283017"/>
            </a:xfrm>
            <a:custGeom>
              <a:avLst/>
              <a:gdLst>
                <a:gd name="T0" fmla="*/ 1330 w 1345"/>
                <a:gd name="T1" fmla="*/ 167 h 1366"/>
                <a:gd name="T2" fmla="*/ 0 w 1345"/>
                <a:gd name="T3" fmla="*/ 0 h 1366"/>
                <a:gd name="T4" fmla="*/ 0 w 1345"/>
                <a:gd name="T5" fmla="*/ 1157 h 1366"/>
                <a:gd name="T6" fmla="*/ 1345 w 1345"/>
                <a:gd name="T7" fmla="*/ 1366 h 1366"/>
                <a:gd name="T8" fmla="*/ 1330 w 1345"/>
                <a:gd name="T9" fmla="*/ 167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5" name="Freeform 228"/>
            <p:cNvSpPr>
              <a:spLocks/>
            </p:cNvSpPr>
            <p:nvPr/>
          </p:nvSpPr>
          <p:spPr bwMode="auto">
            <a:xfrm flipH="1">
              <a:off x="905720" y="4814047"/>
              <a:ext cx="367975" cy="44746"/>
            </a:xfrm>
            <a:custGeom>
              <a:avLst/>
              <a:gdLst>
                <a:gd name="T0" fmla="*/ 0 w 1660"/>
                <a:gd name="T1" fmla="*/ 10 h 214"/>
                <a:gd name="T2" fmla="*/ 68 w 1660"/>
                <a:gd name="T3" fmla="*/ 0 h 214"/>
                <a:gd name="T4" fmla="*/ 1660 w 1660"/>
                <a:gd name="T5" fmla="*/ 199 h 214"/>
                <a:gd name="T6" fmla="*/ 1613 w 1660"/>
                <a:gd name="T7" fmla="*/ 214 h 214"/>
                <a:gd name="T8" fmla="*/ 0 w 1660"/>
                <a:gd name="T9" fmla="*/ 10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0"/>
                <a:gd name="T16" fmla="*/ 0 h 214"/>
                <a:gd name="T17" fmla="*/ 1660 w 1660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1488929" y="4618404"/>
            <a:ext cx="688975" cy="745366"/>
            <a:chOff x="809159" y="4814047"/>
            <a:chExt cx="688975" cy="745367"/>
          </a:xfrm>
        </p:grpSpPr>
        <p:sp>
          <p:nvSpPr>
            <p:cNvPr id="80" name="Freeform 174"/>
            <p:cNvSpPr>
              <a:spLocks/>
            </p:cNvSpPr>
            <p:nvPr/>
          </p:nvSpPr>
          <p:spPr bwMode="auto">
            <a:xfrm rot="355818">
              <a:off x="1336329" y="5283876"/>
              <a:ext cx="61330" cy="36915"/>
            </a:xfrm>
            <a:custGeom>
              <a:avLst/>
              <a:gdLst>
                <a:gd name="T0" fmla="*/ 1224 w 1224"/>
                <a:gd name="T1" fmla="*/ 755 h 755"/>
                <a:gd name="T2" fmla="*/ 1112 w 1224"/>
                <a:gd name="T3" fmla="*/ 716 h 755"/>
                <a:gd name="T4" fmla="*/ 1051 w 1224"/>
                <a:gd name="T5" fmla="*/ 693 h 755"/>
                <a:gd name="T6" fmla="*/ 1006 w 1224"/>
                <a:gd name="T7" fmla="*/ 671 h 755"/>
                <a:gd name="T8" fmla="*/ 984 w 1224"/>
                <a:gd name="T9" fmla="*/ 660 h 755"/>
                <a:gd name="T10" fmla="*/ 939 w 1224"/>
                <a:gd name="T11" fmla="*/ 626 h 755"/>
                <a:gd name="T12" fmla="*/ 894 w 1224"/>
                <a:gd name="T13" fmla="*/ 548 h 755"/>
                <a:gd name="T14" fmla="*/ 889 w 1224"/>
                <a:gd name="T15" fmla="*/ 531 h 755"/>
                <a:gd name="T16" fmla="*/ 850 w 1224"/>
                <a:gd name="T17" fmla="*/ 509 h 755"/>
                <a:gd name="T18" fmla="*/ 799 w 1224"/>
                <a:gd name="T19" fmla="*/ 481 h 755"/>
                <a:gd name="T20" fmla="*/ 704 w 1224"/>
                <a:gd name="T21" fmla="*/ 453 h 755"/>
                <a:gd name="T22" fmla="*/ 419 w 1224"/>
                <a:gd name="T23" fmla="*/ 442 h 755"/>
                <a:gd name="T24" fmla="*/ 330 w 1224"/>
                <a:gd name="T25" fmla="*/ 408 h 755"/>
                <a:gd name="T26" fmla="*/ 212 w 1224"/>
                <a:gd name="T27" fmla="*/ 279 h 755"/>
                <a:gd name="T28" fmla="*/ 145 w 1224"/>
                <a:gd name="T29" fmla="*/ 134 h 755"/>
                <a:gd name="T30" fmla="*/ 78 w 1224"/>
                <a:gd name="T31" fmla="*/ 39 h 755"/>
                <a:gd name="T32" fmla="*/ 0 w 1224"/>
                <a:gd name="T33" fmla="*/ 0 h 7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24"/>
                <a:gd name="T52" fmla="*/ 0 h 755"/>
                <a:gd name="T53" fmla="*/ 1224 w 1224"/>
                <a:gd name="T54" fmla="*/ 755 h 7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24" h="755">
                  <a:moveTo>
                    <a:pt x="1224" y="755"/>
                  </a:moveTo>
                  <a:cubicBezTo>
                    <a:pt x="1190" y="729"/>
                    <a:pt x="1154" y="724"/>
                    <a:pt x="1112" y="716"/>
                  </a:cubicBezTo>
                  <a:cubicBezTo>
                    <a:pt x="1091" y="705"/>
                    <a:pt x="1072" y="702"/>
                    <a:pt x="1051" y="693"/>
                  </a:cubicBezTo>
                  <a:cubicBezTo>
                    <a:pt x="1036" y="686"/>
                    <a:pt x="1021" y="678"/>
                    <a:pt x="1006" y="671"/>
                  </a:cubicBezTo>
                  <a:cubicBezTo>
                    <a:pt x="999" y="667"/>
                    <a:pt x="984" y="660"/>
                    <a:pt x="984" y="660"/>
                  </a:cubicBezTo>
                  <a:cubicBezTo>
                    <a:pt x="971" y="646"/>
                    <a:pt x="939" y="626"/>
                    <a:pt x="939" y="626"/>
                  </a:cubicBezTo>
                  <a:cubicBezTo>
                    <a:pt x="923" y="602"/>
                    <a:pt x="906" y="575"/>
                    <a:pt x="894" y="548"/>
                  </a:cubicBezTo>
                  <a:cubicBezTo>
                    <a:pt x="892" y="543"/>
                    <a:pt x="893" y="536"/>
                    <a:pt x="889" y="531"/>
                  </a:cubicBezTo>
                  <a:cubicBezTo>
                    <a:pt x="884" y="524"/>
                    <a:pt x="855" y="512"/>
                    <a:pt x="850" y="509"/>
                  </a:cubicBezTo>
                  <a:cubicBezTo>
                    <a:pt x="802" y="480"/>
                    <a:pt x="833" y="491"/>
                    <a:pt x="799" y="481"/>
                  </a:cubicBezTo>
                  <a:cubicBezTo>
                    <a:pt x="764" y="457"/>
                    <a:pt x="751" y="457"/>
                    <a:pt x="704" y="453"/>
                  </a:cubicBezTo>
                  <a:cubicBezTo>
                    <a:pt x="606" y="457"/>
                    <a:pt x="515" y="459"/>
                    <a:pt x="419" y="442"/>
                  </a:cubicBezTo>
                  <a:cubicBezTo>
                    <a:pt x="391" y="426"/>
                    <a:pt x="360" y="419"/>
                    <a:pt x="330" y="408"/>
                  </a:cubicBezTo>
                  <a:cubicBezTo>
                    <a:pt x="287" y="368"/>
                    <a:pt x="245" y="328"/>
                    <a:pt x="212" y="279"/>
                  </a:cubicBezTo>
                  <a:cubicBezTo>
                    <a:pt x="183" y="235"/>
                    <a:pt x="168" y="181"/>
                    <a:pt x="145" y="134"/>
                  </a:cubicBezTo>
                  <a:cubicBezTo>
                    <a:pt x="128" y="100"/>
                    <a:pt x="99" y="71"/>
                    <a:pt x="78" y="39"/>
                  </a:cubicBezTo>
                  <a:cubicBezTo>
                    <a:pt x="70" y="27"/>
                    <a:pt x="15" y="7"/>
                    <a:pt x="0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1" name="Freeform 175"/>
            <p:cNvSpPr>
              <a:spLocks/>
            </p:cNvSpPr>
            <p:nvPr/>
          </p:nvSpPr>
          <p:spPr bwMode="auto">
            <a:xfrm rot="355818" flipH="1">
              <a:off x="1385915" y="5317436"/>
              <a:ext cx="112219" cy="58169"/>
            </a:xfrm>
            <a:custGeom>
              <a:avLst/>
              <a:gdLst>
                <a:gd name="T0" fmla="*/ 886 w 971"/>
                <a:gd name="T1" fmla="*/ 33 h 550"/>
                <a:gd name="T2" fmla="*/ 937 w 971"/>
                <a:gd name="T3" fmla="*/ 70 h 550"/>
                <a:gd name="T4" fmla="*/ 971 w 971"/>
                <a:gd name="T5" fmla="*/ 130 h 550"/>
                <a:gd name="T6" fmla="*/ 967 w 971"/>
                <a:gd name="T7" fmla="*/ 218 h 550"/>
                <a:gd name="T8" fmla="*/ 882 w 971"/>
                <a:gd name="T9" fmla="*/ 261 h 550"/>
                <a:gd name="T10" fmla="*/ 791 w 971"/>
                <a:gd name="T11" fmla="*/ 294 h 550"/>
                <a:gd name="T12" fmla="*/ 665 w 971"/>
                <a:gd name="T13" fmla="*/ 382 h 550"/>
                <a:gd name="T14" fmla="*/ 519 w 971"/>
                <a:gd name="T15" fmla="*/ 522 h 550"/>
                <a:gd name="T16" fmla="*/ 397 w 971"/>
                <a:gd name="T17" fmla="*/ 542 h 550"/>
                <a:gd name="T18" fmla="*/ 298 w 971"/>
                <a:gd name="T19" fmla="*/ 550 h 550"/>
                <a:gd name="T20" fmla="*/ 155 w 971"/>
                <a:gd name="T21" fmla="*/ 522 h 550"/>
                <a:gd name="T22" fmla="*/ 34 w 971"/>
                <a:gd name="T23" fmla="*/ 459 h 550"/>
                <a:gd name="T24" fmla="*/ 0 w 971"/>
                <a:gd name="T25" fmla="*/ 393 h 550"/>
                <a:gd name="T26" fmla="*/ 11 w 971"/>
                <a:gd name="T27" fmla="*/ 315 h 550"/>
                <a:gd name="T28" fmla="*/ 63 w 971"/>
                <a:gd name="T29" fmla="*/ 210 h 550"/>
                <a:gd name="T30" fmla="*/ 142 w 971"/>
                <a:gd name="T31" fmla="*/ 147 h 550"/>
                <a:gd name="T32" fmla="*/ 246 w 971"/>
                <a:gd name="T33" fmla="*/ 89 h 550"/>
                <a:gd name="T34" fmla="*/ 445 w 971"/>
                <a:gd name="T35" fmla="*/ 21 h 550"/>
                <a:gd name="T36" fmla="*/ 634 w 971"/>
                <a:gd name="T37" fmla="*/ 0 h 550"/>
                <a:gd name="T38" fmla="*/ 794 w 971"/>
                <a:gd name="T39" fmla="*/ 13 h 550"/>
                <a:gd name="T40" fmla="*/ 886 w 971"/>
                <a:gd name="T41" fmla="*/ 33 h 5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1"/>
                <a:gd name="T64" fmla="*/ 0 h 550"/>
                <a:gd name="T65" fmla="*/ 971 w 971"/>
                <a:gd name="T66" fmla="*/ 550 h 5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1" h="550">
                  <a:moveTo>
                    <a:pt x="886" y="33"/>
                  </a:moveTo>
                  <a:lnTo>
                    <a:pt x="937" y="70"/>
                  </a:lnTo>
                  <a:lnTo>
                    <a:pt x="971" y="130"/>
                  </a:lnTo>
                  <a:lnTo>
                    <a:pt x="967" y="218"/>
                  </a:lnTo>
                  <a:lnTo>
                    <a:pt x="882" y="261"/>
                  </a:lnTo>
                  <a:lnTo>
                    <a:pt x="791" y="294"/>
                  </a:lnTo>
                  <a:lnTo>
                    <a:pt x="665" y="382"/>
                  </a:lnTo>
                  <a:lnTo>
                    <a:pt x="519" y="522"/>
                  </a:lnTo>
                  <a:lnTo>
                    <a:pt x="397" y="542"/>
                  </a:lnTo>
                  <a:lnTo>
                    <a:pt x="298" y="550"/>
                  </a:lnTo>
                  <a:lnTo>
                    <a:pt x="155" y="522"/>
                  </a:lnTo>
                  <a:lnTo>
                    <a:pt x="34" y="459"/>
                  </a:lnTo>
                  <a:lnTo>
                    <a:pt x="0" y="393"/>
                  </a:lnTo>
                  <a:lnTo>
                    <a:pt x="11" y="315"/>
                  </a:lnTo>
                  <a:lnTo>
                    <a:pt x="63" y="210"/>
                  </a:lnTo>
                  <a:lnTo>
                    <a:pt x="142" y="147"/>
                  </a:lnTo>
                  <a:lnTo>
                    <a:pt x="246" y="89"/>
                  </a:lnTo>
                  <a:lnTo>
                    <a:pt x="445" y="21"/>
                  </a:lnTo>
                  <a:lnTo>
                    <a:pt x="634" y="0"/>
                  </a:lnTo>
                  <a:lnTo>
                    <a:pt x="794" y="13"/>
                  </a:lnTo>
                  <a:lnTo>
                    <a:pt x="886" y="3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2" name="Freeform 176"/>
            <p:cNvSpPr>
              <a:spLocks/>
            </p:cNvSpPr>
            <p:nvPr/>
          </p:nvSpPr>
          <p:spPr bwMode="auto">
            <a:xfrm rot="355818">
              <a:off x="1380695" y="5337571"/>
              <a:ext cx="110915" cy="41389"/>
            </a:xfrm>
            <a:custGeom>
              <a:avLst/>
              <a:gdLst>
                <a:gd name="T0" fmla="*/ 0 w 1432"/>
                <a:gd name="T1" fmla="*/ 0 h 526"/>
                <a:gd name="T2" fmla="*/ 56 w 1432"/>
                <a:gd name="T3" fmla="*/ 118 h 526"/>
                <a:gd name="T4" fmla="*/ 319 w 1432"/>
                <a:gd name="T5" fmla="*/ 302 h 526"/>
                <a:gd name="T6" fmla="*/ 604 w 1432"/>
                <a:gd name="T7" fmla="*/ 448 h 526"/>
                <a:gd name="T8" fmla="*/ 867 w 1432"/>
                <a:gd name="T9" fmla="*/ 526 h 526"/>
                <a:gd name="T10" fmla="*/ 1091 w 1432"/>
                <a:gd name="T11" fmla="*/ 504 h 526"/>
                <a:gd name="T12" fmla="*/ 1270 w 1432"/>
                <a:gd name="T13" fmla="*/ 448 h 526"/>
                <a:gd name="T14" fmla="*/ 1432 w 1432"/>
                <a:gd name="T15" fmla="*/ 353 h 526"/>
                <a:gd name="T16" fmla="*/ 1253 w 1432"/>
                <a:gd name="T17" fmla="*/ 431 h 526"/>
                <a:gd name="T18" fmla="*/ 1108 w 1432"/>
                <a:gd name="T19" fmla="*/ 470 h 526"/>
                <a:gd name="T20" fmla="*/ 951 w 1432"/>
                <a:gd name="T21" fmla="*/ 470 h 526"/>
                <a:gd name="T22" fmla="*/ 789 w 1432"/>
                <a:gd name="T23" fmla="*/ 453 h 526"/>
                <a:gd name="T24" fmla="*/ 699 w 1432"/>
                <a:gd name="T25" fmla="*/ 420 h 526"/>
                <a:gd name="T26" fmla="*/ 560 w 1432"/>
                <a:gd name="T27" fmla="*/ 330 h 526"/>
                <a:gd name="T28" fmla="*/ 437 w 1432"/>
                <a:gd name="T29" fmla="*/ 213 h 526"/>
                <a:gd name="T30" fmla="*/ 274 w 1432"/>
                <a:gd name="T31" fmla="*/ 129 h 526"/>
                <a:gd name="T32" fmla="*/ 140 w 1432"/>
                <a:gd name="T33" fmla="*/ 73 h 526"/>
                <a:gd name="T34" fmla="*/ 0 w 1432"/>
                <a:gd name="T35" fmla="*/ 0 h 5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2"/>
                <a:gd name="T55" fmla="*/ 0 h 526"/>
                <a:gd name="T56" fmla="*/ 1432 w 1432"/>
                <a:gd name="T57" fmla="*/ 526 h 5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2" h="526">
                  <a:moveTo>
                    <a:pt x="0" y="0"/>
                  </a:moveTo>
                  <a:lnTo>
                    <a:pt x="56" y="118"/>
                  </a:lnTo>
                  <a:lnTo>
                    <a:pt x="319" y="302"/>
                  </a:lnTo>
                  <a:lnTo>
                    <a:pt x="604" y="448"/>
                  </a:lnTo>
                  <a:lnTo>
                    <a:pt x="867" y="526"/>
                  </a:lnTo>
                  <a:lnTo>
                    <a:pt x="1091" y="504"/>
                  </a:lnTo>
                  <a:lnTo>
                    <a:pt x="1270" y="448"/>
                  </a:lnTo>
                  <a:lnTo>
                    <a:pt x="1432" y="353"/>
                  </a:lnTo>
                  <a:lnTo>
                    <a:pt x="1253" y="431"/>
                  </a:lnTo>
                  <a:lnTo>
                    <a:pt x="1108" y="470"/>
                  </a:lnTo>
                  <a:lnTo>
                    <a:pt x="951" y="470"/>
                  </a:lnTo>
                  <a:lnTo>
                    <a:pt x="789" y="453"/>
                  </a:lnTo>
                  <a:lnTo>
                    <a:pt x="699" y="420"/>
                  </a:lnTo>
                  <a:lnTo>
                    <a:pt x="560" y="330"/>
                  </a:lnTo>
                  <a:lnTo>
                    <a:pt x="437" y="213"/>
                  </a:lnTo>
                  <a:lnTo>
                    <a:pt x="274" y="129"/>
                  </a:lnTo>
                  <a:lnTo>
                    <a:pt x="140" y="7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3" name="Freeform 177"/>
            <p:cNvSpPr>
              <a:spLocks/>
            </p:cNvSpPr>
            <p:nvPr/>
          </p:nvSpPr>
          <p:spPr bwMode="auto">
            <a:xfrm rot="355818" flipH="1">
              <a:off x="1408098" y="5314079"/>
              <a:ext cx="26098" cy="27966"/>
            </a:xfrm>
            <a:custGeom>
              <a:avLst/>
              <a:gdLst>
                <a:gd name="T0" fmla="*/ 229 w 229"/>
                <a:gd name="T1" fmla="*/ 261 h 261"/>
                <a:gd name="T2" fmla="*/ 115 w 229"/>
                <a:gd name="T3" fmla="*/ 57 h 261"/>
                <a:gd name="T4" fmla="*/ 0 w 229"/>
                <a:gd name="T5" fmla="*/ 0 h 261"/>
                <a:gd name="T6" fmla="*/ 0 60000 65536"/>
                <a:gd name="T7" fmla="*/ 0 60000 65536"/>
                <a:gd name="T8" fmla="*/ 0 60000 65536"/>
                <a:gd name="T9" fmla="*/ 0 w 229"/>
                <a:gd name="T10" fmla="*/ 0 h 261"/>
                <a:gd name="T11" fmla="*/ 229 w 229"/>
                <a:gd name="T12" fmla="*/ 261 h 2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261">
                  <a:moveTo>
                    <a:pt x="229" y="261"/>
                  </a:moveTo>
                  <a:lnTo>
                    <a:pt x="115" y="5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4" name="Freeform 178"/>
            <p:cNvSpPr>
              <a:spLocks/>
            </p:cNvSpPr>
            <p:nvPr/>
          </p:nvSpPr>
          <p:spPr bwMode="auto">
            <a:xfrm rot="355818">
              <a:off x="1396354" y="5312961"/>
              <a:ext cx="35232" cy="5593"/>
            </a:xfrm>
            <a:custGeom>
              <a:avLst/>
              <a:gdLst>
                <a:gd name="T0" fmla="*/ 0 w 560"/>
                <a:gd name="T1" fmla="*/ 79 h 79"/>
                <a:gd name="T2" fmla="*/ 246 w 560"/>
                <a:gd name="T3" fmla="*/ 26 h 79"/>
                <a:gd name="T4" fmla="*/ 408 w 560"/>
                <a:gd name="T5" fmla="*/ 0 h 79"/>
                <a:gd name="T6" fmla="*/ 560 w 560"/>
                <a:gd name="T7" fmla="*/ 26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"/>
                <a:gd name="T13" fmla="*/ 0 h 79"/>
                <a:gd name="T14" fmla="*/ 560 w 56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" h="79">
                  <a:moveTo>
                    <a:pt x="0" y="79"/>
                  </a:moveTo>
                  <a:lnTo>
                    <a:pt x="246" y="26"/>
                  </a:lnTo>
                  <a:lnTo>
                    <a:pt x="408" y="0"/>
                  </a:lnTo>
                  <a:lnTo>
                    <a:pt x="560" y="26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5" name="Oval 179"/>
            <p:cNvSpPr>
              <a:spLocks noChangeArrowheads="1"/>
            </p:cNvSpPr>
            <p:nvPr/>
          </p:nvSpPr>
          <p:spPr bwMode="auto">
            <a:xfrm rot="21219751">
              <a:off x="1412012" y="5310724"/>
              <a:ext cx="15659" cy="6712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6" name="Freeform 180"/>
            <p:cNvSpPr>
              <a:spLocks/>
            </p:cNvSpPr>
            <p:nvPr/>
          </p:nvSpPr>
          <p:spPr bwMode="auto">
            <a:xfrm rot="355818">
              <a:off x="1388524" y="5315198"/>
              <a:ext cx="30013" cy="23491"/>
            </a:xfrm>
            <a:custGeom>
              <a:avLst/>
              <a:gdLst>
                <a:gd name="T0" fmla="*/ 98 w 482"/>
                <a:gd name="T1" fmla="*/ 36 h 367"/>
                <a:gd name="T2" fmla="*/ 320 w 482"/>
                <a:gd name="T3" fmla="*/ 0 h 367"/>
                <a:gd name="T4" fmla="*/ 367 w 482"/>
                <a:gd name="T5" fmla="*/ 26 h 367"/>
                <a:gd name="T6" fmla="*/ 445 w 482"/>
                <a:gd name="T7" fmla="*/ 26 h 367"/>
                <a:gd name="T8" fmla="*/ 482 w 482"/>
                <a:gd name="T9" fmla="*/ 42 h 367"/>
                <a:gd name="T10" fmla="*/ 278 w 482"/>
                <a:gd name="T11" fmla="*/ 367 h 367"/>
                <a:gd name="T12" fmla="*/ 5 w 482"/>
                <a:gd name="T13" fmla="*/ 262 h 367"/>
                <a:gd name="T14" fmla="*/ 0 w 482"/>
                <a:gd name="T15" fmla="*/ 157 h 367"/>
                <a:gd name="T16" fmla="*/ 42 w 482"/>
                <a:gd name="T17" fmla="*/ 74 h 367"/>
                <a:gd name="T18" fmla="*/ 98 w 482"/>
                <a:gd name="T19" fmla="*/ 36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2"/>
                <a:gd name="T31" fmla="*/ 0 h 367"/>
                <a:gd name="T32" fmla="*/ 482 w 482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2" h="367">
                  <a:moveTo>
                    <a:pt x="98" y="36"/>
                  </a:moveTo>
                  <a:lnTo>
                    <a:pt x="320" y="0"/>
                  </a:lnTo>
                  <a:lnTo>
                    <a:pt x="367" y="26"/>
                  </a:lnTo>
                  <a:lnTo>
                    <a:pt x="445" y="26"/>
                  </a:lnTo>
                  <a:lnTo>
                    <a:pt x="482" y="42"/>
                  </a:lnTo>
                  <a:lnTo>
                    <a:pt x="278" y="367"/>
                  </a:lnTo>
                  <a:lnTo>
                    <a:pt x="5" y="262"/>
                  </a:lnTo>
                  <a:lnTo>
                    <a:pt x="0" y="157"/>
                  </a:lnTo>
                  <a:lnTo>
                    <a:pt x="42" y="74"/>
                  </a:lnTo>
                  <a:lnTo>
                    <a:pt x="98" y="36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7" name="Freeform 182"/>
            <p:cNvSpPr>
              <a:spLocks/>
            </p:cNvSpPr>
            <p:nvPr/>
          </p:nvSpPr>
          <p:spPr bwMode="auto">
            <a:xfrm flipH="1">
              <a:off x="995757" y="5257793"/>
              <a:ext cx="184731" cy="301621"/>
            </a:xfrm>
            <a:custGeom>
              <a:avLst/>
              <a:gdLst>
                <a:gd name="T0" fmla="*/ 933 w 933"/>
                <a:gd name="T1" fmla="*/ 135 h 352"/>
                <a:gd name="T2" fmla="*/ 932 w 933"/>
                <a:gd name="T3" fmla="*/ 171 h 352"/>
                <a:gd name="T4" fmla="*/ 762 w 933"/>
                <a:gd name="T5" fmla="*/ 352 h 352"/>
                <a:gd name="T6" fmla="*/ 4 w 933"/>
                <a:gd name="T7" fmla="*/ 195 h 352"/>
                <a:gd name="T8" fmla="*/ 0 w 933"/>
                <a:gd name="T9" fmla="*/ 148 h 352"/>
                <a:gd name="T10" fmla="*/ 244 w 933"/>
                <a:gd name="T11" fmla="*/ 0 h 352"/>
                <a:gd name="T12" fmla="*/ 933 w 933"/>
                <a:gd name="T13" fmla="*/ 135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3"/>
                <a:gd name="T22" fmla="*/ 0 h 352"/>
                <a:gd name="T23" fmla="*/ 933 w 933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3" h="352">
                  <a:moveTo>
                    <a:pt x="933" y="135"/>
                  </a:moveTo>
                  <a:lnTo>
                    <a:pt x="932" y="171"/>
                  </a:lnTo>
                  <a:lnTo>
                    <a:pt x="762" y="352"/>
                  </a:lnTo>
                  <a:lnTo>
                    <a:pt x="4" y="195"/>
                  </a:lnTo>
                  <a:lnTo>
                    <a:pt x="0" y="148"/>
                  </a:lnTo>
                  <a:lnTo>
                    <a:pt x="244" y="0"/>
                  </a:lnTo>
                  <a:lnTo>
                    <a:pt x="933" y="135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3F3F3"/>
                </a:gs>
              </a:gsLst>
              <a:lin ang="0" scaled="1"/>
            </a:gra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8" name="Freeform 183"/>
            <p:cNvSpPr>
              <a:spLocks/>
            </p:cNvSpPr>
            <p:nvPr/>
          </p:nvSpPr>
          <p:spPr bwMode="auto">
            <a:xfrm flipH="1">
              <a:off x="1010110" y="5247727"/>
              <a:ext cx="184731" cy="301621"/>
            </a:xfrm>
            <a:custGeom>
              <a:avLst/>
              <a:gdLst>
                <a:gd name="T0" fmla="*/ 895 w 895"/>
                <a:gd name="T1" fmla="*/ 133 h 294"/>
                <a:gd name="T2" fmla="*/ 232 w 895"/>
                <a:gd name="T3" fmla="*/ 0 h 294"/>
                <a:gd name="T4" fmla="*/ 0 w 895"/>
                <a:gd name="T5" fmla="*/ 143 h 294"/>
                <a:gd name="T6" fmla="*/ 739 w 895"/>
                <a:gd name="T7" fmla="*/ 294 h 294"/>
                <a:gd name="T8" fmla="*/ 895 w 895"/>
                <a:gd name="T9" fmla="*/ 133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294"/>
                <a:gd name="T17" fmla="*/ 895 w 895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294">
                  <a:moveTo>
                    <a:pt x="895" y="133"/>
                  </a:moveTo>
                  <a:lnTo>
                    <a:pt x="232" y="0"/>
                  </a:lnTo>
                  <a:lnTo>
                    <a:pt x="0" y="143"/>
                  </a:lnTo>
                  <a:lnTo>
                    <a:pt x="739" y="294"/>
                  </a:lnTo>
                  <a:lnTo>
                    <a:pt x="895" y="1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9" name="Freeform 184"/>
            <p:cNvSpPr>
              <a:spLocks/>
            </p:cNvSpPr>
            <p:nvPr/>
          </p:nvSpPr>
          <p:spPr bwMode="auto">
            <a:xfrm flipH="1">
              <a:off x="1027074" y="5336452"/>
              <a:ext cx="283158" cy="59288"/>
            </a:xfrm>
            <a:custGeom>
              <a:avLst/>
              <a:gdLst>
                <a:gd name="T0" fmla="*/ 0 w 531"/>
                <a:gd name="T1" fmla="*/ 15 h 118"/>
                <a:gd name="T2" fmla="*/ 508 w 531"/>
                <a:gd name="T3" fmla="*/ 118 h 118"/>
                <a:gd name="T4" fmla="*/ 531 w 531"/>
                <a:gd name="T5" fmla="*/ 103 h 118"/>
                <a:gd name="T6" fmla="*/ 23 w 531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1"/>
                <a:gd name="T13" fmla="*/ 0 h 118"/>
                <a:gd name="T14" fmla="*/ 531 w 531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1" h="118">
                  <a:moveTo>
                    <a:pt x="0" y="15"/>
                  </a:moveTo>
                  <a:lnTo>
                    <a:pt x="508" y="118"/>
                  </a:lnTo>
                  <a:lnTo>
                    <a:pt x="531" y="103"/>
                  </a:lnTo>
                  <a:lnTo>
                    <a:pt x="23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0" name="Freeform 185"/>
            <p:cNvSpPr>
              <a:spLocks/>
            </p:cNvSpPr>
            <p:nvPr/>
          </p:nvSpPr>
          <p:spPr bwMode="auto">
            <a:xfrm flipH="1">
              <a:off x="1098842" y="5352113"/>
              <a:ext cx="292292" cy="79424"/>
            </a:xfrm>
            <a:custGeom>
              <a:avLst/>
              <a:gdLst>
                <a:gd name="T0" fmla="*/ 0 w 548"/>
                <a:gd name="T1" fmla="*/ 74 h 159"/>
                <a:gd name="T2" fmla="*/ 31 w 548"/>
                <a:gd name="T3" fmla="*/ 78 h 159"/>
                <a:gd name="T4" fmla="*/ 57 w 548"/>
                <a:gd name="T5" fmla="*/ 66 h 159"/>
                <a:gd name="T6" fmla="*/ 76 w 548"/>
                <a:gd name="T7" fmla="*/ 71 h 159"/>
                <a:gd name="T8" fmla="*/ 58 w 548"/>
                <a:gd name="T9" fmla="*/ 81 h 159"/>
                <a:gd name="T10" fmla="*/ 451 w 548"/>
                <a:gd name="T11" fmla="*/ 159 h 159"/>
                <a:gd name="T12" fmla="*/ 548 w 548"/>
                <a:gd name="T13" fmla="*/ 84 h 159"/>
                <a:gd name="T14" fmla="*/ 130 w 548"/>
                <a:gd name="T15" fmla="*/ 0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8"/>
                <a:gd name="T25" fmla="*/ 0 h 159"/>
                <a:gd name="T26" fmla="*/ 548 w 548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8" h="159">
                  <a:moveTo>
                    <a:pt x="0" y="74"/>
                  </a:moveTo>
                  <a:lnTo>
                    <a:pt x="31" y="78"/>
                  </a:lnTo>
                  <a:lnTo>
                    <a:pt x="57" y="66"/>
                  </a:lnTo>
                  <a:lnTo>
                    <a:pt x="76" y="71"/>
                  </a:lnTo>
                  <a:lnTo>
                    <a:pt x="58" y="81"/>
                  </a:lnTo>
                  <a:lnTo>
                    <a:pt x="451" y="159"/>
                  </a:lnTo>
                  <a:lnTo>
                    <a:pt x="548" y="84"/>
                  </a:lnTo>
                  <a:lnTo>
                    <a:pt x="130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1" name="Freeform 186"/>
            <p:cNvSpPr>
              <a:spLocks/>
            </p:cNvSpPr>
            <p:nvPr/>
          </p:nvSpPr>
          <p:spPr bwMode="auto">
            <a:xfrm flipH="1">
              <a:off x="1044037" y="5396859"/>
              <a:ext cx="74378" cy="34678"/>
            </a:xfrm>
            <a:custGeom>
              <a:avLst/>
              <a:gdLst>
                <a:gd name="T0" fmla="*/ 73 w 140"/>
                <a:gd name="T1" fmla="*/ 0 h 70"/>
                <a:gd name="T2" fmla="*/ 140 w 140"/>
                <a:gd name="T3" fmla="*/ 11 h 70"/>
                <a:gd name="T4" fmla="*/ 75 w 140"/>
                <a:gd name="T5" fmla="*/ 70 h 70"/>
                <a:gd name="T6" fmla="*/ 0 w 140"/>
                <a:gd name="T7" fmla="*/ 56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70"/>
                <a:gd name="T14" fmla="*/ 140 w 1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70">
                  <a:moveTo>
                    <a:pt x="73" y="0"/>
                  </a:moveTo>
                  <a:lnTo>
                    <a:pt x="140" y="11"/>
                  </a:lnTo>
                  <a:lnTo>
                    <a:pt x="75" y="70"/>
                  </a:lnTo>
                  <a:lnTo>
                    <a:pt x="0" y="56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2" name="Freeform 187"/>
            <p:cNvSpPr>
              <a:spLocks/>
            </p:cNvSpPr>
            <p:nvPr/>
          </p:nvSpPr>
          <p:spPr bwMode="auto">
            <a:xfrm flipH="1">
              <a:off x="990537" y="5404690"/>
              <a:ext cx="88732" cy="50339"/>
            </a:xfrm>
            <a:custGeom>
              <a:avLst/>
              <a:gdLst>
                <a:gd name="T0" fmla="*/ 87 w 167"/>
                <a:gd name="T1" fmla="*/ 0 h 101"/>
                <a:gd name="T2" fmla="*/ 167 w 167"/>
                <a:gd name="T3" fmla="*/ 15 h 101"/>
                <a:gd name="T4" fmla="*/ 81 w 167"/>
                <a:gd name="T5" fmla="*/ 101 h 101"/>
                <a:gd name="T6" fmla="*/ 0 w 167"/>
                <a:gd name="T7" fmla="*/ 83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01"/>
                <a:gd name="T14" fmla="*/ 167 w 16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01">
                  <a:moveTo>
                    <a:pt x="87" y="0"/>
                  </a:moveTo>
                  <a:lnTo>
                    <a:pt x="167" y="15"/>
                  </a:lnTo>
                  <a:lnTo>
                    <a:pt x="81" y="101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3" name="Freeform 189"/>
            <p:cNvSpPr>
              <a:spLocks noChangeAspect="1"/>
            </p:cNvSpPr>
            <p:nvPr/>
          </p:nvSpPr>
          <p:spPr bwMode="auto">
            <a:xfrm>
              <a:off x="809159" y="5121673"/>
              <a:ext cx="118744" cy="249457"/>
            </a:xfrm>
            <a:custGeom>
              <a:avLst/>
              <a:gdLst/>
              <a:ahLst/>
              <a:cxnLst>
                <a:cxn ang="0">
                  <a:pos x="169" y="246"/>
                </a:cxn>
                <a:cxn ang="0">
                  <a:pos x="1" y="0"/>
                </a:cxn>
                <a:cxn ang="0">
                  <a:pos x="0" y="123"/>
                </a:cxn>
                <a:cxn ang="0">
                  <a:pos x="165" y="377"/>
                </a:cxn>
              </a:cxnLst>
              <a:rect l="0" t="0" r="r" b="b"/>
              <a:pathLst>
                <a:path w="169" h="377">
                  <a:moveTo>
                    <a:pt x="169" y="246"/>
                  </a:moveTo>
                  <a:lnTo>
                    <a:pt x="1" y="0"/>
                  </a:lnTo>
                  <a:lnTo>
                    <a:pt x="0" y="123"/>
                  </a:lnTo>
                  <a:lnTo>
                    <a:pt x="165" y="377"/>
                  </a:lnTo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60784"/>
                    <a:invGamma/>
                  </a:srgbClr>
                </a:gs>
              </a:gsLst>
              <a:lin ang="0" scaled="1"/>
            </a:gra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4" name="Freeform 190"/>
            <p:cNvSpPr>
              <a:spLocks noChangeAspect="1"/>
            </p:cNvSpPr>
            <p:nvPr/>
          </p:nvSpPr>
          <p:spPr bwMode="auto">
            <a:xfrm>
              <a:off x="811769" y="5080284"/>
              <a:ext cx="508902" cy="203593"/>
            </a:xfrm>
            <a:custGeom>
              <a:avLst/>
              <a:gdLst/>
              <a:ahLst/>
              <a:cxnLst>
                <a:cxn ang="0">
                  <a:pos x="166" y="310"/>
                </a:cxn>
                <a:cxn ang="0">
                  <a:pos x="718" y="211"/>
                </a:cxn>
                <a:cxn ang="0">
                  <a:pos x="444" y="0"/>
                </a:cxn>
                <a:cxn ang="0">
                  <a:pos x="0" y="64"/>
                </a:cxn>
                <a:cxn ang="0">
                  <a:pos x="166" y="310"/>
                </a:cxn>
              </a:cxnLst>
              <a:rect l="0" t="0" r="r" b="b"/>
              <a:pathLst>
                <a:path w="718" h="310">
                  <a:moveTo>
                    <a:pt x="166" y="310"/>
                  </a:moveTo>
                  <a:lnTo>
                    <a:pt x="718" y="211"/>
                  </a:lnTo>
                  <a:lnTo>
                    <a:pt x="444" y="0"/>
                  </a:lnTo>
                  <a:lnTo>
                    <a:pt x="0" y="64"/>
                  </a:lnTo>
                  <a:lnTo>
                    <a:pt x="166" y="310"/>
                  </a:lnTo>
                  <a:close/>
                </a:path>
              </a:pathLst>
            </a:custGeom>
            <a:solidFill>
              <a:srgbClr val="FFFFFF"/>
            </a:soli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5" name="Freeform 191"/>
            <p:cNvSpPr>
              <a:spLocks/>
            </p:cNvSpPr>
            <p:nvPr/>
          </p:nvSpPr>
          <p:spPr bwMode="auto">
            <a:xfrm>
              <a:off x="922684" y="5217876"/>
              <a:ext cx="392768" cy="151017"/>
            </a:xfrm>
            <a:custGeom>
              <a:avLst/>
              <a:gdLst/>
              <a:ahLst/>
              <a:cxnLst>
                <a:cxn ang="0">
                  <a:pos x="6" y="99"/>
                </a:cxn>
                <a:cxn ang="0">
                  <a:pos x="557" y="0"/>
                </a:cxn>
                <a:cxn ang="0">
                  <a:pos x="549" y="121"/>
                </a:cxn>
                <a:cxn ang="0">
                  <a:pos x="0" y="228"/>
                </a:cxn>
                <a:cxn ang="0">
                  <a:pos x="6" y="99"/>
                </a:cxn>
              </a:cxnLst>
              <a:rect l="0" t="0" r="r" b="b"/>
              <a:pathLst>
                <a:path w="557" h="228">
                  <a:moveTo>
                    <a:pt x="6" y="99"/>
                  </a:moveTo>
                  <a:lnTo>
                    <a:pt x="557" y="0"/>
                  </a:lnTo>
                  <a:lnTo>
                    <a:pt x="549" y="121"/>
                  </a:lnTo>
                  <a:lnTo>
                    <a:pt x="0" y="228"/>
                  </a:lnTo>
                  <a:lnTo>
                    <a:pt x="6" y="99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6" name="Freeform 192"/>
            <p:cNvSpPr>
              <a:spLocks/>
            </p:cNvSpPr>
            <p:nvPr/>
          </p:nvSpPr>
          <p:spPr bwMode="auto">
            <a:xfrm>
              <a:off x="938342" y="5308487"/>
              <a:ext cx="118743" cy="42508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3"/>
                </a:cxn>
                <a:cxn ang="0">
                  <a:pos x="164" y="33"/>
                </a:cxn>
                <a:cxn ang="0">
                  <a:pos x="167" y="0"/>
                </a:cxn>
                <a:cxn ang="0">
                  <a:pos x="0" y="32"/>
                </a:cxn>
              </a:cxnLst>
              <a:rect l="0" t="0" r="r" b="b"/>
              <a:pathLst>
                <a:path w="167" h="63">
                  <a:moveTo>
                    <a:pt x="0" y="32"/>
                  </a:moveTo>
                  <a:lnTo>
                    <a:pt x="0" y="63"/>
                  </a:lnTo>
                  <a:lnTo>
                    <a:pt x="164" y="33"/>
                  </a:lnTo>
                  <a:lnTo>
                    <a:pt x="167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/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7" name="Oval 193"/>
            <p:cNvSpPr>
              <a:spLocks noChangeArrowheads="1"/>
            </p:cNvSpPr>
            <p:nvPr/>
          </p:nvSpPr>
          <p:spPr bwMode="auto">
            <a:xfrm>
              <a:off x="1036208" y="5314079"/>
              <a:ext cx="13049" cy="14543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8" name="Line 194"/>
            <p:cNvSpPr>
              <a:spLocks noChangeShapeType="1"/>
            </p:cNvSpPr>
            <p:nvPr/>
          </p:nvSpPr>
          <p:spPr bwMode="auto">
            <a:xfrm flipH="1">
              <a:off x="1218890" y="5250317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9" name="Line 195"/>
            <p:cNvSpPr>
              <a:spLocks noChangeShapeType="1"/>
            </p:cNvSpPr>
            <p:nvPr/>
          </p:nvSpPr>
          <p:spPr bwMode="auto">
            <a:xfrm flipH="1">
              <a:off x="1209757" y="5251435"/>
              <a:ext cx="1304" cy="57051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0" name="Line 196"/>
            <p:cNvSpPr>
              <a:spLocks noChangeShapeType="1"/>
            </p:cNvSpPr>
            <p:nvPr/>
          </p:nvSpPr>
          <p:spPr bwMode="auto">
            <a:xfrm flipH="1">
              <a:off x="1229329" y="5249198"/>
              <a:ext cx="3915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1" name="Line 197"/>
            <p:cNvSpPr>
              <a:spLocks noChangeShapeType="1"/>
            </p:cNvSpPr>
            <p:nvPr/>
          </p:nvSpPr>
          <p:spPr bwMode="auto">
            <a:xfrm flipH="1">
              <a:off x="1238464" y="5248080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2" name="Line 198"/>
            <p:cNvSpPr>
              <a:spLocks noChangeShapeType="1"/>
            </p:cNvSpPr>
            <p:nvPr/>
          </p:nvSpPr>
          <p:spPr bwMode="auto">
            <a:xfrm flipH="1">
              <a:off x="1246293" y="5246961"/>
              <a:ext cx="522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3" name="Line 199"/>
            <p:cNvSpPr>
              <a:spLocks noChangeShapeType="1"/>
            </p:cNvSpPr>
            <p:nvPr/>
          </p:nvSpPr>
          <p:spPr bwMode="auto">
            <a:xfrm flipH="1">
              <a:off x="1255427" y="5244724"/>
              <a:ext cx="5220" cy="54814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4" name="Line 200"/>
            <p:cNvSpPr>
              <a:spLocks noChangeShapeType="1"/>
            </p:cNvSpPr>
            <p:nvPr/>
          </p:nvSpPr>
          <p:spPr bwMode="auto">
            <a:xfrm flipH="1">
              <a:off x="1264561" y="5244724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5" name="Line 201"/>
            <p:cNvSpPr>
              <a:spLocks noChangeShapeType="1"/>
            </p:cNvSpPr>
            <p:nvPr/>
          </p:nvSpPr>
          <p:spPr bwMode="auto">
            <a:xfrm flipH="1">
              <a:off x="1272391" y="5240249"/>
              <a:ext cx="1304" cy="5593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6" name="Line 202"/>
            <p:cNvSpPr>
              <a:spLocks noChangeShapeType="1"/>
            </p:cNvSpPr>
            <p:nvPr/>
          </p:nvSpPr>
          <p:spPr bwMode="auto">
            <a:xfrm flipH="1">
              <a:off x="1280220" y="5240249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7" name="Line 203"/>
            <p:cNvSpPr>
              <a:spLocks noChangeShapeType="1"/>
            </p:cNvSpPr>
            <p:nvPr/>
          </p:nvSpPr>
          <p:spPr bwMode="auto">
            <a:xfrm flipH="1">
              <a:off x="1289354" y="5239131"/>
              <a:ext cx="1305" cy="5481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8" name="Line 204"/>
            <p:cNvSpPr>
              <a:spLocks noChangeShapeType="1"/>
            </p:cNvSpPr>
            <p:nvPr/>
          </p:nvSpPr>
          <p:spPr bwMode="auto">
            <a:xfrm flipH="1">
              <a:off x="1298488" y="5238012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9" name="Freeform 205"/>
            <p:cNvSpPr>
              <a:spLocks/>
            </p:cNvSpPr>
            <p:nvPr/>
          </p:nvSpPr>
          <p:spPr bwMode="auto">
            <a:xfrm>
              <a:off x="1092318" y="5272690"/>
              <a:ext cx="65244" cy="43627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0" y="138"/>
                </a:cxn>
                <a:cxn ang="0">
                  <a:pos x="186" y="104"/>
                </a:cxn>
                <a:cxn ang="0">
                  <a:pos x="186" y="0"/>
                </a:cxn>
                <a:cxn ang="0">
                  <a:pos x="2" y="33"/>
                </a:cxn>
              </a:cxnLst>
              <a:rect l="0" t="0" r="r" b="b"/>
              <a:pathLst>
                <a:path w="186" h="138">
                  <a:moveTo>
                    <a:pt x="2" y="33"/>
                  </a:moveTo>
                  <a:lnTo>
                    <a:pt x="0" y="138"/>
                  </a:lnTo>
                  <a:lnTo>
                    <a:pt x="186" y="104"/>
                  </a:lnTo>
                  <a:lnTo>
                    <a:pt x="186" y="0"/>
                  </a:lnTo>
                  <a:lnTo>
                    <a:pt x="2" y="33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75686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>
                  <a:alpha val="50000"/>
                </a:srgbClr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0" name="Line 206"/>
            <p:cNvSpPr>
              <a:spLocks noChangeShapeType="1"/>
            </p:cNvSpPr>
            <p:nvPr/>
          </p:nvSpPr>
          <p:spPr bwMode="auto">
            <a:xfrm flipH="1">
              <a:off x="1101451" y="5297300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1" name="Line 207"/>
            <p:cNvSpPr>
              <a:spLocks noChangeShapeType="1"/>
            </p:cNvSpPr>
            <p:nvPr/>
          </p:nvSpPr>
          <p:spPr bwMode="auto">
            <a:xfrm flipH="1">
              <a:off x="1152342" y="5287232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2" name="Line 208"/>
            <p:cNvSpPr>
              <a:spLocks noChangeShapeType="1"/>
            </p:cNvSpPr>
            <p:nvPr/>
          </p:nvSpPr>
          <p:spPr bwMode="auto">
            <a:xfrm flipH="1">
              <a:off x="1145817" y="5293944"/>
              <a:ext cx="0" cy="10068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3" name="Line 209"/>
            <p:cNvSpPr>
              <a:spLocks noChangeShapeType="1"/>
            </p:cNvSpPr>
            <p:nvPr/>
          </p:nvSpPr>
          <p:spPr bwMode="auto">
            <a:xfrm flipH="1">
              <a:off x="1109281" y="5302893"/>
              <a:ext cx="0" cy="8949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4" name="Line 210"/>
            <p:cNvSpPr>
              <a:spLocks noChangeShapeType="1"/>
            </p:cNvSpPr>
            <p:nvPr/>
          </p:nvSpPr>
          <p:spPr bwMode="auto">
            <a:xfrm flipV="1">
              <a:off x="1117110" y="5304012"/>
              <a:ext cx="20878" cy="4475"/>
            </a:xfrm>
            <a:prstGeom prst="line">
              <a:avLst/>
            </a:prstGeom>
            <a:noFill/>
            <a:ln w="9525">
              <a:solidFill>
                <a:srgbClr val="FFFF99">
                  <a:alpha val="4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5" name="Freeform 211"/>
            <p:cNvSpPr>
              <a:spLocks/>
            </p:cNvSpPr>
            <p:nvPr/>
          </p:nvSpPr>
          <p:spPr bwMode="auto">
            <a:xfrm>
              <a:off x="957915" y="5282757"/>
              <a:ext cx="82208" cy="25729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38"/>
                </a:cxn>
                <a:cxn ang="0">
                  <a:pos x="116" y="19"/>
                </a:cxn>
                <a:cxn ang="0">
                  <a:pos x="116" y="0"/>
                </a:cxn>
                <a:cxn ang="0">
                  <a:pos x="0" y="20"/>
                </a:cxn>
              </a:cxnLst>
              <a:rect l="0" t="0" r="r" b="b"/>
              <a:pathLst>
                <a:path w="116" h="38">
                  <a:moveTo>
                    <a:pt x="0" y="20"/>
                  </a:moveTo>
                  <a:lnTo>
                    <a:pt x="1" y="38"/>
                  </a:lnTo>
                  <a:lnTo>
                    <a:pt x="116" y="19"/>
                  </a:lnTo>
                  <a:lnTo>
                    <a:pt x="116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6" name="Line 212"/>
            <p:cNvSpPr>
              <a:spLocks noChangeShapeType="1"/>
            </p:cNvSpPr>
            <p:nvPr/>
          </p:nvSpPr>
          <p:spPr bwMode="auto">
            <a:xfrm flipV="1">
              <a:off x="951391" y="5287232"/>
              <a:ext cx="92646" cy="15661"/>
            </a:xfrm>
            <a:prstGeom prst="line">
              <a:avLst/>
            </a:prstGeom>
            <a:noFill/>
            <a:ln w="3175">
              <a:solidFill>
                <a:srgbClr val="5F5F5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117" name="Group 150"/>
            <p:cNvGrpSpPr>
              <a:grpSpLocks/>
            </p:cNvGrpSpPr>
            <p:nvPr/>
          </p:nvGrpSpPr>
          <p:grpSpPr bwMode="auto">
            <a:xfrm>
              <a:off x="862659" y="4854318"/>
              <a:ext cx="270109" cy="260643"/>
              <a:chOff x="685" y="3115"/>
              <a:chExt cx="207" cy="233"/>
            </a:xfrm>
          </p:grpSpPr>
          <p:sp>
            <p:nvSpPr>
              <p:cNvPr id="130" name="Freeform 215"/>
              <p:cNvSpPr>
                <a:spLocks/>
              </p:cNvSpPr>
              <p:nvPr/>
            </p:nvSpPr>
            <p:spPr bwMode="auto">
              <a:xfrm flipH="1">
                <a:off x="686" y="3115"/>
                <a:ext cx="206" cy="30"/>
              </a:xfrm>
              <a:custGeom>
                <a:avLst/>
                <a:gdLst>
                  <a:gd name="T0" fmla="*/ 1205 w 1205"/>
                  <a:gd name="T1" fmla="*/ 151 h 178"/>
                  <a:gd name="T2" fmla="*/ 964 w 1205"/>
                  <a:gd name="T3" fmla="*/ 178 h 178"/>
                  <a:gd name="T4" fmla="*/ 0 w 1205"/>
                  <a:gd name="T5" fmla="*/ 0 h 178"/>
                  <a:gd name="T6" fmla="*/ 1205 w 1205"/>
                  <a:gd name="T7" fmla="*/ 151 h 1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"/>
                  <a:gd name="T13" fmla="*/ 0 h 178"/>
                  <a:gd name="T14" fmla="*/ 1205 w 1205"/>
                  <a:gd name="T15" fmla="*/ 178 h 1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31" name="Freeform 216"/>
              <p:cNvSpPr>
                <a:spLocks/>
              </p:cNvSpPr>
              <p:nvPr/>
            </p:nvSpPr>
            <p:spPr bwMode="auto">
              <a:xfrm flipH="1">
                <a:off x="685" y="3141"/>
                <a:ext cx="69" cy="207"/>
              </a:xfrm>
              <a:custGeom>
                <a:avLst/>
                <a:gdLst>
                  <a:gd name="T0" fmla="*/ 405 w 405"/>
                  <a:gd name="T1" fmla="*/ 0 h 1241"/>
                  <a:gd name="T2" fmla="*/ 389 w 405"/>
                  <a:gd name="T3" fmla="*/ 1000 h 1241"/>
                  <a:gd name="T4" fmla="*/ 133 w 405"/>
                  <a:gd name="T5" fmla="*/ 1241 h 1241"/>
                  <a:gd name="T6" fmla="*/ 0 w 405"/>
                  <a:gd name="T7" fmla="*/ 13 h 1241"/>
                  <a:gd name="T8" fmla="*/ 189 w 405"/>
                  <a:gd name="T9" fmla="*/ 24 h 1241"/>
                  <a:gd name="T10" fmla="*/ 405 w 405"/>
                  <a:gd name="T11" fmla="*/ 0 h 12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5"/>
                  <a:gd name="T19" fmla="*/ 0 h 1241"/>
                  <a:gd name="T20" fmla="*/ 405 w 405"/>
                  <a:gd name="T21" fmla="*/ 1241 h 12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118" name="Oval 217"/>
            <p:cNvSpPr>
              <a:spLocks noChangeArrowheads="1"/>
            </p:cNvSpPr>
            <p:nvPr/>
          </p:nvSpPr>
          <p:spPr bwMode="auto">
            <a:xfrm>
              <a:off x="931817" y="5135097"/>
              <a:ext cx="245317" cy="66000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9" name="Oval 218"/>
            <p:cNvSpPr>
              <a:spLocks noChangeArrowheads="1"/>
            </p:cNvSpPr>
            <p:nvPr/>
          </p:nvSpPr>
          <p:spPr bwMode="auto">
            <a:xfrm>
              <a:off x="931817" y="5130622"/>
              <a:ext cx="245317" cy="64881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0" name="Freeform 219"/>
            <p:cNvSpPr>
              <a:spLocks/>
            </p:cNvSpPr>
            <p:nvPr/>
          </p:nvSpPr>
          <p:spPr bwMode="auto">
            <a:xfrm flipH="1">
              <a:off x="916159" y="4815165"/>
              <a:ext cx="358842" cy="360203"/>
            </a:xfrm>
            <a:custGeom>
              <a:avLst/>
              <a:gdLst>
                <a:gd name="T0" fmla="*/ 1602 w 1602"/>
                <a:gd name="T1" fmla="*/ 204 h 1734"/>
                <a:gd name="T2" fmla="*/ 5 w 1602"/>
                <a:gd name="T3" fmla="*/ 0 h 1734"/>
                <a:gd name="T4" fmla="*/ 0 w 1602"/>
                <a:gd name="T5" fmla="*/ 1488 h 1734"/>
                <a:gd name="T6" fmla="*/ 1597 w 1602"/>
                <a:gd name="T7" fmla="*/ 1734 h 1734"/>
                <a:gd name="T8" fmla="*/ 1602 w 1602"/>
                <a:gd name="T9" fmla="*/ 204 h 1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2"/>
                <a:gd name="T16" fmla="*/ 0 h 1734"/>
                <a:gd name="T17" fmla="*/ 1602 w 1602"/>
                <a:gd name="T18" fmla="*/ 1734 h 1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1" name="Freeform 220"/>
            <p:cNvSpPr>
              <a:spLocks/>
            </p:cNvSpPr>
            <p:nvPr/>
          </p:nvSpPr>
          <p:spPr bwMode="auto">
            <a:xfrm flipH="1">
              <a:off x="964440" y="5107131"/>
              <a:ext cx="294902" cy="68237"/>
            </a:xfrm>
            <a:custGeom>
              <a:avLst/>
              <a:gdLst>
                <a:gd name="T0" fmla="*/ 1327 w 1330"/>
                <a:gd name="T1" fmla="*/ 200 h 330"/>
                <a:gd name="T2" fmla="*/ 0 w 1330"/>
                <a:gd name="T3" fmla="*/ 0 h 330"/>
                <a:gd name="T4" fmla="*/ 0 w 1330"/>
                <a:gd name="T5" fmla="*/ 115 h 330"/>
                <a:gd name="T6" fmla="*/ 1330 w 1330"/>
                <a:gd name="T7" fmla="*/ 330 h 330"/>
                <a:gd name="T8" fmla="*/ 1327 w 1330"/>
                <a:gd name="T9" fmla="*/ 20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0"/>
                <a:gd name="T16" fmla="*/ 0 h 330"/>
                <a:gd name="T17" fmla="*/ 1330 w 1330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2" name="Freeform 221"/>
            <p:cNvSpPr>
              <a:spLocks/>
            </p:cNvSpPr>
            <p:nvPr/>
          </p:nvSpPr>
          <p:spPr bwMode="auto">
            <a:xfrm flipH="1">
              <a:off x="905720" y="4856555"/>
              <a:ext cx="13049" cy="318812"/>
            </a:xfrm>
            <a:custGeom>
              <a:avLst/>
              <a:gdLst>
                <a:gd name="T0" fmla="*/ 4 w 56"/>
                <a:gd name="T1" fmla="*/ 16 h 1536"/>
                <a:gd name="T2" fmla="*/ 56 w 56"/>
                <a:gd name="T3" fmla="*/ 0 h 1536"/>
                <a:gd name="T4" fmla="*/ 46 w 56"/>
                <a:gd name="T5" fmla="*/ 1513 h 1536"/>
                <a:gd name="T6" fmla="*/ 0 w 56"/>
                <a:gd name="T7" fmla="*/ 1536 h 1536"/>
                <a:gd name="T8" fmla="*/ 4 w 56"/>
                <a:gd name="T9" fmla="*/ 16 h 1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1536"/>
                <a:gd name="T17" fmla="*/ 56 w 56"/>
                <a:gd name="T18" fmla="*/ 1536 h 1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3" name="Oval 222"/>
            <p:cNvSpPr>
              <a:spLocks noChangeArrowheads="1"/>
            </p:cNvSpPr>
            <p:nvPr/>
          </p:nvSpPr>
          <p:spPr bwMode="auto">
            <a:xfrm>
              <a:off x="1233244" y="5112724"/>
              <a:ext cx="10439" cy="19017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4" name="Oval 223"/>
            <p:cNvSpPr>
              <a:spLocks noChangeArrowheads="1"/>
            </p:cNvSpPr>
            <p:nvPr/>
          </p:nvSpPr>
          <p:spPr bwMode="auto">
            <a:xfrm>
              <a:off x="1213671" y="5117199"/>
              <a:ext cx="9135" cy="15661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5" name="Oval 224"/>
            <p:cNvSpPr>
              <a:spLocks noChangeArrowheads="1"/>
            </p:cNvSpPr>
            <p:nvPr/>
          </p:nvSpPr>
          <p:spPr bwMode="auto">
            <a:xfrm>
              <a:off x="1145817" y="5131741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6" name="Oval 225"/>
            <p:cNvSpPr>
              <a:spLocks noChangeArrowheads="1"/>
            </p:cNvSpPr>
            <p:nvPr/>
          </p:nvSpPr>
          <p:spPr bwMode="auto">
            <a:xfrm>
              <a:off x="1124939" y="5135097"/>
              <a:ext cx="10439" cy="1230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7" name="Oval 226"/>
            <p:cNvSpPr>
              <a:spLocks noChangeArrowheads="1"/>
            </p:cNvSpPr>
            <p:nvPr/>
          </p:nvSpPr>
          <p:spPr bwMode="auto">
            <a:xfrm>
              <a:off x="1101451" y="5138453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8" name="Freeform 227"/>
            <p:cNvSpPr>
              <a:spLocks/>
            </p:cNvSpPr>
            <p:nvPr/>
          </p:nvSpPr>
          <p:spPr bwMode="auto">
            <a:xfrm flipH="1">
              <a:off x="950525" y="4841172"/>
              <a:ext cx="297512" cy="283017"/>
            </a:xfrm>
            <a:custGeom>
              <a:avLst/>
              <a:gdLst>
                <a:gd name="T0" fmla="*/ 1330 w 1345"/>
                <a:gd name="T1" fmla="*/ 167 h 1366"/>
                <a:gd name="T2" fmla="*/ 0 w 1345"/>
                <a:gd name="T3" fmla="*/ 0 h 1366"/>
                <a:gd name="T4" fmla="*/ 0 w 1345"/>
                <a:gd name="T5" fmla="*/ 1157 h 1366"/>
                <a:gd name="T6" fmla="*/ 1345 w 1345"/>
                <a:gd name="T7" fmla="*/ 1366 h 1366"/>
                <a:gd name="T8" fmla="*/ 1330 w 1345"/>
                <a:gd name="T9" fmla="*/ 167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9" name="Freeform 228"/>
            <p:cNvSpPr>
              <a:spLocks/>
            </p:cNvSpPr>
            <p:nvPr/>
          </p:nvSpPr>
          <p:spPr bwMode="auto">
            <a:xfrm flipH="1">
              <a:off x="905720" y="4814047"/>
              <a:ext cx="367975" cy="44746"/>
            </a:xfrm>
            <a:custGeom>
              <a:avLst/>
              <a:gdLst>
                <a:gd name="T0" fmla="*/ 0 w 1660"/>
                <a:gd name="T1" fmla="*/ 10 h 214"/>
                <a:gd name="T2" fmla="*/ 68 w 1660"/>
                <a:gd name="T3" fmla="*/ 0 h 214"/>
                <a:gd name="T4" fmla="*/ 1660 w 1660"/>
                <a:gd name="T5" fmla="*/ 199 h 214"/>
                <a:gd name="T6" fmla="*/ 1613 w 1660"/>
                <a:gd name="T7" fmla="*/ 214 h 214"/>
                <a:gd name="T8" fmla="*/ 0 w 1660"/>
                <a:gd name="T9" fmla="*/ 10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0"/>
                <a:gd name="T16" fmla="*/ 0 h 214"/>
                <a:gd name="T17" fmla="*/ 1660 w 1660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34" name="그룹 133"/>
          <p:cNvGrpSpPr/>
          <p:nvPr/>
        </p:nvGrpSpPr>
        <p:grpSpPr>
          <a:xfrm flipH="1">
            <a:off x="2413298" y="4607498"/>
            <a:ext cx="811294" cy="745366"/>
            <a:chOff x="809159" y="4814047"/>
            <a:chExt cx="688975" cy="745367"/>
          </a:xfrm>
        </p:grpSpPr>
        <p:sp>
          <p:nvSpPr>
            <p:cNvPr id="135" name="Freeform 174"/>
            <p:cNvSpPr>
              <a:spLocks/>
            </p:cNvSpPr>
            <p:nvPr/>
          </p:nvSpPr>
          <p:spPr bwMode="auto">
            <a:xfrm rot="355818">
              <a:off x="1336329" y="5283876"/>
              <a:ext cx="61330" cy="36915"/>
            </a:xfrm>
            <a:custGeom>
              <a:avLst/>
              <a:gdLst>
                <a:gd name="T0" fmla="*/ 1224 w 1224"/>
                <a:gd name="T1" fmla="*/ 755 h 755"/>
                <a:gd name="T2" fmla="*/ 1112 w 1224"/>
                <a:gd name="T3" fmla="*/ 716 h 755"/>
                <a:gd name="T4" fmla="*/ 1051 w 1224"/>
                <a:gd name="T5" fmla="*/ 693 h 755"/>
                <a:gd name="T6" fmla="*/ 1006 w 1224"/>
                <a:gd name="T7" fmla="*/ 671 h 755"/>
                <a:gd name="T8" fmla="*/ 984 w 1224"/>
                <a:gd name="T9" fmla="*/ 660 h 755"/>
                <a:gd name="T10" fmla="*/ 939 w 1224"/>
                <a:gd name="T11" fmla="*/ 626 h 755"/>
                <a:gd name="T12" fmla="*/ 894 w 1224"/>
                <a:gd name="T13" fmla="*/ 548 h 755"/>
                <a:gd name="T14" fmla="*/ 889 w 1224"/>
                <a:gd name="T15" fmla="*/ 531 h 755"/>
                <a:gd name="T16" fmla="*/ 850 w 1224"/>
                <a:gd name="T17" fmla="*/ 509 h 755"/>
                <a:gd name="T18" fmla="*/ 799 w 1224"/>
                <a:gd name="T19" fmla="*/ 481 h 755"/>
                <a:gd name="T20" fmla="*/ 704 w 1224"/>
                <a:gd name="T21" fmla="*/ 453 h 755"/>
                <a:gd name="T22" fmla="*/ 419 w 1224"/>
                <a:gd name="T23" fmla="*/ 442 h 755"/>
                <a:gd name="T24" fmla="*/ 330 w 1224"/>
                <a:gd name="T25" fmla="*/ 408 h 755"/>
                <a:gd name="T26" fmla="*/ 212 w 1224"/>
                <a:gd name="T27" fmla="*/ 279 h 755"/>
                <a:gd name="T28" fmla="*/ 145 w 1224"/>
                <a:gd name="T29" fmla="*/ 134 h 755"/>
                <a:gd name="T30" fmla="*/ 78 w 1224"/>
                <a:gd name="T31" fmla="*/ 39 h 755"/>
                <a:gd name="T32" fmla="*/ 0 w 1224"/>
                <a:gd name="T33" fmla="*/ 0 h 7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24"/>
                <a:gd name="T52" fmla="*/ 0 h 755"/>
                <a:gd name="T53" fmla="*/ 1224 w 1224"/>
                <a:gd name="T54" fmla="*/ 755 h 7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24" h="755">
                  <a:moveTo>
                    <a:pt x="1224" y="755"/>
                  </a:moveTo>
                  <a:cubicBezTo>
                    <a:pt x="1190" y="729"/>
                    <a:pt x="1154" y="724"/>
                    <a:pt x="1112" y="716"/>
                  </a:cubicBezTo>
                  <a:cubicBezTo>
                    <a:pt x="1091" y="705"/>
                    <a:pt x="1072" y="702"/>
                    <a:pt x="1051" y="693"/>
                  </a:cubicBezTo>
                  <a:cubicBezTo>
                    <a:pt x="1036" y="686"/>
                    <a:pt x="1021" y="678"/>
                    <a:pt x="1006" y="671"/>
                  </a:cubicBezTo>
                  <a:cubicBezTo>
                    <a:pt x="999" y="667"/>
                    <a:pt x="984" y="660"/>
                    <a:pt x="984" y="660"/>
                  </a:cubicBezTo>
                  <a:cubicBezTo>
                    <a:pt x="971" y="646"/>
                    <a:pt x="939" y="626"/>
                    <a:pt x="939" y="626"/>
                  </a:cubicBezTo>
                  <a:cubicBezTo>
                    <a:pt x="923" y="602"/>
                    <a:pt x="906" y="575"/>
                    <a:pt x="894" y="548"/>
                  </a:cubicBezTo>
                  <a:cubicBezTo>
                    <a:pt x="892" y="543"/>
                    <a:pt x="893" y="536"/>
                    <a:pt x="889" y="531"/>
                  </a:cubicBezTo>
                  <a:cubicBezTo>
                    <a:pt x="884" y="524"/>
                    <a:pt x="855" y="512"/>
                    <a:pt x="850" y="509"/>
                  </a:cubicBezTo>
                  <a:cubicBezTo>
                    <a:pt x="802" y="480"/>
                    <a:pt x="833" y="491"/>
                    <a:pt x="799" y="481"/>
                  </a:cubicBezTo>
                  <a:cubicBezTo>
                    <a:pt x="764" y="457"/>
                    <a:pt x="751" y="457"/>
                    <a:pt x="704" y="453"/>
                  </a:cubicBezTo>
                  <a:cubicBezTo>
                    <a:pt x="606" y="457"/>
                    <a:pt x="515" y="459"/>
                    <a:pt x="419" y="442"/>
                  </a:cubicBezTo>
                  <a:cubicBezTo>
                    <a:pt x="391" y="426"/>
                    <a:pt x="360" y="419"/>
                    <a:pt x="330" y="408"/>
                  </a:cubicBezTo>
                  <a:cubicBezTo>
                    <a:pt x="287" y="368"/>
                    <a:pt x="245" y="328"/>
                    <a:pt x="212" y="279"/>
                  </a:cubicBezTo>
                  <a:cubicBezTo>
                    <a:pt x="183" y="235"/>
                    <a:pt x="168" y="181"/>
                    <a:pt x="145" y="134"/>
                  </a:cubicBezTo>
                  <a:cubicBezTo>
                    <a:pt x="128" y="100"/>
                    <a:pt x="99" y="71"/>
                    <a:pt x="78" y="39"/>
                  </a:cubicBezTo>
                  <a:cubicBezTo>
                    <a:pt x="70" y="27"/>
                    <a:pt x="15" y="7"/>
                    <a:pt x="0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6" name="Freeform 175"/>
            <p:cNvSpPr>
              <a:spLocks/>
            </p:cNvSpPr>
            <p:nvPr/>
          </p:nvSpPr>
          <p:spPr bwMode="auto">
            <a:xfrm rot="355818" flipH="1">
              <a:off x="1385915" y="5317436"/>
              <a:ext cx="112219" cy="58169"/>
            </a:xfrm>
            <a:custGeom>
              <a:avLst/>
              <a:gdLst>
                <a:gd name="T0" fmla="*/ 886 w 971"/>
                <a:gd name="T1" fmla="*/ 33 h 550"/>
                <a:gd name="T2" fmla="*/ 937 w 971"/>
                <a:gd name="T3" fmla="*/ 70 h 550"/>
                <a:gd name="T4" fmla="*/ 971 w 971"/>
                <a:gd name="T5" fmla="*/ 130 h 550"/>
                <a:gd name="T6" fmla="*/ 967 w 971"/>
                <a:gd name="T7" fmla="*/ 218 h 550"/>
                <a:gd name="T8" fmla="*/ 882 w 971"/>
                <a:gd name="T9" fmla="*/ 261 h 550"/>
                <a:gd name="T10" fmla="*/ 791 w 971"/>
                <a:gd name="T11" fmla="*/ 294 h 550"/>
                <a:gd name="T12" fmla="*/ 665 w 971"/>
                <a:gd name="T13" fmla="*/ 382 h 550"/>
                <a:gd name="T14" fmla="*/ 519 w 971"/>
                <a:gd name="T15" fmla="*/ 522 h 550"/>
                <a:gd name="T16" fmla="*/ 397 w 971"/>
                <a:gd name="T17" fmla="*/ 542 h 550"/>
                <a:gd name="T18" fmla="*/ 298 w 971"/>
                <a:gd name="T19" fmla="*/ 550 h 550"/>
                <a:gd name="T20" fmla="*/ 155 w 971"/>
                <a:gd name="T21" fmla="*/ 522 h 550"/>
                <a:gd name="T22" fmla="*/ 34 w 971"/>
                <a:gd name="T23" fmla="*/ 459 h 550"/>
                <a:gd name="T24" fmla="*/ 0 w 971"/>
                <a:gd name="T25" fmla="*/ 393 h 550"/>
                <a:gd name="T26" fmla="*/ 11 w 971"/>
                <a:gd name="T27" fmla="*/ 315 h 550"/>
                <a:gd name="T28" fmla="*/ 63 w 971"/>
                <a:gd name="T29" fmla="*/ 210 h 550"/>
                <a:gd name="T30" fmla="*/ 142 w 971"/>
                <a:gd name="T31" fmla="*/ 147 h 550"/>
                <a:gd name="T32" fmla="*/ 246 w 971"/>
                <a:gd name="T33" fmla="*/ 89 h 550"/>
                <a:gd name="T34" fmla="*/ 445 w 971"/>
                <a:gd name="T35" fmla="*/ 21 h 550"/>
                <a:gd name="T36" fmla="*/ 634 w 971"/>
                <a:gd name="T37" fmla="*/ 0 h 550"/>
                <a:gd name="T38" fmla="*/ 794 w 971"/>
                <a:gd name="T39" fmla="*/ 13 h 550"/>
                <a:gd name="T40" fmla="*/ 886 w 971"/>
                <a:gd name="T41" fmla="*/ 33 h 5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1"/>
                <a:gd name="T64" fmla="*/ 0 h 550"/>
                <a:gd name="T65" fmla="*/ 971 w 971"/>
                <a:gd name="T66" fmla="*/ 550 h 5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1" h="550">
                  <a:moveTo>
                    <a:pt x="886" y="33"/>
                  </a:moveTo>
                  <a:lnTo>
                    <a:pt x="937" y="70"/>
                  </a:lnTo>
                  <a:lnTo>
                    <a:pt x="971" y="130"/>
                  </a:lnTo>
                  <a:lnTo>
                    <a:pt x="967" y="218"/>
                  </a:lnTo>
                  <a:lnTo>
                    <a:pt x="882" y="261"/>
                  </a:lnTo>
                  <a:lnTo>
                    <a:pt x="791" y="294"/>
                  </a:lnTo>
                  <a:lnTo>
                    <a:pt x="665" y="382"/>
                  </a:lnTo>
                  <a:lnTo>
                    <a:pt x="519" y="522"/>
                  </a:lnTo>
                  <a:lnTo>
                    <a:pt x="397" y="542"/>
                  </a:lnTo>
                  <a:lnTo>
                    <a:pt x="298" y="550"/>
                  </a:lnTo>
                  <a:lnTo>
                    <a:pt x="155" y="522"/>
                  </a:lnTo>
                  <a:lnTo>
                    <a:pt x="34" y="459"/>
                  </a:lnTo>
                  <a:lnTo>
                    <a:pt x="0" y="393"/>
                  </a:lnTo>
                  <a:lnTo>
                    <a:pt x="11" y="315"/>
                  </a:lnTo>
                  <a:lnTo>
                    <a:pt x="63" y="210"/>
                  </a:lnTo>
                  <a:lnTo>
                    <a:pt x="142" y="147"/>
                  </a:lnTo>
                  <a:lnTo>
                    <a:pt x="246" y="89"/>
                  </a:lnTo>
                  <a:lnTo>
                    <a:pt x="445" y="21"/>
                  </a:lnTo>
                  <a:lnTo>
                    <a:pt x="634" y="0"/>
                  </a:lnTo>
                  <a:lnTo>
                    <a:pt x="794" y="13"/>
                  </a:lnTo>
                  <a:lnTo>
                    <a:pt x="886" y="3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7" name="Freeform 176"/>
            <p:cNvSpPr>
              <a:spLocks/>
            </p:cNvSpPr>
            <p:nvPr/>
          </p:nvSpPr>
          <p:spPr bwMode="auto">
            <a:xfrm rot="355818">
              <a:off x="1380695" y="5337571"/>
              <a:ext cx="110915" cy="41389"/>
            </a:xfrm>
            <a:custGeom>
              <a:avLst/>
              <a:gdLst>
                <a:gd name="T0" fmla="*/ 0 w 1432"/>
                <a:gd name="T1" fmla="*/ 0 h 526"/>
                <a:gd name="T2" fmla="*/ 56 w 1432"/>
                <a:gd name="T3" fmla="*/ 118 h 526"/>
                <a:gd name="T4" fmla="*/ 319 w 1432"/>
                <a:gd name="T5" fmla="*/ 302 h 526"/>
                <a:gd name="T6" fmla="*/ 604 w 1432"/>
                <a:gd name="T7" fmla="*/ 448 h 526"/>
                <a:gd name="T8" fmla="*/ 867 w 1432"/>
                <a:gd name="T9" fmla="*/ 526 h 526"/>
                <a:gd name="T10" fmla="*/ 1091 w 1432"/>
                <a:gd name="T11" fmla="*/ 504 h 526"/>
                <a:gd name="T12" fmla="*/ 1270 w 1432"/>
                <a:gd name="T13" fmla="*/ 448 h 526"/>
                <a:gd name="T14" fmla="*/ 1432 w 1432"/>
                <a:gd name="T15" fmla="*/ 353 h 526"/>
                <a:gd name="T16" fmla="*/ 1253 w 1432"/>
                <a:gd name="T17" fmla="*/ 431 h 526"/>
                <a:gd name="T18" fmla="*/ 1108 w 1432"/>
                <a:gd name="T19" fmla="*/ 470 h 526"/>
                <a:gd name="T20" fmla="*/ 951 w 1432"/>
                <a:gd name="T21" fmla="*/ 470 h 526"/>
                <a:gd name="T22" fmla="*/ 789 w 1432"/>
                <a:gd name="T23" fmla="*/ 453 h 526"/>
                <a:gd name="T24" fmla="*/ 699 w 1432"/>
                <a:gd name="T25" fmla="*/ 420 h 526"/>
                <a:gd name="T26" fmla="*/ 560 w 1432"/>
                <a:gd name="T27" fmla="*/ 330 h 526"/>
                <a:gd name="T28" fmla="*/ 437 w 1432"/>
                <a:gd name="T29" fmla="*/ 213 h 526"/>
                <a:gd name="T30" fmla="*/ 274 w 1432"/>
                <a:gd name="T31" fmla="*/ 129 h 526"/>
                <a:gd name="T32" fmla="*/ 140 w 1432"/>
                <a:gd name="T33" fmla="*/ 73 h 526"/>
                <a:gd name="T34" fmla="*/ 0 w 1432"/>
                <a:gd name="T35" fmla="*/ 0 h 5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2"/>
                <a:gd name="T55" fmla="*/ 0 h 526"/>
                <a:gd name="T56" fmla="*/ 1432 w 1432"/>
                <a:gd name="T57" fmla="*/ 526 h 5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2" h="526">
                  <a:moveTo>
                    <a:pt x="0" y="0"/>
                  </a:moveTo>
                  <a:lnTo>
                    <a:pt x="56" y="118"/>
                  </a:lnTo>
                  <a:lnTo>
                    <a:pt x="319" y="302"/>
                  </a:lnTo>
                  <a:lnTo>
                    <a:pt x="604" y="448"/>
                  </a:lnTo>
                  <a:lnTo>
                    <a:pt x="867" y="526"/>
                  </a:lnTo>
                  <a:lnTo>
                    <a:pt x="1091" y="504"/>
                  </a:lnTo>
                  <a:lnTo>
                    <a:pt x="1270" y="448"/>
                  </a:lnTo>
                  <a:lnTo>
                    <a:pt x="1432" y="353"/>
                  </a:lnTo>
                  <a:lnTo>
                    <a:pt x="1253" y="431"/>
                  </a:lnTo>
                  <a:lnTo>
                    <a:pt x="1108" y="470"/>
                  </a:lnTo>
                  <a:lnTo>
                    <a:pt x="951" y="470"/>
                  </a:lnTo>
                  <a:lnTo>
                    <a:pt x="789" y="453"/>
                  </a:lnTo>
                  <a:lnTo>
                    <a:pt x="699" y="420"/>
                  </a:lnTo>
                  <a:lnTo>
                    <a:pt x="560" y="330"/>
                  </a:lnTo>
                  <a:lnTo>
                    <a:pt x="437" y="213"/>
                  </a:lnTo>
                  <a:lnTo>
                    <a:pt x="274" y="129"/>
                  </a:lnTo>
                  <a:lnTo>
                    <a:pt x="140" y="7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8" name="Freeform 177"/>
            <p:cNvSpPr>
              <a:spLocks/>
            </p:cNvSpPr>
            <p:nvPr/>
          </p:nvSpPr>
          <p:spPr bwMode="auto">
            <a:xfrm rot="355818" flipH="1">
              <a:off x="1408098" y="5314079"/>
              <a:ext cx="26098" cy="27966"/>
            </a:xfrm>
            <a:custGeom>
              <a:avLst/>
              <a:gdLst>
                <a:gd name="T0" fmla="*/ 229 w 229"/>
                <a:gd name="T1" fmla="*/ 261 h 261"/>
                <a:gd name="T2" fmla="*/ 115 w 229"/>
                <a:gd name="T3" fmla="*/ 57 h 261"/>
                <a:gd name="T4" fmla="*/ 0 w 229"/>
                <a:gd name="T5" fmla="*/ 0 h 261"/>
                <a:gd name="T6" fmla="*/ 0 60000 65536"/>
                <a:gd name="T7" fmla="*/ 0 60000 65536"/>
                <a:gd name="T8" fmla="*/ 0 60000 65536"/>
                <a:gd name="T9" fmla="*/ 0 w 229"/>
                <a:gd name="T10" fmla="*/ 0 h 261"/>
                <a:gd name="T11" fmla="*/ 229 w 229"/>
                <a:gd name="T12" fmla="*/ 261 h 2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261">
                  <a:moveTo>
                    <a:pt x="229" y="261"/>
                  </a:moveTo>
                  <a:lnTo>
                    <a:pt x="115" y="5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9" name="Freeform 178"/>
            <p:cNvSpPr>
              <a:spLocks/>
            </p:cNvSpPr>
            <p:nvPr/>
          </p:nvSpPr>
          <p:spPr bwMode="auto">
            <a:xfrm rot="355818">
              <a:off x="1396354" y="5312961"/>
              <a:ext cx="35232" cy="5593"/>
            </a:xfrm>
            <a:custGeom>
              <a:avLst/>
              <a:gdLst>
                <a:gd name="T0" fmla="*/ 0 w 560"/>
                <a:gd name="T1" fmla="*/ 79 h 79"/>
                <a:gd name="T2" fmla="*/ 246 w 560"/>
                <a:gd name="T3" fmla="*/ 26 h 79"/>
                <a:gd name="T4" fmla="*/ 408 w 560"/>
                <a:gd name="T5" fmla="*/ 0 h 79"/>
                <a:gd name="T6" fmla="*/ 560 w 560"/>
                <a:gd name="T7" fmla="*/ 26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"/>
                <a:gd name="T13" fmla="*/ 0 h 79"/>
                <a:gd name="T14" fmla="*/ 560 w 56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" h="79">
                  <a:moveTo>
                    <a:pt x="0" y="79"/>
                  </a:moveTo>
                  <a:lnTo>
                    <a:pt x="246" y="26"/>
                  </a:lnTo>
                  <a:lnTo>
                    <a:pt x="408" y="0"/>
                  </a:lnTo>
                  <a:lnTo>
                    <a:pt x="560" y="26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0" name="Oval 179"/>
            <p:cNvSpPr>
              <a:spLocks noChangeArrowheads="1"/>
            </p:cNvSpPr>
            <p:nvPr/>
          </p:nvSpPr>
          <p:spPr bwMode="auto">
            <a:xfrm rot="21219751">
              <a:off x="1412012" y="5310724"/>
              <a:ext cx="15659" cy="6712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1" name="Freeform 180"/>
            <p:cNvSpPr>
              <a:spLocks/>
            </p:cNvSpPr>
            <p:nvPr/>
          </p:nvSpPr>
          <p:spPr bwMode="auto">
            <a:xfrm rot="355818">
              <a:off x="1388524" y="5315198"/>
              <a:ext cx="30013" cy="23491"/>
            </a:xfrm>
            <a:custGeom>
              <a:avLst/>
              <a:gdLst>
                <a:gd name="T0" fmla="*/ 98 w 482"/>
                <a:gd name="T1" fmla="*/ 36 h 367"/>
                <a:gd name="T2" fmla="*/ 320 w 482"/>
                <a:gd name="T3" fmla="*/ 0 h 367"/>
                <a:gd name="T4" fmla="*/ 367 w 482"/>
                <a:gd name="T5" fmla="*/ 26 h 367"/>
                <a:gd name="T6" fmla="*/ 445 w 482"/>
                <a:gd name="T7" fmla="*/ 26 h 367"/>
                <a:gd name="T8" fmla="*/ 482 w 482"/>
                <a:gd name="T9" fmla="*/ 42 h 367"/>
                <a:gd name="T10" fmla="*/ 278 w 482"/>
                <a:gd name="T11" fmla="*/ 367 h 367"/>
                <a:gd name="T12" fmla="*/ 5 w 482"/>
                <a:gd name="T13" fmla="*/ 262 h 367"/>
                <a:gd name="T14" fmla="*/ 0 w 482"/>
                <a:gd name="T15" fmla="*/ 157 h 367"/>
                <a:gd name="T16" fmla="*/ 42 w 482"/>
                <a:gd name="T17" fmla="*/ 74 h 367"/>
                <a:gd name="T18" fmla="*/ 98 w 482"/>
                <a:gd name="T19" fmla="*/ 36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2"/>
                <a:gd name="T31" fmla="*/ 0 h 367"/>
                <a:gd name="T32" fmla="*/ 482 w 482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2" h="367">
                  <a:moveTo>
                    <a:pt x="98" y="36"/>
                  </a:moveTo>
                  <a:lnTo>
                    <a:pt x="320" y="0"/>
                  </a:lnTo>
                  <a:lnTo>
                    <a:pt x="367" y="26"/>
                  </a:lnTo>
                  <a:lnTo>
                    <a:pt x="445" y="26"/>
                  </a:lnTo>
                  <a:lnTo>
                    <a:pt x="482" y="42"/>
                  </a:lnTo>
                  <a:lnTo>
                    <a:pt x="278" y="367"/>
                  </a:lnTo>
                  <a:lnTo>
                    <a:pt x="5" y="262"/>
                  </a:lnTo>
                  <a:lnTo>
                    <a:pt x="0" y="157"/>
                  </a:lnTo>
                  <a:lnTo>
                    <a:pt x="42" y="74"/>
                  </a:lnTo>
                  <a:lnTo>
                    <a:pt x="98" y="36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2" name="Freeform 182"/>
            <p:cNvSpPr>
              <a:spLocks/>
            </p:cNvSpPr>
            <p:nvPr/>
          </p:nvSpPr>
          <p:spPr bwMode="auto">
            <a:xfrm flipH="1">
              <a:off x="990721" y="5257793"/>
              <a:ext cx="156879" cy="301621"/>
            </a:xfrm>
            <a:custGeom>
              <a:avLst/>
              <a:gdLst>
                <a:gd name="T0" fmla="*/ 933 w 933"/>
                <a:gd name="T1" fmla="*/ 135 h 352"/>
                <a:gd name="T2" fmla="*/ 932 w 933"/>
                <a:gd name="T3" fmla="*/ 171 h 352"/>
                <a:gd name="T4" fmla="*/ 762 w 933"/>
                <a:gd name="T5" fmla="*/ 352 h 352"/>
                <a:gd name="T6" fmla="*/ 4 w 933"/>
                <a:gd name="T7" fmla="*/ 195 h 352"/>
                <a:gd name="T8" fmla="*/ 0 w 933"/>
                <a:gd name="T9" fmla="*/ 148 h 352"/>
                <a:gd name="T10" fmla="*/ 244 w 933"/>
                <a:gd name="T11" fmla="*/ 0 h 352"/>
                <a:gd name="T12" fmla="*/ 933 w 933"/>
                <a:gd name="T13" fmla="*/ 135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3"/>
                <a:gd name="T22" fmla="*/ 0 h 352"/>
                <a:gd name="T23" fmla="*/ 933 w 933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3" h="352">
                  <a:moveTo>
                    <a:pt x="933" y="135"/>
                  </a:moveTo>
                  <a:lnTo>
                    <a:pt x="932" y="171"/>
                  </a:lnTo>
                  <a:lnTo>
                    <a:pt x="762" y="352"/>
                  </a:lnTo>
                  <a:lnTo>
                    <a:pt x="4" y="195"/>
                  </a:lnTo>
                  <a:lnTo>
                    <a:pt x="0" y="148"/>
                  </a:lnTo>
                  <a:lnTo>
                    <a:pt x="244" y="0"/>
                  </a:lnTo>
                  <a:lnTo>
                    <a:pt x="933" y="135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3F3F3"/>
                </a:gs>
              </a:gsLst>
              <a:lin ang="0" scaled="1"/>
            </a:gra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3" name="Freeform 183"/>
            <p:cNvSpPr>
              <a:spLocks/>
            </p:cNvSpPr>
            <p:nvPr/>
          </p:nvSpPr>
          <p:spPr bwMode="auto">
            <a:xfrm flipH="1">
              <a:off x="1005073" y="5247727"/>
              <a:ext cx="156879" cy="301621"/>
            </a:xfrm>
            <a:custGeom>
              <a:avLst/>
              <a:gdLst>
                <a:gd name="T0" fmla="*/ 895 w 895"/>
                <a:gd name="T1" fmla="*/ 133 h 294"/>
                <a:gd name="T2" fmla="*/ 232 w 895"/>
                <a:gd name="T3" fmla="*/ 0 h 294"/>
                <a:gd name="T4" fmla="*/ 0 w 895"/>
                <a:gd name="T5" fmla="*/ 143 h 294"/>
                <a:gd name="T6" fmla="*/ 739 w 895"/>
                <a:gd name="T7" fmla="*/ 294 h 294"/>
                <a:gd name="T8" fmla="*/ 895 w 895"/>
                <a:gd name="T9" fmla="*/ 133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294"/>
                <a:gd name="T17" fmla="*/ 895 w 895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294">
                  <a:moveTo>
                    <a:pt x="895" y="133"/>
                  </a:moveTo>
                  <a:lnTo>
                    <a:pt x="232" y="0"/>
                  </a:lnTo>
                  <a:lnTo>
                    <a:pt x="0" y="143"/>
                  </a:lnTo>
                  <a:lnTo>
                    <a:pt x="739" y="294"/>
                  </a:lnTo>
                  <a:lnTo>
                    <a:pt x="895" y="1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4" name="Freeform 184"/>
            <p:cNvSpPr>
              <a:spLocks/>
            </p:cNvSpPr>
            <p:nvPr/>
          </p:nvSpPr>
          <p:spPr bwMode="auto">
            <a:xfrm flipH="1">
              <a:off x="1027074" y="5336452"/>
              <a:ext cx="283158" cy="59288"/>
            </a:xfrm>
            <a:custGeom>
              <a:avLst/>
              <a:gdLst>
                <a:gd name="T0" fmla="*/ 0 w 531"/>
                <a:gd name="T1" fmla="*/ 15 h 118"/>
                <a:gd name="T2" fmla="*/ 508 w 531"/>
                <a:gd name="T3" fmla="*/ 118 h 118"/>
                <a:gd name="T4" fmla="*/ 531 w 531"/>
                <a:gd name="T5" fmla="*/ 103 h 118"/>
                <a:gd name="T6" fmla="*/ 23 w 531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1"/>
                <a:gd name="T13" fmla="*/ 0 h 118"/>
                <a:gd name="T14" fmla="*/ 531 w 531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1" h="118">
                  <a:moveTo>
                    <a:pt x="0" y="15"/>
                  </a:moveTo>
                  <a:lnTo>
                    <a:pt x="508" y="118"/>
                  </a:lnTo>
                  <a:lnTo>
                    <a:pt x="531" y="103"/>
                  </a:lnTo>
                  <a:lnTo>
                    <a:pt x="23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5" name="Freeform 185"/>
            <p:cNvSpPr>
              <a:spLocks/>
            </p:cNvSpPr>
            <p:nvPr/>
          </p:nvSpPr>
          <p:spPr bwMode="auto">
            <a:xfrm flipH="1">
              <a:off x="1098842" y="5352113"/>
              <a:ext cx="292292" cy="79424"/>
            </a:xfrm>
            <a:custGeom>
              <a:avLst/>
              <a:gdLst>
                <a:gd name="T0" fmla="*/ 0 w 548"/>
                <a:gd name="T1" fmla="*/ 74 h 159"/>
                <a:gd name="T2" fmla="*/ 31 w 548"/>
                <a:gd name="T3" fmla="*/ 78 h 159"/>
                <a:gd name="T4" fmla="*/ 57 w 548"/>
                <a:gd name="T5" fmla="*/ 66 h 159"/>
                <a:gd name="T6" fmla="*/ 76 w 548"/>
                <a:gd name="T7" fmla="*/ 71 h 159"/>
                <a:gd name="T8" fmla="*/ 58 w 548"/>
                <a:gd name="T9" fmla="*/ 81 h 159"/>
                <a:gd name="T10" fmla="*/ 451 w 548"/>
                <a:gd name="T11" fmla="*/ 159 h 159"/>
                <a:gd name="T12" fmla="*/ 548 w 548"/>
                <a:gd name="T13" fmla="*/ 84 h 159"/>
                <a:gd name="T14" fmla="*/ 130 w 548"/>
                <a:gd name="T15" fmla="*/ 0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8"/>
                <a:gd name="T25" fmla="*/ 0 h 159"/>
                <a:gd name="T26" fmla="*/ 548 w 548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8" h="159">
                  <a:moveTo>
                    <a:pt x="0" y="74"/>
                  </a:moveTo>
                  <a:lnTo>
                    <a:pt x="31" y="78"/>
                  </a:lnTo>
                  <a:lnTo>
                    <a:pt x="57" y="66"/>
                  </a:lnTo>
                  <a:lnTo>
                    <a:pt x="76" y="71"/>
                  </a:lnTo>
                  <a:lnTo>
                    <a:pt x="58" y="81"/>
                  </a:lnTo>
                  <a:lnTo>
                    <a:pt x="451" y="159"/>
                  </a:lnTo>
                  <a:lnTo>
                    <a:pt x="548" y="84"/>
                  </a:lnTo>
                  <a:lnTo>
                    <a:pt x="130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6" name="Freeform 186"/>
            <p:cNvSpPr>
              <a:spLocks/>
            </p:cNvSpPr>
            <p:nvPr/>
          </p:nvSpPr>
          <p:spPr bwMode="auto">
            <a:xfrm flipH="1">
              <a:off x="1044037" y="5396859"/>
              <a:ext cx="74378" cy="34678"/>
            </a:xfrm>
            <a:custGeom>
              <a:avLst/>
              <a:gdLst>
                <a:gd name="T0" fmla="*/ 73 w 140"/>
                <a:gd name="T1" fmla="*/ 0 h 70"/>
                <a:gd name="T2" fmla="*/ 140 w 140"/>
                <a:gd name="T3" fmla="*/ 11 h 70"/>
                <a:gd name="T4" fmla="*/ 75 w 140"/>
                <a:gd name="T5" fmla="*/ 70 h 70"/>
                <a:gd name="T6" fmla="*/ 0 w 140"/>
                <a:gd name="T7" fmla="*/ 56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70"/>
                <a:gd name="T14" fmla="*/ 140 w 1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70">
                  <a:moveTo>
                    <a:pt x="73" y="0"/>
                  </a:moveTo>
                  <a:lnTo>
                    <a:pt x="140" y="11"/>
                  </a:lnTo>
                  <a:lnTo>
                    <a:pt x="75" y="70"/>
                  </a:lnTo>
                  <a:lnTo>
                    <a:pt x="0" y="56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7" name="Freeform 187"/>
            <p:cNvSpPr>
              <a:spLocks/>
            </p:cNvSpPr>
            <p:nvPr/>
          </p:nvSpPr>
          <p:spPr bwMode="auto">
            <a:xfrm flipH="1">
              <a:off x="990537" y="5404690"/>
              <a:ext cx="88732" cy="50339"/>
            </a:xfrm>
            <a:custGeom>
              <a:avLst/>
              <a:gdLst>
                <a:gd name="T0" fmla="*/ 87 w 167"/>
                <a:gd name="T1" fmla="*/ 0 h 101"/>
                <a:gd name="T2" fmla="*/ 167 w 167"/>
                <a:gd name="T3" fmla="*/ 15 h 101"/>
                <a:gd name="T4" fmla="*/ 81 w 167"/>
                <a:gd name="T5" fmla="*/ 101 h 101"/>
                <a:gd name="T6" fmla="*/ 0 w 167"/>
                <a:gd name="T7" fmla="*/ 83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01"/>
                <a:gd name="T14" fmla="*/ 167 w 16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01">
                  <a:moveTo>
                    <a:pt x="87" y="0"/>
                  </a:moveTo>
                  <a:lnTo>
                    <a:pt x="167" y="15"/>
                  </a:lnTo>
                  <a:lnTo>
                    <a:pt x="81" y="101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8" name="Freeform 189"/>
            <p:cNvSpPr>
              <a:spLocks noChangeAspect="1"/>
            </p:cNvSpPr>
            <p:nvPr/>
          </p:nvSpPr>
          <p:spPr bwMode="auto">
            <a:xfrm>
              <a:off x="809159" y="5121673"/>
              <a:ext cx="118744" cy="249457"/>
            </a:xfrm>
            <a:custGeom>
              <a:avLst/>
              <a:gdLst/>
              <a:ahLst/>
              <a:cxnLst>
                <a:cxn ang="0">
                  <a:pos x="169" y="246"/>
                </a:cxn>
                <a:cxn ang="0">
                  <a:pos x="1" y="0"/>
                </a:cxn>
                <a:cxn ang="0">
                  <a:pos x="0" y="123"/>
                </a:cxn>
                <a:cxn ang="0">
                  <a:pos x="165" y="377"/>
                </a:cxn>
              </a:cxnLst>
              <a:rect l="0" t="0" r="r" b="b"/>
              <a:pathLst>
                <a:path w="169" h="377">
                  <a:moveTo>
                    <a:pt x="169" y="246"/>
                  </a:moveTo>
                  <a:lnTo>
                    <a:pt x="1" y="0"/>
                  </a:lnTo>
                  <a:lnTo>
                    <a:pt x="0" y="123"/>
                  </a:lnTo>
                  <a:lnTo>
                    <a:pt x="165" y="377"/>
                  </a:lnTo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60784"/>
                    <a:invGamma/>
                  </a:srgbClr>
                </a:gs>
              </a:gsLst>
              <a:lin ang="0" scaled="1"/>
            </a:gra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9" name="Freeform 190"/>
            <p:cNvSpPr>
              <a:spLocks noChangeAspect="1"/>
            </p:cNvSpPr>
            <p:nvPr/>
          </p:nvSpPr>
          <p:spPr bwMode="auto">
            <a:xfrm>
              <a:off x="811769" y="5080284"/>
              <a:ext cx="508902" cy="203593"/>
            </a:xfrm>
            <a:custGeom>
              <a:avLst/>
              <a:gdLst/>
              <a:ahLst/>
              <a:cxnLst>
                <a:cxn ang="0">
                  <a:pos x="166" y="310"/>
                </a:cxn>
                <a:cxn ang="0">
                  <a:pos x="718" y="211"/>
                </a:cxn>
                <a:cxn ang="0">
                  <a:pos x="444" y="0"/>
                </a:cxn>
                <a:cxn ang="0">
                  <a:pos x="0" y="64"/>
                </a:cxn>
                <a:cxn ang="0">
                  <a:pos x="166" y="310"/>
                </a:cxn>
              </a:cxnLst>
              <a:rect l="0" t="0" r="r" b="b"/>
              <a:pathLst>
                <a:path w="718" h="310">
                  <a:moveTo>
                    <a:pt x="166" y="310"/>
                  </a:moveTo>
                  <a:lnTo>
                    <a:pt x="718" y="211"/>
                  </a:lnTo>
                  <a:lnTo>
                    <a:pt x="444" y="0"/>
                  </a:lnTo>
                  <a:lnTo>
                    <a:pt x="0" y="64"/>
                  </a:lnTo>
                  <a:lnTo>
                    <a:pt x="166" y="310"/>
                  </a:lnTo>
                  <a:close/>
                </a:path>
              </a:pathLst>
            </a:custGeom>
            <a:solidFill>
              <a:srgbClr val="FFFFFF"/>
            </a:soli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0" name="Freeform 191"/>
            <p:cNvSpPr>
              <a:spLocks/>
            </p:cNvSpPr>
            <p:nvPr/>
          </p:nvSpPr>
          <p:spPr bwMode="auto">
            <a:xfrm>
              <a:off x="922684" y="5217876"/>
              <a:ext cx="392768" cy="151017"/>
            </a:xfrm>
            <a:custGeom>
              <a:avLst/>
              <a:gdLst/>
              <a:ahLst/>
              <a:cxnLst>
                <a:cxn ang="0">
                  <a:pos x="6" y="99"/>
                </a:cxn>
                <a:cxn ang="0">
                  <a:pos x="557" y="0"/>
                </a:cxn>
                <a:cxn ang="0">
                  <a:pos x="549" y="121"/>
                </a:cxn>
                <a:cxn ang="0">
                  <a:pos x="0" y="228"/>
                </a:cxn>
                <a:cxn ang="0">
                  <a:pos x="6" y="99"/>
                </a:cxn>
              </a:cxnLst>
              <a:rect l="0" t="0" r="r" b="b"/>
              <a:pathLst>
                <a:path w="557" h="228">
                  <a:moveTo>
                    <a:pt x="6" y="99"/>
                  </a:moveTo>
                  <a:lnTo>
                    <a:pt x="557" y="0"/>
                  </a:lnTo>
                  <a:lnTo>
                    <a:pt x="549" y="121"/>
                  </a:lnTo>
                  <a:lnTo>
                    <a:pt x="0" y="228"/>
                  </a:lnTo>
                  <a:lnTo>
                    <a:pt x="6" y="99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1" name="Freeform 192"/>
            <p:cNvSpPr>
              <a:spLocks/>
            </p:cNvSpPr>
            <p:nvPr/>
          </p:nvSpPr>
          <p:spPr bwMode="auto">
            <a:xfrm>
              <a:off x="938342" y="5308487"/>
              <a:ext cx="118743" cy="42508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3"/>
                </a:cxn>
                <a:cxn ang="0">
                  <a:pos x="164" y="33"/>
                </a:cxn>
                <a:cxn ang="0">
                  <a:pos x="167" y="0"/>
                </a:cxn>
                <a:cxn ang="0">
                  <a:pos x="0" y="32"/>
                </a:cxn>
              </a:cxnLst>
              <a:rect l="0" t="0" r="r" b="b"/>
              <a:pathLst>
                <a:path w="167" h="63">
                  <a:moveTo>
                    <a:pt x="0" y="32"/>
                  </a:moveTo>
                  <a:lnTo>
                    <a:pt x="0" y="63"/>
                  </a:lnTo>
                  <a:lnTo>
                    <a:pt x="164" y="33"/>
                  </a:lnTo>
                  <a:lnTo>
                    <a:pt x="167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/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2" name="Oval 193"/>
            <p:cNvSpPr>
              <a:spLocks noChangeArrowheads="1"/>
            </p:cNvSpPr>
            <p:nvPr/>
          </p:nvSpPr>
          <p:spPr bwMode="auto">
            <a:xfrm>
              <a:off x="1036208" y="5314079"/>
              <a:ext cx="13049" cy="14543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3" name="Line 194"/>
            <p:cNvSpPr>
              <a:spLocks noChangeShapeType="1"/>
            </p:cNvSpPr>
            <p:nvPr/>
          </p:nvSpPr>
          <p:spPr bwMode="auto">
            <a:xfrm flipH="1">
              <a:off x="1218890" y="5250317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4" name="Line 195"/>
            <p:cNvSpPr>
              <a:spLocks noChangeShapeType="1"/>
            </p:cNvSpPr>
            <p:nvPr/>
          </p:nvSpPr>
          <p:spPr bwMode="auto">
            <a:xfrm flipH="1">
              <a:off x="1209757" y="5251435"/>
              <a:ext cx="1304" cy="57051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5" name="Line 196"/>
            <p:cNvSpPr>
              <a:spLocks noChangeShapeType="1"/>
            </p:cNvSpPr>
            <p:nvPr/>
          </p:nvSpPr>
          <p:spPr bwMode="auto">
            <a:xfrm flipH="1">
              <a:off x="1229329" y="5249198"/>
              <a:ext cx="3915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6" name="Line 197"/>
            <p:cNvSpPr>
              <a:spLocks noChangeShapeType="1"/>
            </p:cNvSpPr>
            <p:nvPr/>
          </p:nvSpPr>
          <p:spPr bwMode="auto">
            <a:xfrm flipH="1">
              <a:off x="1238464" y="5248080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7" name="Line 198"/>
            <p:cNvSpPr>
              <a:spLocks noChangeShapeType="1"/>
            </p:cNvSpPr>
            <p:nvPr/>
          </p:nvSpPr>
          <p:spPr bwMode="auto">
            <a:xfrm flipH="1">
              <a:off x="1246293" y="5246961"/>
              <a:ext cx="522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8" name="Line 199"/>
            <p:cNvSpPr>
              <a:spLocks noChangeShapeType="1"/>
            </p:cNvSpPr>
            <p:nvPr/>
          </p:nvSpPr>
          <p:spPr bwMode="auto">
            <a:xfrm flipH="1">
              <a:off x="1255427" y="5244724"/>
              <a:ext cx="5220" cy="54814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9" name="Line 200"/>
            <p:cNvSpPr>
              <a:spLocks noChangeShapeType="1"/>
            </p:cNvSpPr>
            <p:nvPr/>
          </p:nvSpPr>
          <p:spPr bwMode="auto">
            <a:xfrm flipH="1">
              <a:off x="1264561" y="5244724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0" name="Line 201"/>
            <p:cNvSpPr>
              <a:spLocks noChangeShapeType="1"/>
            </p:cNvSpPr>
            <p:nvPr/>
          </p:nvSpPr>
          <p:spPr bwMode="auto">
            <a:xfrm flipH="1">
              <a:off x="1272391" y="5240249"/>
              <a:ext cx="1304" cy="5593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1" name="Line 202"/>
            <p:cNvSpPr>
              <a:spLocks noChangeShapeType="1"/>
            </p:cNvSpPr>
            <p:nvPr/>
          </p:nvSpPr>
          <p:spPr bwMode="auto">
            <a:xfrm flipH="1">
              <a:off x="1280220" y="5240249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2" name="Line 203"/>
            <p:cNvSpPr>
              <a:spLocks noChangeShapeType="1"/>
            </p:cNvSpPr>
            <p:nvPr/>
          </p:nvSpPr>
          <p:spPr bwMode="auto">
            <a:xfrm flipH="1">
              <a:off x="1289354" y="5239131"/>
              <a:ext cx="1305" cy="5481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3" name="Line 204"/>
            <p:cNvSpPr>
              <a:spLocks noChangeShapeType="1"/>
            </p:cNvSpPr>
            <p:nvPr/>
          </p:nvSpPr>
          <p:spPr bwMode="auto">
            <a:xfrm flipH="1">
              <a:off x="1298488" y="5238012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4" name="Freeform 205"/>
            <p:cNvSpPr>
              <a:spLocks/>
            </p:cNvSpPr>
            <p:nvPr/>
          </p:nvSpPr>
          <p:spPr bwMode="auto">
            <a:xfrm>
              <a:off x="1092318" y="5272690"/>
              <a:ext cx="65244" cy="43627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0" y="138"/>
                </a:cxn>
                <a:cxn ang="0">
                  <a:pos x="186" y="104"/>
                </a:cxn>
                <a:cxn ang="0">
                  <a:pos x="186" y="0"/>
                </a:cxn>
                <a:cxn ang="0">
                  <a:pos x="2" y="33"/>
                </a:cxn>
              </a:cxnLst>
              <a:rect l="0" t="0" r="r" b="b"/>
              <a:pathLst>
                <a:path w="186" h="138">
                  <a:moveTo>
                    <a:pt x="2" y="33"/>
                  </a:moveTo>
                  <a:lnTo>
                    <a:pt x="0" y="138"/>
                  </a:lnTo>
                  <a:lnTo>
                    <a:pt x="186" y="104"/>
                  </a:lnTo>
                  <a:lnTo>
                    <a:pt x="186" y="0"/>
                  </a:lnTo>
                  <a:lnTo>
                    <a:pt x="2" y="33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75686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>
                  <a:alpha val="50000"/>
                </a:srgbClr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5" name="Line 206"/>
            <p:cNvSpPr>
              <a:spLocks noChangeShapeType="1"/>
            </p:cNvSpPr>
            <p:nvPr/>
          </p:nvSpPr>
          <p:spPr bwMode="auto">
            <a:xfrm flipH="1">
              <a:off x="1101451" y="5297300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6" name="Line 207"/>
            <p:cNvSpPr>
              <a:spLocks noChangeShapeType="1"/>
            </p:cNvSpPr>
            <p:nvPr/>
          </p:nvSpPr>
          <p:spPr bwMode="auto">
            <a:xfrm flipH="1">
              <a:off x="1152342" y="5287232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7" name="Line 208"/>
            <p:cNvSpPr>
              <a:spLocks noChangeShapeType="1"/>
            </p:cNvSpPr>
            <p:nvPr/>
          </p:nvSpPr>
          <p:spPr bwMode="auto">
            <a:xfrm flipH="1">
              <a:off x="1145817" y="5293944"/>
              <a:ext cx="0" cy="10068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8" name="Line 209"/>
            <p:cNvSpPr>
              <a:spLocks noChangeShapeType="1"/>
            </p:cNvSpPr>
            <p:nvPr/>
          </p:nvSpPr>
          <p:spPr bwMode="auto">
            <a:xfrm flipH="1">
              <a:off x="1109281" y="5302893"/>
              <a:ext cx="0" cy="8949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9" name="Line 210"/>
            <p:cNvSpPr>
              <a:spLocks noChangeShapeType="1"/>
            </p:cNvSpPr>
            <p:nvPr/>
          </p:nvSpPr>
          <p:spPr bwMode="auto">
            <a:xfrm flipV="1">
              <a:off x="1117110" y="5304012"/>
              <a:ext cx="20878" cy="4475"/>
            </a:xfrm>
            <a:prstGeom prst="line">
              <a:avLst/>
            </a:prstGeom>
            <a:noFill/>
            <a:ln w="9525">
              <a:solidFill>
                <a:srgbClr val="FFFF99">
                  <a:alpha val="4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0" name="Freeform 211"/>
            <p:cNvSpPr>
              <a:spLocks/>
            </p:cNvSpPr>
            <p:nvPr/>
          </p:nvSpPr>
          <p:spPr bwMode="auto">
            <a:xfrm>
              <a:off x="957915" y="5282757"/>
              <a:ext cx="82208" cy="25729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38"/>
                </a:cxn>
                <a:cxn ang="0">
                  <a:pos x="116" y="19"/>
                </a:cxn>
                <a:cxn ang="0">
                  <a:pos x="116" y="0"/>
                </a:cxn>
                <a:cxn ang="0">
                  <a:pos x="0" y="20"/>
                </a:cxn>
              </a:cxnLst>
              <a:rect l="0" t="0" r="r" b="b"/>
              <a:pathLst>
                <a:path w="116" h="38">
                  <a:moveTo>
                    <a:pt x="0" y="20"/>
                  </a:moveTo>
                  <a:lnTo>
                    <a:pt x="1" y="38"/>
                  </a:lnTo>
                  <a:lnTo>
                    <a:pt x="116" y="19"/>
                  </a:lnTo>
                  <a:lnTo>
                    <a:pt x="116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1" name="Line 212"/>
            <p:cNvSpPr>
              <a:spLocks noChangeShapeType="1"/>
            </p:cNvSpPr>
            <p:nvPr/>
          </p:nvSpPr>
          <p:spPr bwMode="auto">
            <a:xfrm flipV="1">
              <a:off x="951391" y="5287232"/>
              <a:ext cx="92646" cy="15661"/>
            </a:xfrm>
            <a:prstGeom prst="line">
              <a:avLst/>
            </a:prstGeom>
            <a:noFill/>
            <a:ln w="3175">
              <a:solidFill>
                <a:srgbClr val="5F5F5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172" name="Group 150"/>
            <p:cNvGrpSpPr>
              <a:grpSpLocks/>
            </p:cNvGrpSpPr>
            <p:nvPr/>
          </p:nvGrpSpPr>
          <p:grpSpPr bwMode="auto">
            <a:xfrm>
              <a:off x="862659" y="4854318"/>
              <a:ext cx="270109" cy="260643"/>
              <a:chOff x="685" y="3115"/>
              <a:chExt cx="207" cy="233"/>
            </a:xfrm>
          </p:grpSpPr>
          <p:sp>
            <p:nvSpPr>
              <p:cNvPr id="185" name="Freeform 215"/>
              <p:cNvSpPr>
                <a:spLocks/>
              </p:cNvSpPr>
              <p:nvPr/>
            </p:nvSpPr>
            <p:spPr bwMode="auto">
              <a:xfrm flipH="1">
                <a:off x="686" y="3115"/>
                <a:ext cx="206" cy="30"/>
              </a:xfrm>
              <a:custGeom>
                <a:avLst/>
                <a:gdLst>
                  <a:gd name="T0" fmla="*/ 1205 w 1205"/>
                  <a:gd name="T1" fmla="*/ 151 h 178"/>
                  <a:gd name="T2" fmla="*/ 964 w 1205"/>
                  <a:gd name="T3" fmla="*/ 178 h 178"/>
                  <a:gd name="T4" fmla="*/ 0 w 1205"/>
                  <a:gd name="T5" fmla="*/ 0 h 178"/>
                  <a:gd name="T6" fmla="*/ 1205 w 1205"/>
                  <a:gd name="T7" fmla="*/ 151 h 1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"/>
                  <a:gd name="T13" fmla="*/ 0 h 178"/>
                  <a:gd name="T14" fmla="*/ 1205 w 1205"/>
                  <a:gd name="T15" fmla="*/ 178 h 1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86" name="Freeform 216"/>
              <p:cNvSpPr>
                <a:spLocks/>
              </p:cNvSpPr>
              <p:nvPr/>
            </p:nvSpPr>
            <p:spPr bwMode="auto">
              <a:xfrm flipH="1">
                <a:off x="685" y="3141"/>
                <a:ext cx="69" cy="207"/>
              </a:xfrm>
              <a:custGeom>
                <a:avLst/>
                <a:gdLst>
                  <a:gd name="T0" fmla="*/ 405 w 405"/>
                  <a:gd name="T1" fmla="*/ 0 h 1241"/>
                  <a:gd name="T2" fmla="*/ 389 w 405"/>
                  <a:gd name="T3" fmla="*/ 1000 h 1241"/>
                  <a:gd name="T4" fmla="*/ 133 w 405"/>
                  <a:gd name="T5" fmla="*/ 1241 h 1241"/>
                  <a:gd name="T6" fmla="*/ 0 w 405"/>
                  <a:gd name="T7" fmla="*/ 13 h 1241"/>
                  <a:gd name="T8" fmla="*/ 189 w 405"/>
                  <a:gd name="T9" fmla="*/ 24 h 1241"/>
                  <a:gd name="T10" fmla="*/ 405 w 405"/>
                  <a:gd name="T11" fmla="*/ 0 h 12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5"/>
                  <a:gd name="T19" fmla="*/ 0 h 1241"/>
                  <a:gd name="T20" fmla="*/ 405 w 405"/>
                  <a:gd name="T21" fmla="*/ 1241 h 12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173" name="Oval 217"/>
            <p:cNvSpPr>
              <a:spLocks noChangeArrowheads="1"/>
            </p:cNvSpPr>
            <p:nvPr/>
          </p:nvSpPr>
          <p:spPr bwMode="auto">
            <a:xfrm>
              <a:off x="931817" y="5135097"/>
              <a:ext cx="245317" cy="66000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4" name="Oval 218"/>
            <p:cNvSpPr>
              <a:spLocks noChangeArrowheads="1"/>
            </p:cNvSpPr>
            <p:nvPr/>
          </p:nvSpPr>
          <p:spPr bwMode="auto">
            <a:xfrm>
              <a:off x="931817" y="5130622"/>
              <a:ext cx="245317" cy="64881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5" name="Freeform 219"/>
            <p:cNvSpPr>
              <a:spLocks/>
            </p:cNvSpPr>
            <p:nvPr/>
          </p:nvSpPr>
          <p:spPr bwMode="auto">
            <a:xfrm flipH="1">
              <a:off x="916159" y="4815165"/>
              <a:ext cx="358842" cy="360203"/>
            </a:xfrm>
            <a:custGeom>
              <a:avLst/>
              <a:gdLst>
                <a:gd name="T0" fmla="*/ 1602 w 1602"/>
                <a:gd name="T1" fmla="*/ 204 h 1734"/>
                <a:gd name="T2" fmla="*/ 5 w 1602"/>
                <a:gd name="T3" fmla="*/ 0 h 1734"/>
                <a:gd name="T4" fmla="*/ 0 w 1602"/>
                <a:gd name="T5" fmla="*/ 1488 h 1734"/>
                <a:gd name="T6" fmla="*/ 1597 w 1602"/>
                <a:gd name="T7" fmla="*/ 1734 h 1734"/>
                <a:gd name="T8" fmla="*/ 1602 w 1602"/>
                <a:gd name="T9" fmla="*/ 204 h 1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2"/>
                <a:gd name="T16" fmla="*/ 0 h 1734"/>
                <a:gd name="T17" fmla="*/ 1602 w 1602"/>
                <a:gd name="T18" fmla="*/ 1734 h 1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6" name="Freeform 220"/>
            <p:cNvSpPr>
              <a:spLocks/>
            </p:cNvSpPr>
            <p:nvPr/>
          </p:nvSpPr>
          <p:spPr bwMode="auto">
            <a:xfrm flipH="1">
              <a:off x="964440" y="5107131"/>
              <a:ext cx="294902" cy="68237"/>
            </a:xfrm>
            <a:custGeom>
              <a:avLst/>
              <a:gdLst>
                <a:gd name="T0" fmla="*/ 1327 w 1330"/>
                <a:gd name="T1" fmla="*/ 200 h 330"/>
                <a:gd name="T2" fmla="*/ 0 w 1330"/>
                <a:gd name="T3" fmla="*/ 0 h 330"/>
                <a:gd name="T4" fmla="*/ 0 w 1330"/>
                <a:gd name="T5" fmla="*/ 115 h 330"/>
                <a:gd name="T6" fmla="*/ 1330 w 1330"/>
                <a:gd name="T7" fmla="*/ 330 h 330"/>
                <a:gd name="T8" fmla="*/ 1327 w 1330"/>
                <a:gd name="T9" fmla="*/ 20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0"/>
                <a:gd name="T16" fmla="*/ 0 h 330"/>
                <a:gd name="T17" fmla="*/ 1330 w 1330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7" name="Freeform 221"/>
            <p:cNvSpPr>
              <a:spLocks/>
            </p:cNvSpPr>
            <p:nvPr/>
          </p:nvSpPr>
          <p:spPr bwMode="auto">
            <a:xfrm flipH="1">
              <a:off x="905720" y="4856555"/>
              <a:ext cx="13049" cy="318812"/>
            </a:xfrm>
            <a:custGeom>
              <a:avLst/>
              <a:gdLst>
                <a:gd name="T0" fmla="*/ 4 w 56"/>
                <a:gd name="T1" fmla="*/ 16 h 1536"/>
                <a:gd name="T2" fmla="*/ 56 w 56"/>
                <a:gd name="T3" fmla="*/ 0 h 1536"/>
                <a:gd name="T4" fmla="*/ 46 w 56"/>
                <a:gd name="T5" fmla="*/ 1513 h 1536"/>
                <a:gd name="T6" fmla="*/ 0 w 56"/>
                <a:gd name="T7" fmla="*/ 1536 h 1536"/>
                <a:gd name="T8" fmla="*/ 4 w 56"/>
                <a:gd name="T9" fmla="*/ 16 h 1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1536"/>
                <a:gd name="T17" fmla="*/ 56 w 56"/>
                <a:gd name="T18" fmla="*/ 1536 h 1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8" name="Oval 222"/>
            <p:cNvSpPr>
              <a:spLocks noChangeArrowheads="1"/>
            </p:cNvSpPr>
            <p:nvPr/>
          </p:nvSpPr>
          <p:spPr bwMode="auto">
            <a:xfrm>
              <a:off x="1233244" y="5112724"/>
              <a:ext cx="10439" cy="19017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9" name="Oval 223"/>
            <p:cNvSpPr>
              <a:spLocks noChangeArrowheads="1"/>
            </p:cNvSpPr>
            <p:nvPr/>
          </p:nvSpPr>
          <p:spPr bwMode="auto">
            <a:xfrm>
              <a:off x="1213671" y="5117199"/>
              <a:ext cx="9135" cy="15661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0" name="Oval 224"/>
            <p:cNvSpPr>
              <a:spLocks noChangeArrowheads="1"/>
            </p:cNvSpPr>
            <p:nvPr/>
          </p:nvSpPr>
          <p:spPr bwMode="auto">
            <a:xfrm>
              <a:off x="1145817" y="5131741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1" name="Oval 225"/>
            <p:cNvSpPr>
              <a:spLocks noChangeArrowheads="1"/>
            </p:cNvSpPr>
            <p:nvPr/>
          </p:nvSpPr>
          <p:spPr bwMode="auto">
            <a:xfrm>
              <a:off x="1124939" y="5135097"/>
              <a:ext cx="10439" cy="1230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2" name="Oval 226"/>
            <p:cNvSpPr>
              <a:spLocks noChangeArrowheads="1"/>
            </p:cNvSpPr>
            <p:nvPr/>
          </p:nvSpPr>
          <p:spPr bwMode="auto">
            <a:xfrm>
              <a:off x="1101451" y="5138453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3" name="Freeform 227"/>
            <p:cNvSpPr>
              <a:spLocks/>
            </p:cNvSpPr>
            <p:nvPr/>
          </p:nvSpPr>
          <p:spPr bwMode="auto">
            <a:xfrm flipH="1">
              <a:off x="950525" y="4841172"/>
              <a:ext cx="297512" cy="283017"/>
            </a:xfrm>
            <a:custGeom>
              <a:avLst/>
              <a:gdLst>
                <a:gd name="T0" fmla="*/ 1330 w 1345"/>
                <a:gd name="T1" fmla="*/ 167 h 1366"/>
                <a:gd name="T2" fmla="*/ 0 w 1345"/>
                <a:gd name="T3" fmla="*/ 0 h 1366"/>
                <a:gd name="T4" fmla="*/ 0 w 1345"/>
                <a:gd name="T5" fmla="*/ 1157 h 1366"/>
                <a:gd name="T6" fmla="*/ 1345 w 1345"/>
                <a:gd name="T7" fmla="*/ 1366 h 1366"/>
                <a:gd name="T8" fmla="*/ 1330 w 1345"/>
                <a:gd name="T9" fmla="*/ 167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4" name="Freeform 228"/>
            <p:cNvSpPr>
              <a:spLocks/>
            </p:cNvSpPr>
            <p:nvPr/>
          </p:nvSpPr>
          <p:spPr bwMode="auto">
            <a:xfrm flipH="1">
              <a:off x="905720" y="4814047"/>
              <a:ext cx="367975" cy="44746"/>
            </a:xfrm>
            <a:custGeom>
              <a:avLst/>
              <a:gdLst>
                <a:gd name="T0" fmla="*/ 0 w 1660"/>
                <a:gd name="T1" fmla="*/ 10 h 214"/>
                <a:gd name="T2" fmla="*/ 68 w 1660"/>
                <a:gd name="T3" fmla="*/ 0 h 214"/>
                <a:gd name="T4" fmla="*/ 1660 w 1660"/>
                <a:gd name="T5" fmla="*/ 199 h 214"/>
                <a:gd name="T6" fmla="*/ 1613 w 1660"/>
                <a:gd name="T7" fmla="*/ 214 h 214"/>
                <a:gd name="T8" fmla="*/ 0 w 1660"/>
                <a:gd name="T9" fmla="*/ 10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0"/>
                <a:gd name="T16" fmla="*/ 0 h 214"/>
                <a:gd name="T17" fmla="*/ 1660 w 1660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01380" name="TextBox 101379"/>
          <p:cNvSpPr txBox="1"/>
          <p:nvPr/>
        </p:nvSpPr>
        <p:spPr>
          <a:xfrm>
            <a:off x="7349021" y="4536838"/>
            <a:ext cx="1794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www.test.com</a:t>
            </a:r>
          </a:p>
          <a:p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200.10.10.10</a:t>
            </a:r>
            <a:endParaRPr lang="ko-KR" alt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168402" y="5272434"/>
            <a:ext cx="132921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192.168.1.10</a:t>
            </a:r>
            <a:endParaRPr lang="ko-KR" altLang="en-US" sz="1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1670486" y="5222956"/>
            <a:ext cx="132921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192.168.1.20</a:t>
            </a:r>
            <a:endParaRPr lang="ko-KR" altLang="en-US" sz="1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3075205" y="4947483"/>
            <a:ext cx="132921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192.168.1.30</a:t>
            </a:r>
            <a:endParaRPr lang="ko-KR" altLang="en-US" sz="1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31267" y="2825985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DHCP</a:t>
            </a:r>
            <a:endParaRPr lang="ko-KR" altLang="en-US" sz="24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44452" y="4034701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사설망</a:t>
            </a:r>
            <a:endParaRPr lang="ko-KR" altLang="en-US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2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97915" y="3522140"/>
            <a:ext cx="4400306" cy="2228324"/>
          </a:xfrm>
          <a:prstGeom prst="roundRect">
            <a:avLst>
              <a:gd name="adj" fmla="val 703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7" name="직선 연결선 186"/>
          <p:cNvCxnSpPr/>
          <p:nvPr/>
        </p:nvCxnSpPr>
        <p:spPr>
          <a:xfrm flipH="1" flipV="1">
            <a:off x="7766222" y="2560806"/>
            <a:ext cx="681718" cy="1243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48" y="2248326"/>
            <a:ext cx="3630385" cy="1701743"/>
          </a:xfrm>
          <a:prstGeom prst="rect">
            <a:avLst/>
          </a:prstGeom>
        </p:spPr>
      </p:pic>
      <p:cxnSp>
        <p:nvCxnSpPr>
          <p:cNvPr id="9" name="직선 연결선 8"/>
          <p:cNvCxnSpPr>
            <a:endCxn id="75" idx="1"/>
          </p:cNvCxnSpPr>
          <p:nvPr/>
        </p:nvCxnSpPr>
        <p:spPr>
          <a:xfrm flipH="1">
            <a:off x="888374" y="3461657"/>
            <a:ext cx="414991" cy="1186429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529603" y="3522140"/>
            <a:ext cx="283968" cy="1131257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689549" y="3461656"/>
            <a:ext cx="1023734" cy="1141908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구름 19"/>
          <p:cNvSpPr/>
          <p:nvPr/>
        </p:nvSpPr>
        <p:spPr>
          <a:xfrm>
            <a:off x="4402533" y="767443"/>
            <a:ext cx="4139297" cy="2171700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Internet</a:t>
            </a:r>
            <a:endParaRPr lang="ko-KR" altLang="en-US" sz="2400" b="1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4255580" y="2383971"/>
            <a:ext cx="277585" cy="13062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54000" y="3304948"/>
            <a:ext cx="1175657" cy="1290240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438911" y="4648083"/>
            <a:ext cx="688975" cy="745366"/>
            <a:chOff x="809159" y="4814047"/>
            <a:chExt cx="688975" cy="745367"/>
          </a:xfrm>
        </p:grpSpPr>
        <p:sp>
          <p:nvSpPr>
            <p:cNvPr id="26" name="Freeform 174"/>
            <p:cNvSpPr>
              <a:spLocks/>
            </p:cNvSpPr>
            <p:nvPr/>
          </p:nvSpPr>
          <p:spPr bwMode="auto">
            <a:xfrm rot="355818">
              <a:off x="1336329" y="5283876"/>
              <a:ext cx="61330" cy="36915"/>
            </a:xfrm>
            <a:custGeom>
              <a:avLst/>
              <a:gdLst>
                <a:gd name="T0" fmla="*/ 1224 w 1224"/>
                <a:gd name="T1" fmla="*/ 755 h 755"/>
                <a:gd name="T2" fmla="*/ 1112 w 1224"/>
                <a:gd name="T3" fmla="*/ 716 h 755"/>
                <a:gd name="T4" fmla="*/ 1051 w 1224"/>
                <a:gd name="T5" fmla="*/ 693 h 755"/>
                <a:gd name="T6" fmla="*/ 1006 w 1224"/>
                <a:gd name="T7" fmla="*/ 671 h 755"/>
                <a:gd name="T8" fmla="*/ 984 w 1224"/>
                <a:gd name="T9" fmla="*/ 660 h 755"/>
                <a:gd name="T10" fmla="*/ 939 w 1224"/>
                <a:gd name="T11" fmla="*/ 626 h 755"/>
                <a:gd name="T12" fmla="*/ 894 w 1224"/>
                <a:gd name="T13" fmla="*/ 548 h 755"/>
                <a:gd name="T14" fmla="*/ 889 w 1224"/>
                <a:gd name="T15" fmla="*/ 531 h 755"/>
                <a:gd name="T16" fmla="*/ 850 w 1224"/>
                <a:gd name="T17" fmla="*/ 509 h 755"/>
                <a:gd name="T18" fmla="*/ 799 w 1224"/>
                <a:gd name="T19" fmla="*/ 481 h 755"/>
                <a:gd name="T20" fmla="*/ 704 w 1224"/>
                <a:gd name="T21" fmla="*/ 453 h 755"/>
                <a:gd name="T22" fmla="*/ 419 w 1224"/>
                <a:gd name="T23" fmla="*/ 442 h 755"/>
                <a:gd name="T24" fmla="*/ 330 w 1224"/>
                <a:gd name="T25" fmla="*/ 408 h 755"/>
                <a:gd name="T26" fmla="*/ 212 w 1224"/>
                <a:gd name="T27" fmla="*/ 279 h 755"/>
                <a:gd name="T28" fmla="*/ 145 w 1224"/>
                <a:gd name="T29" fmla="*/ 134 h 755"/>
                <a:gd name="T30" fmla="*/ 78 w 1224"/>
                <a:gd name="T31" fmla="*/ 39 h 755"/>
                <a:gd name="T32" fmla="*/ 0 w 1224"/>
                <a:gd name="T33" fmla="*/ 0 h 7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24"/>
                <a:gd name="T52" fmla="*/ 0 h 755"/>
                <a:gd name="T53" fmla="*/ 1224 w 1224"/>
                <a:gd name="T54" fmla="*/ 755 h 7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24" h="755">
                  <a:moveTo>
                    <a:pt x="1224" y="755"/>
                  </a:moveTo>
                  <a:cubicBezTo>
                    <a:pt x="1190" y="729"/>
                    <a:pt x="1154" y="724"/>
                    <a:pt x="1112" y="716"/>
                  </a:cubicBezTo>
                  <a:cubicBezTo>
                    <a:pt x="1091" y="705"/>
                    <a:pt x="1072" y="702"/>
                    <a:pt x="1051" y="693"/>
                  </a:cubicBezTo>
                  <a:cubicBezTo>
                    <a:pt x="1036" y="686"/>
                    <a:pt x="1021" y="678"/>
                    <a:pt x="1006" y="671"/>
                  </a:cubicBezTo>
                  <a:cubicBezTo>
                    <a:pt x="999" y="667"/>
                    <a:pt x="984" y="660"/>
                    <a:pt x="984" y="660"/>
                  </a:cubicBezTo>
                  <a:cubicBezTo>
                    <a:pt x="971" y="646"/>
                    <a:pt x="939" y="626"/>
                    <a:pt x="939" y="626"/>
                  </a:cubicBezTo>
                  <a:cubicBezTo>
                    <a:pt x="923" y="602"/>
                    <a:pt x="906" y="575"/>
                    <a:pt x="894" y="548"/>
                  </a:cubicBezTo>
                  <a:cubicBezTo>
                    <a:pt x="892" y="543"/>
                    <a:pt x="893" y="536"/>
                    <a:pt x="889" y="531"/>
                  </a:cubicBezTo>
                  <a:cubicBezTo>
                    <a:pt x="884" y="524"/>
                    <a:pt x="855" y="512"/>
                    <a:pt x="850" y="509"/>
                  </a:cubicBezTo>
                  <a:cubicBezTo>
                    <a:pt x="802" y="480"/>
                    <a:pt x="833" y="491"/>
                    <a:pt x="799" y="481"/>
                  </a:cubicBezTo>
                  <a:cubicBezTo>
                    <a:pt x="764" y="457"/>
                    <a:pt x="751" y="457"/>
                    <a:pt x="704" y="453"/>
                  </a:cubicBezTo>
                  <a:cubicBezTo>
                    <a:pt x="606" y="457"/>
                    <a:pt x="515" y="459"/>
                    <a:pt x="419" y="442"/>
                  </a:cubicBezTo>
                  <a:cubicBezTo>
                    <a:pt x="391" y="426"/>
                    <a:pt x="360" y="419"/>
                    <a:pt x="330" y="408"/>
                  </a:cubicBezTo>
                  <a:cubicBezTo>
                    <a:pt x="287" y="368"/>
                    <a:pt x="245" y="328"/>
                    <a:pt x="212" y="279"/>
                  </a:cubicBezTo>
                  <a:cubicBezTo>
                    <a:pt x="183" y="235"/>
                    <a:pt x="168" y="181"/>
                    <a:pt x="145" y="134"/>
                  </a:cubicBezTo>
                  <a:cubicBezTo>
                    <a:pt x="128" y="100"/>
                    <a:pt x="99" y="71"/>
                    <a:pt x="78" y="39"/>
                  </a:cubicBezTo>
                  <a:cubicBezTo>
                    <a:pt x="70" y="27"/>
                    <a:pt x="15" y="7"/>
                    <a:pt x="0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" name="Freeform 175"/>
            <p:cNvSpPr>
              <a:spLocks/>
            </p:cNvSpPr>
            <p:nvPr/>
          </p:nvSpPr>
          <p:spPr bwMode="auto">
            <a:xfrm rot="355818" flipH="1">
              <a:off x="1385915" y="5317436"/>
              <a:ext cx="112219" cy="58169"/>
            </a:xfrm>
            <a:custGeom>
              <a:avLst/>
              <a:gdLst>
                <a:gd name="T0" fmla="*/ 886 w 971"/>
                <a:gd name="T1" fmla="*/ 33 h 550"/>
                <a:gd name="T2" fmla="*/ 937 w 971"/>
                <a:gd name="T3" fmla="*/ 70 h 550"/>
                <a:gd name="T4" fmla="*/ 971 w 971"/>
                <a:gd name="T5" fmla="*/ 130 h 550"/>
                <a:gd name="T6" fmla="*/ 967 w 971"/>
                <a:gd name="T7" fmla="*/ 218 h 550"/>
                <a:gd name="T8" fmla="*/ 882 w 971"/>
                <a:gd name="T9" fmla="*/ 261 h 550"/>
                <a:gd name="T10" fmla="*/ 791 w 971"/>
                <a:gd name="T11" fmla="*/ 294 h 550"/>
                <a:gd name="T12" fmla="*/ 665 w 971"/>
                <a:gd name="T13" fmla="*/ 382 h 550"/>
                <a:gd name="T14" fmla="*/ 519 w 971"/>
                <a:gd name="T15" fmla="*/ 522 h 550"/>
                <a:gd name="T16" fmla="*/ 397 w 971"/>
                <a:gd name="T17" fmla="*/ 542 h 550"/>
                <a:gd name="T18" fmla="*/ 298 w 971"/>
                <a:gd name="T19" fmla="*/ 550 h 550"/>
                <a:gd name="T20" fmla="*/ 155 w 971"/>
                <a:gd name="T21" fmla="*/ 522 h 550"/>
                <a:gd name="T22" fmla="*/ 34 w 971"/>
                <a:gd name="T23" fmla="*/ 459 h 550"/>
                <a:gd name="T24" fmla="*/ 0 w 971"/>
                <a:gd name="T25" fmla="*/ 393 h 550"/>
                <a:gd name="T26" fmla="*/ 11 w 971"/>
                <a:gd name="T27" fmla="*/ 315 h 550"/>
                <a:gd name="T28" fmla="*/ 63 w 971"/>
                <a:gd name="T29" fmla="*/ 210 h 550"/>
                <a:gd name="T30" fmla="*/ 142 w 971"/>
                <a:gd name="T31" fmla="*/ 147 h 550"/>
                <a:gd name="T32" fmla="*/ 246 w 971"/>
                <a:gd name="T33" fmla="*/ 89 h 550"/>
                <a:gd name="T34" fmla="*/ 445 w 971"/>
                <a:gd name="T35" fmla="*/ 21 h 550"/>
                <a:gd name="T36" fmla="*/ 634 w 971"/>
                <a:gd name="T37" fmla="*/ 0 h 550"/>
                <a:gd name="T38" fmla="*/ 794 w 971"/>
                <a:gd name="T39" fmla="*/ 13 h 550"/>
                <a:gd name="T40" fmla="*/ 886 w 971"/>
                <a:gd name="T41" fmla="*/ 33 h 5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1"/>
                <a:gd name="T64" fmla="*/ 0 h 550"/>
                <a:gd name="T65" fmla="*/ 971 w 971"/>
                <a:gd name="T66" fmla="*/ 550 h 5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1" h="550">
                  <a:moveTo>
                    <a:pt x="886" y="33"/>
                  </a:moveTo>
                  <a:lnTo>
                    <a:pt x="937" y="70"/>
                  </a:lnTo>
                  <a:lnTo>
                    <a:pt x="971" y="130"/>
                  </a:lnTo>
                  <a:lnTo>
                    <a:pt x="967" y="218"/>
                  </a:lnTo>
                  <a:lnTo>
                    <a:pt x="882" y="261"/>
                  </a:lnTo>
                  <a:lnTo>
                    <a:pt x="791" y="294"/>
                  </a:lnTo>
                  <a:lnTo>
                    <a:pt x="665" y="382"/>
                  </a:lnTo>
                  <a:lnTo>
                    <a:pt x="519" y="522"/>
                  </a:lnTo>
                  <a:lnTo>
                    <a:pt x="397" y="542"/>
                  </a:lnTo>
                  <a:lnTo>
                    <a:pt x="298" y="550"/>
                  </a:lnTo>
                  <a:lnTo>
                    <a:pt x="155" y="522"/>
                  </a:lnTo>
                  <a:lnTo>
                    <a:pt x="34" y="459"/>
                  </a:lnTo>
                  <a:lnTo>
                    <a:pt x="0" y="393"/>
                  </a:lnTo>
                  <a:lnTo>
                    <a:pt x="11" y="315"/>
                  </a:lnTo>
                  <a:lnTo>
                    <a:pt x="63" y="210"/>
                  </a:lnTo>
                  <a:lnTo>
                    <a:pt x="142" y="147"/>
                  </a:lnTo>
                  <a:lnTo>
                    <a:pt x="246" y="89"/>
                  </a:lnTo>
                  <a:lnTo>
                    <a:pt x="445" y="21"/>
                  </a:lnTo>
                  <a:lnTo>
                    <a:pt x="634" y="0"/>
                  </a:lnTo>
                  <a:lnTo>
                    <a:pt x="794" y="13"/>
                  </a:lnTo>
                  <a:lnTo>
                    <a:pt x="886" y="3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" name="Freeform 176"/>
            <p:cNvSpPr>
              <a:spLocks/>
            </p:cNvSpPr>
            <p:nvPr/>
          </p:nvSpPr>
          <p:spPr bwMode="auto">
            <a:xfrm rot="355818">
              <a:off x="1380695" y="5337571"/>
              <a:ext cx="110915" cy="41389"/>
            </a:xfrm>
            <a:custGeom>
              <a:avLst/>
              <a:gdLst>
                <a:gd name="T0" fmla="*/ 0 w 1432"/>
                <a:gd name="T1" fmla="*/ 0 h 526"/>
                <a:gd name="T2" fmla="*/ 56 w 1432"/>
                <a:gd name="T3" fmla="*/ 118 h 526"/>
                <a:gd name="T4" fmla="*/ 319 w 1432"/>
                <a:gd name="T5" fmla="*/ 302 h 526"/>
                <a:gd name="T6" fmla="*/ 604 w 1432"/>
                <a:gd name="T7" fmla="*/ 448 h 526"/>
                <a:gd name="T8" fmla="*/ 867 w 1432"/>
                <a:gd name="T9" fmla="*/ 526 h 526"/>
                <a:gd name="T10" fmla="*/ 1091 w 1432"/>
                <a:gd name="T11" fmla="*/ 504 h 526"/>
                <a:gd name="T12" fmla="*/ 1270 w 1432"/>
                <a:gd name="T13" fmla="*/ 448 h 526"/>
                <a:gd name="T14" fmla="*/ 1432 w 1432"/>
                <a:gd name="T15" fmla="*/ 353 h 526"/>
                <a:gd name="T16" fmla="*/ 1253 w 1432"/>
                <a:gd name="T17" fmla="*/ 431 h 526"/>
                <a:gd name="T18" fmla="*/ 1108 w 1432"/>
                <a:gd name="T19" fmla="*/ 470 h 526"/>
                <a:gd name="T20" fmla="*/ 951 w 1432"/>
                <a:gd name="T21" fmla="*/ 470 h 526"/>
                <a:gd name="T22" fmla="*/ 789 w 1432"/>
                <a:gd name="T23" fmla="*/ 453 h 526"/>
                <a:gd name="T24" fmla="*/ 699 w 1432"/>
                <a:gd name="T25" fmla="*/ 420 h 526"/>
                <a:gd name="T26" fmla="*/ 560 w 1432"/>
                <a:gd name="T27" fmla="*/ 330 h 526"/>
                <a:gd name="T28" fmla="*/ 437 w 1432"/>
                <a:gd name="T29" fmla="*/ 213 h 526"/>
                <a:gd name="T30" fmla="*/ 274 w 1432"/>
                <a:gd name="T31" fmla="*/ 129 h 526"/>
                <a:gd name="T32" fmla="*/ 140 w 1432"/>
                <a:gd name="T33" fmla="*/ 73 h 526"/>
                <a:gd name="T34" fmla="*/ 0 w 1432"/>
                <a:gd name="T35" fmla="*/ 0 h 5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2"/>
                <a:gd name="T55" fmla="*/ 0 h 526"/>
                <a:gd name="T56" fmla="*/ 1432 w 1432"/>
                <a:gd name="T57" fmla="*/ 526 h 5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2" h="526">
                  <a:moveTo>
                    <a:pt x="0" y="0"/>
                  </a:moveTo>
                  <a:lnTo>
                    <a:pt x="56" y="118"/>
                  </a:lnTo>
                  <a:lnTo>
                    <a:pt x="319" y="302"/>
                  </a:lnTo>
                  <a:lnTo>
                    <a:pt x="604" y="448"/>
                  </a:lnTo>
                  <a:lnTo>
                    <a:pt x="867" y="526"/>
                  </a:lnTo>
                  <a:lnTo>
                    <a:pt x="1091" y="504"/>
                  </a:lnTo>
                  <a:lnTo>
                    <a:pt x="1270" y="448"/>
                  </a:lnTo>
                  <a:lnTo>
                    <a:pt x="1432" y="353"/>
                  </a:lnTo>
                  <a:lnTo>
                    <a:pt x="1253" y="431"/>
                  </a:lnTo>
                  <a:lnTo>
                    <a:pt x="1108" y="470"/>
                  </a:lnTo>
                  <a:lnTo>
                    <a:pt x="951" y="470"/>
                  </a:lnTo>
                  <a:lnTo>
                    <a:pt x="789" y="453"/>
                  </a:lnTo>
                  <a:lnTo>
                    <a:pt x="699" y="420"/>
                  </a:lnTo>
                  <a:lnTo>
                    <a:pt x="560" y="330"/>
                  </a:lnTo>
                  <a:lnTo>
                    <a:pt x="437" y="213"/>
                  </a:lnTo>
                  <a:lnTo>
                    <a:pt x="274" y="129"/>
                  </a:lnTo>
                  <a:lnTo>
                    <a:pt x="140" y="7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" name="Freeform 177"/>
            <p:cNvSpPr>
              <a:spLocks/>
            </p:cNvSpPr>
            <p:nvPr/>
          </p:nvSpPr>
          <p:spPr bwMode="auto">
            <a:xfrm rot="355818" flipH="1">
              <a:off x="1408098" y="5314079"/>
              <a:ext cx="26098" cy="27966"/>
            </a:xfrm>
            <a:custGeom>
              <a:avLst/>
              <a:gdLst>
                <a:gd name="T0" fmla="*/ 229 w 229"/>
                <a:gd name="T1" fmla="*/ 261 h 261"/>
                <a:gd name="T2" fmla="*/ 115 w 229"/>
                <a:gd name="T3" fmla="*/ 57 h 261"/>
                <a:gd name="T4" fmla="*/ 0 w 229"/>
                <a:gd name="T5" fmla="*/ 0 h 261"/>
                <a:gd name="T6" fmla="*/ 0 60000 65536"/>
                <a:gd name="T7" fmla="*/ 0 60000 65536"/>
                <a:gd name="T8" fmla="*/ 0 60000 65536"/>
                <a:gd name="T9" fmla="*/ 0 w 229"/>
                <a:gd name="T10" fmla="*/ 0 h 261"/>
                <a:gd name="T11" fmla="*/ 229 w 229"/>
                <a:gd name="T12" fmla="*/ 261 h 2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261">
                  <a:moveTo>
                    <a:pt x="229" y="261"/>
                  </a:moveTo>
                  <a:lnTo>
                    <a:pt x="115" y="5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" name="Freeform 178"/>
            <p:cNvSpPr>
              <a:spLocks/>
            </p:cNvSpPr>
            <p:nvPr/>
          </p:nvSpPr>
          <p:spPr bwMode="auto">
            <a:xfrm rot="355818">
              <a:off x="1396354" y="5312961"/>
              <a:ext cx="35232" cy="5593"/>
            </a:xfrm>
            <a:custGeom>
              <a:avLst/>
              <a:gdLst>
                <a:gd name="T0" fmla="*/ 0 w 560"/>
                <a:gd name="T1" fmla="*/ 79 h 79"/>
                <a:gd name="T2" fmla="*/ 246 w 560"/>
                <a:gd name="T3" fmla="*/ 26 h 79"/>
                <a:gd name="T4" fmla="*/ 408 w 560"/>
                <a:gd name="T5" fmla="*/ 0 h 79"/>
                <a:gd name="T6" fmla="*/ 560 w 560"/>
                <a:gd name="T7" fmla="*/ 26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"/>
                <a:gd name="T13" fmla="*/ 0 h 79"/>
                <a:gd name="T14" fmla="*/ 560 w 56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" h="79">
                  <a:moveTo>
                    <a:pt x="0" y="79"/>
                  </a:moveTo>
                  <a:lnTo>
                    <a:pt x="246" y="26"/>
                  </a:lnTo>
                  <a:lnTo>
                    <a:pt x="408" y="0"/>
                  </a:lnTo>
                  <a:lnTo>
                    <a:pt x="560" y="26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" name="Oval 179"/>
            <p:cNvSpPr>
              <a:spLocks noChangeArrowheads="1"/>
            </p:cNvSpPr>
            <p:nvPr/>
          </p:nvSpPr>
          <p:spPr bwMode="auto">
            <a:xfrm rot="21219751">
              <a:off x="1412012" y="5310724"/>
              <a:ext cx="15659" cy="6712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" name="Freeform 180"/>
            <p:cNvSpPr>
              <a:spLocks/>
            </p:cNvSpPr>
            <p:nvPr/>
          </p:nvSpPr>
          <p:spPr bwMode="auto">
            <a:xfrm rot="355818">
              <a:off x="1388524" y="5315198"/>
              <a:ext cx="30013" cy="23491"/>
            </a:xfrm>
            <a:custGeom>
              <a:avLst/>
              <a:gdLst>
                <a:gd name="T0" fmla="*/ 98 w 482"/>
                <a:gd name="T1" fmla="*/ 36 h 367"/>
                <a:gd name="T2" fmla="*/ 320 w 482"/>
                <a:gd name="T3" fmla="*/ 0 h 367"/>
                <a:gd name="T4" fmla="*/ 367 w 482"/>
                <a:gd name="T5" fmla="*/ 26 h 367"/>
                <a:gd name="T6" fmla="*/ 445 w 482"/>
                <a:gd name="T7" fmla="*/ 26 h 367"/>
                <a:gd name="T8" fmla="*/ 482 w 482"/>
                <a:gd name="T9" fmla="*/ 42 h 367"/>
                <a:gd name="T10" fmla="*/ 278 w 482"/>
                <a:gd name="T11" fmla="*/ 367 h 367"/>
                <a:gd name="T12" fmla="*/ 5 w 482"/>
                <a:gd name="T13" fmla="*/ 262 h 367"/>
                <a:gd name="T14" fmla="*/ 0 w 482"/>
                <a:gd name="T15" fmla="*/ 157 h 367"/>
                <a:gd name="T16" fmla="*/ 42 w 482"/>
                <a:gd name="T17" fmla="*/ 74 h 367"/>
                <a:gd name="T18" fmla="*/ 98 w 482"/>
                <a:gd name="T19" fmla="*/ 36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2"/>
                <a:gd name="T31" fmla="*/ 0 h 367"/>
                <a:gd name="T32" fmla="*/ 482 w 482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2" h="367">
                  <a:moveTo>
                    <a:pt x="98" y="36"/>
                  </a:moveTo>
                  <a:lnTo>
                    <a:pt x="320" y="0"/>
                  </a:lnTo>
                  <a:lnTo>
                    <a:pt x="367" y="26"/>
                  </a:lnTo>
                  <a:lnTo>
                    <a:pt x="445" y="26"/>
                  </a:lnTo>
                  <a:lnTo>
                    <a:pt x="482" y="42"/>
                  </a:lnTo>
                  <a:lnTo>
                    <a:pt x="278" y="367"/>
                  </a:lnTo>
                  <a:lnTo>
                    <a:pt x="5" y="262"/>
                  </a:lnTo>
                  <a:lnTo>
                    <a:pt x="0" y="157"/>
                  </a:lnTo>
                  <a:lnTo>
                    <a:pt x="42" y="74"/>
                  </a:lnTo>
                  <a:lnTo>
                    <a:pt x="98" y="36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" name="Freeform 182"/>
            <p:cNvSpPr>
              <a:spLocks/>
            </p:cNvSpPr>
            <p:nvPr/>
          </p:nvSpPr>
          <p:spPr bwMode="auto">
            <a:xfrm flipH="1">
              <a:off x="995757" y="5257793"/>
              <a:ext cx="184731" cy="301621"/>
            </a:xfrm>
            <a:custGeom>
              <a:avLst/>
              <a:gdLst>
                <a:gd name="T0" fmla="*/ 933 w 933"/>
                <a:gd name="T1" fmla="*/ 135 h 352"/>
                <a:gd name="T2" fmla="*/ 932 w 933"/>
                <a:gd name="T3" fmla="*/ 171 h 352"/>
                <a:gd name="T4" fmla="*/ 762 w 933"/>
                <a:gd name="T5" fmla="*/ 352 h 352"/>
                <a:gd name="T6" fmla="*/ 4 w 933"/>
                <a:gd name="T7" fmla="*/ 195 h 352"/>
                <a:gd name="T8" fmla="*/ 0 w 933"/>
                <a:gd name="T9" fmla="*/ 148 h 352"/>
                <a:gd name="T10" fmla="*/ 244 w 933"/>
                <a:gd name="T11" fmla="*/ 0 h 352"/>
                <a:gd name="T12" fmla="*/ 933 w 933"/>
                <a:gd name="T13" fmla="*/ 135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3"/>
                <a:gd name="T22" fmla="*/ 0 h 352"/>
                <a:gd name="T23" fmla="*/ 933 w 933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3" h="352">
                  <a:moveTo>
                    <a:pt x="933" y="135"/>
                  </a:moveTo>
                  <a:lnTo>
                    <a:pt x="932" y="171"/>
                  </a:lnTo>
                  <a:lnTo>
                    <a:pt x="762" y="352"/>
                  </a:lnTo>
                  <a:lnTo>
                    <a:pt x="4" y="195"/>
                  </a:lnTo>
                  <a:lnTo>
                    <a:pt x="0" y="148"/>
                  </a:lnTo>
                  <a:lnTo>
                    <a:pt x="244" y="0"/>
                  </a:lnTo>
                  <a:lnTo>
                    <a:pt x="933" y="135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3F3F3"/>
                </a:gs>
              </a:gsLst>
              <a:lin ang="0" scaled="1"/>
            </a:gra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4" name="Freeform 183"/>
            <p:cNvSpPr>
              <a:spLocks/>
            </p:cNvSpPr>
            <p:nvPr/>
          </p:nvSpPr>
          <p:spPr bwMode="auto">
            <a:xfrm flipH="1">
              <a:off x="1010110" y="5247727"/>
              <a:ext cx="184731" cy="301621"/>
            </a:xfrm>
            <a:custGeom>
              <a:avLst/>
              <a:gdLst>
                <a:gd name="T0" fmla="*/ 895 w 895"/>
                <a:gd name="T1" fmla="*/ 133 h 294"/>
                <a:gd name="T2" fmla="*/ 232 w 895"/>
                <a:gd name="T3" fmla="*/ 0 h 294"/>
                <a:gd name="T4" fmla="*/ 0 w 895"/>
                <a:gd name="T5" fmla="*/ 143 h 294"/>
                <a:gd name="T6" fmla="*/ 739 w 895"/>
                <a:gd name="T7" fmla="*/ 294 h 294"/>
                <a:gd name="T8" fmla="*/ 895 w 895"/>
                <a:gd name="T9" fmla="*/ 133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294"/>
                <a:gd name="T17" fmla="*/ 895 w 895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294">
                  <a:moveTo>
                    <a:pt x="895" y="133"/>
                  </a:moveTo>
                  <a:lnTo>
                    <a:pt x="232" y="0"/>
                  </a:lnTo>
                  <a:lnTo>
                    <a:pt x="0" y="143"/>
                  </a:lnTo>
                  <a:lnTo>
                    <a:pt x="739" y="294"/>
                  </a:lnTo>
                  <a:lnTo>
                    <a:pt x="895" y="1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5" name="Freeform 184"/>
            <p:cNvSpPr>
              <a:spLocks/>
            </p:cNvSpPr>
            <p:nvPr/>
          </p:nvSpPr>
          <p:spPr bwMode="auto">
            <a:xfrm flipH="1">
              <a:off x="1027074" y="5336452"/>
              <a:ext cx="283158" cy="59288"/>
            </a:xfrm>
            <a:custGeom>
              <a:avLst/>
              <a:gdLst>
                <a:gd name="T0" fmla="*/ 0 w 531"/>
                <a:gd name="T1" fmla="*/ 15 h 118"/>
                <a:gd name="T2" fmla="*/ 508 w 531"/>
                <a:gd name="T3" fmla="*/ 118 h 118"/>
                <a:gd name="T4" fmla="*/ 531 w 531"/>
                <a:gd name="T5" fmla="*/ 103 h 118"/>
                <a:gd name="T6" fmla="*/ 23 w 531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1"/>
                <a:gd name="T13" fmla="*/ 0 h 118"/>
                <a:gd name="T14" fmla="*/ 531 w 531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1" h="118">
                  <a:moveTo>
                    <a:pt x="0" y="15"/>
                  </a:moveTo>
                  <a:lnTo>
                    <a:pt x="508" y="118"/>
                  </a:lnTo>
                  <a:lnTo>
                    <a:pt x="531" y="103"/>
                  </a:lnTo>
                  <a:lnTo>
                    <a:pt x="23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6" name="Freeform 185"/>
            <p:cNvSpPr>
              <a:spLocks/>
            </p:cNvSpPr>
            <p:nvPr/>
          </p:nvSpPr>
          <p:spPr bwMode="auto">
            <a:xfrm flipH="1">
              <a:off x="1098842" y="5352113"/>
              <a:ext cx="292292" cy="79424"/>
            </a:xfrm>
            <a:custGeom>
              <a:avLst/>
              <a:gdLst>
                <a:gd name="T0" fmla="*/ 0 w 548"/>
                <a:gd name="T1" fmla="*/ 74 h 159"/>
                <a:gd name="T2" fmla="*/ 31 w 548"/>
                <a:gd name="T3" fmla="*/ 78 h 159"/>
                <a:gd name="T4" fmla="*/ 57 w 548"/>
                <a:gd name="T5" fmla="*/ 66 h 159"/>
                <a:gd name="T6" fmla="*/ 76 w 548"/>
                <a:gd name="T7" fmla="*/ 71 h 159"/>
                <a:gd name="T8" fmla="*/ 58 w 548"/>
                <a:gd name="T9" fmla="*/ 81 h 159"/>
                <a:gd name="T10" fmla="*/ 451 w 548"/>
                <a:gd name="T11" fmla="*/ 159 h 159"/>
                <a:gd name="T12" fmla="*/ 548 w 548"/>
                <a:gd name="T13" fmla="*/ 84 h 159"/>
                <a:gd name="T14" fmla="*/ 130 w 548"/>
                <a:gd name="T15" fmla="*/ 0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8"/>
                <a:gd name="T25" fmla="*/ 0 h 159"/>
                <a:gd name="T26" fmla="*/ 548 w 548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8" h="159">
                  <a:moveTo>
                    <a:pt x="0" y="74"/>
                  </a:moveTo>
                  <a:lnTo>
                    <a:pt x="31" y="78"/>
                  </a:lnTo>
                  <a:lnTo>
                    <a:pt x="57" y="66"/>
                  </a:lnTo>
                  <a:lnTo>
                    <a:pt x="76" y="71"/>
                  </a:lnTo>
                  <a:lnTo>
                    <a:pt x="58" y="81"/>
                  </a:lnTo>
                  <a:lnTo>
                    <a:pt x="451" y="159"/>
                  </a:lnTo>
                  <a:lnTo>
                    <a:pt x="548" y="84"/>
                  </a:lnTo>
                  <a:lnTo>
                    <a:pt x="130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" name="Freeform 186"/>
            <p:cNvSpPr>
              <a:spLocks/>
            </p:cNvSpPr>
            <p:nvPr/>
          </p:nvSpPr>
          <p:spPr bwMode="auto">
            <a:xfrm flipH="1">
              <a:off x="1044037" y="5396859"/>
              <a:ext cx="74378" cy="34678"/>
            </a:xfrm>
            <a:custGeom>
              <a:avLst/>
              <a:gdLst>
                <a:gd name="T0" fmla="*/ 73 w 140"/>
                <a:gd name="T1" fmla="*/ 0 h 70"/>
                <a:gd name="T2" fmla="*/ 140 w 140"/>
                <a:gd name="T3" fmla="*/ 11 h 70"/>
                <a:gd name="T4" fmla="*/ 75 w 140"/>
                <a:gd name="T5" fmla="*/ 70 h 70"/>
                <a:gd name="T6" fmla="*/ 0 w 140"/>
                <a:gd name="T7" fmla="*/ 56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70"/>
                <a:gd name="T14" fmla="*/ 140 w 1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70">
                  <a:moveTo>
                    <a:pt x="73" y="0"/>
                  </a:moveTo>
                  <a:lnTo>
                    <a:pt x="140" y="11"/>
                  </a:lnTo>
                  <a:lnTo>
                    <a:pt x="75" y="70"/>
                  </a:lnTo>
                  <a:lnTo>
                    <a:pt x="0" y="56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" name="Freeform 187"/>
            <p:cNvSpPr>
              <a:spLocks/>
            </p:cNvSpPr>
            <p:nvPr/>
          </p:nvSpPr>
          <p:spPr bwMode="auto">
            <a:xfrm flipH="1">
              <a:off x="990537" y="5404690"/>
              <a:ext cx="88732" cy="50339"/>
            </a:xfrm>
            <a:custGeom>
              <a:avLst/>
              <a:gdLst>
                <a:gd name="T0" fmla="*/ 87 w 167"/>
                <a:gd name="T1" fmla="*/ 0 h 101"/>
                <a:gd name="T2" fmla="*/ 167 w 167"/>
                <a:gd name="T3" fmla="*/ 15 h 101"/>
                <a:gd name="T4" fmla="*/ 81 w 167"/>
                <a:gd name="T5" fmla="*/ 101 h 101"/>
                <a:gd name="T6" fmla="*/ 0 w 167"/>
                <a:gd name="T7" fmla="*/ 83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01"/>
                <a:gd name="T14" fmla="*/ 167 w 16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01">
                  <a:moveTo>
                    <a:pt x="87" y="0"/>
                  </a:moveTo>
                  <a:lnTo>
                    <a:pt x="167" y="15"/>
                  </a:lnTo>
                  <a:lnTo>
                    <a:pt x="81" y="101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9" name="Freeform 189"/>
            <p:cNvSpPr>
              <a:spLocks noChangeAspect="1"/>
            </p:cNvSpPr>
            <p:nvPr/>
          </p:nvSpPr>
          <p:spPr bwMode="auto">
            <a:xfrm>
              <a:off x="809159" y="5121673"/>
              <a:ext cx="118744" cy="249457"/>
            </a:xfrm>
            <a:custGeom>
              <a:avLst/>
              <a:gdLst/>
              <a:ahLst/>
              <a:cxnLst>
                <a:cxn ang="0">
                  <a:pos x="169" y="246"/>
                </a:cxn>
                <a:cxn ang="0">
                  <a:pos x="1" y="0"/>
                </a:cxn>
                <a:cxn ang="0">
                  <a:pos x="0" y="123"/>
                </a:cxn>
                <a:cxn ang="0">
                  <a:pos x="165" y="377"/>
                </a:cxn>
              </a:cxnLst>
              <a:rect l="0" t="0" r="r" b="b"/>
              <a:pathLst>
                <a:path w="169" h="377">
                  <a:moveTo>
                    <a:pt x="169" y="246"/>
                  </a:moveTo>
                  <a:lnTo>
                    <a:pt x="1" y="0"/>
                  </a:lnTo>
                  <a:lnTo>
                    <a:pt x="0" y="123"/>
                  </a:lnTo>
                  <a:lnTo>
                    <a:pt x="165" y="377"/>
                  </a:lnTo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60784"/>
                    <a:invGamma/>
                  </a:srgbClr>
                </a:gs>
              </a:gsLst>
              <a:lin ang="0" scaled="1"/>
            </a:gra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" name="Freeform 190"/>
            <p:cNvSpPr>
              <a:spLocks noChangeAspect="1"/>
            </p:cNvSpPr>
            <p:nvPr/>
          </p:nvSpPr>
          <p:spPr bwMode="auto">
            <a:xfrm>
              <a:off x="811769" y="5080284"/>
              <a:ext cx="508902" cy="203593"/>
            </a:xfrm>
            <a:custGeom>
              <a:avLst/>
              <a:gdLst/>
              <a:ahLst/>
              <a:cxnLst>
                <a:cxn ang="0">
                  <a:pos x="166" y="310"/>
                </a:cxn>
                <a:cxn ang="0">
                  <a:pos x="718" y="211"/>
                </a:cxn>
                <a:cxn ang="0">
                  <a:pos x="444" y="0"/>
                </a:cxn>
                <a:cxn ang="0">
                  <a:pos x="0" y="64"/>
                </a:cxn>
                <a:cxn ang="0">
                  <a:pos x="166" y="310"/>
                </a:cxn>
              </a:cxnLst>
              <a:rect l="0" t="0" r="r" b="b"/>
              <a:pathLst>
                <a:path w="718" h="310">
                  <a:moveTo>
                    <a:pt x="166" y="310"/>
                  </a:moveTo>
                  <a:lnTo>
                    <a:pt x="718" y="211"/>
                  </a:lnTo>
                  <a:lnTo>
                    <a:pt x="444" y="0"/>
                  </a:lnTo>
                  <a:lnTo>
                    <a:pt x="0" y="64"/>
                  </a:lnTo>
                  <a:lnTo>
                    <a:pt x="166" y="310"/>
                  </a:lnTo>
                  <a:close/>
                </a:path>
              </a:pathLst>
            </a:custGeom>
            <a:solidFill>
              <a:srgbClr val="FFFFFF"/>
            </a:soli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" name="Freeform 191"/>
            <p:cNvSpPr>
              <a:spLocks/>
            </p:cNvSpPr>
            <p:nvPr/>
          </p:nvSpPr>
          <p:spPr bwMode="auto">
            <a:xfrm>
              <a:off x="922684" y="5217876"/>
              <a:ext cx="392768" cy="151017"/>
            </a:xfrm>
            <a:custGeom>
              <a:avLst/>
              <a:gdLst/>
              <a:ahLst/>
              <a:cxnLst>
                <a:cxn ang="0">
                  <a:pos x="6" y="99"/>
                </a:cxn>
                <a:cxn ang="0">
                  <a:pos x="557" y="0"/>
                </a:cxn>
                <a:cxn ang="0">
                  <a:pos x="549" y="121"/>
                </a:cxn>
                <a:cxn ang="0">
                  <a:pos x="0" y="228"/>
                </a:cxn>
                <a:cxn ang="0">
                  <a:pos x="6" y="99"/>
                </a:cxn>
              </a:cxnLst>
              <a:rect l="0" t="0" r="r" b="b"/>
              <a:pathLst>
                <a:path w="557" h="228">
                  <a:moveTo>
                    <a:pt x="6" y="99"/>
                  </a:moveTo>
                  <a:lnTo>
                    <a:pt x="557" y="0"/>
                  </a:lnTo>
                  <a:lnTo>
                    <a:pt x="549" y="121"/>
                  </a:lnTo>
                  <a:lnTo>
                    <a:pt x="0" y="228"/>
                  </a:lnTo>
                  <a:lnTo>
                    <a:pt x="6" y="99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" name="Freeform 192"/>
            <p:cNvSpPr>
              <a:spLocks/>
            </p:cNvSpPr>
            <p:nvPr/>
          </p:nvSpPr>
          <p:spPr bwMode="auto">
            <a:xfrm>
              <a:off x="938342" y="5308487"/>
              <a:ext cx="118743" cy="42508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3"/>
                </a:cxn>
                <a:cxn ang="0">
                  <a:pos x="164" y="33"/>
                </a:cxn>
                <a:cxn ang="0">
                  <a:pos x="167" y="0"/>
                </a:cxn>
                <a:cxn ang="0">
                  <a:pos x="0" y="32"/>
                </a:cxn>
              </a:cxnLst>
              <a:rect l="0" t="0" r="r" b="b"/>
              <a:pathLst>
                <a:path w="167" h="63">
                  <a:moveTo>
                    <a:pt x="0" y="32"/>
                  </a:moveTo>
                  <a:lnTo>
                    <a:pt x="0" y="63"/>
                  </a:lnTo>
                  <a:lnTo>
                    <a:pt x="164" y="33"/>
                  </a:lnTo>
                  <a:lnTo>
                    <a:pt x="167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/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" name="Oval 193"/>
            <p:cNvSpPr>
              <a:spLocks noChangeArrowheads="1"/>
            </p:cNvSpPr>
            <p:nvPr/>
          </p:nvSpPr>
          <p:spPr bwMode="auto">
            <a:xfrm>
              <a:off x="1036208" y="5314079"/>
              <a:ext cx="13049" cy="14543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" name="Line 194"/>
            <p:cNvSpPr>
              <a:spLocks noChangeShapeType="1"/>
            </p:cNvSpPr>
            <p:nvPr/>
          </p:nvSpPr>
          <p:spPr bwMode="auto">
            <a:xfrm flipH="1">
              <a:off x="1218890" y="5250317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5" name="Line 195"/>
            <p:cNvSpPr>
              <a:spLocks noChangeShapeType="1"/>
            </p:cNvSpPr>
            <p:nvPr/>
          </p:nvSpPr>
          <p:spPr bwMode="auto">
            <a:xfrm flipH="1">
              <a:off x="1209757" y="5251435"/>
              <a:ext cx="1304" cy="57051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6" name="Line 196"/>
            <p:cNvSpPr>
              <a:spLocks noChangeShapeType="1"/>
            </p:cNvSpPr>
            <p:nvPr/>
          </p:nvSpPr>
          <p:spPr bwMode="auto">
            <a:xfrm flipH="1">
              <a:off x="1229329" y="5249198"/>
              <a:ext cx="3915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7" name="Line 197"/>
            <p:cNvSpPr>
              <a:spLocks noChangeShapeType="1"/>
            </p:cNvSpPr>
            <p:nvPr/>
          </p:nvSpPr>
          <p:spPr bwMode="auto">
            <a:xfrm flipH="1">
              <a:off x="1238464" y="5248080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8" name="Line 198"/>
            <p:cNvSpPr>
              <a:spLocks noChangeShapeType="1"/>
            </p:cNvSpPr>
            <p:nvPr/>
          </p:nvSpPr>
          <p:spPr bwMode="auto">
            <a:xfrm flipH="1">
              <a:off x="1246293" y="5246961"/>
              <a:ext cx="522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9" name="Line 199"/>
            <p:cNvSpPr>
              <a:spLocks noChangeShapeType="1"/>
            </p:cNvSpPr>
            <p:nvPr/>
          </p:nvSpPr>
          <p:spPr bwMode="auto">
            <a:xfrm flipH="1">
              <a:off x="1255427" y="5244724"/>
              <a:ext cx="5220" cy="54814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0" name="Line 200"/>
            <p:cNvSpPr>
              <a:spLocks noChangeShapeType="1"/>
            </p:cNvSpPr>
            <p:nvPr/>
          </p:nvSpPr>
          <p:spPr bwMode="auto">
            <a:xfrm flipH="1">
              <a:off x="1264561" y="5244724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" name="Line 201"/>
            <p:cNvSpPr>
              <a:spLocks noChangeShapeType="1"/>
            </p:cNvSpPr>
            <p:nvPr/>
          </p:nvSpPr>
          <p:spPr bwMode="auto">
            <a:xfrm flipH="1">
              <a:off x="1272391" y="5240249"/>
              <a:ext cx="1304" cy="5593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2" name="Line 202"/>
            <p:cNvSpPr>
              <a:spLocks noChangeShapeType="1"/>
            </p:cNvSpPr>
            <p:nvPr/>
          </p:nvSpPr>
          <p:spPr bwMode="auto">
            <a:xfrm flipH="1">
              <a:off x="1280220" y="5240249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3" name="Line 203"/>
            <p:cNvSpPr>
              <a:spLocks noChangeShapeType="1"/>
            </p:cNvSpPr>
            <p:nvPr/>
          </p:nvSpPr>
          <p:spPr bwMode="auto">
            <a:xfrm flipH="1">
              <a:off x="1289354" y="5239131"/>
              <a:ext cx="1305" cy="5481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4" name="Line 204"/>
            <p:cNvSpPr>
              <a:spLocks noChangeShapeType="1"/>
            </p:cNvSpPr>
            <p:nvPr/>
          </p:nvSpPr>
          <p:spPr bwMode="auto">
            <a:xfrm flipH="1">
              <a:off x="1298488" y="5238012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5" name="Freeform 205"/>
            <p:cNvSpPr>
              <a:spLocks/>
            </p:cNvSpPr>
            <p:nvPr/>
          </p:nvSpPr>
          <p:spPr bwMode="auto">
            <a:xfrm>
              <a:off x="1092318" y="5272690"/>
              <a:ext cx="65244" cy="43627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0" y="138"/>
                </a:cxn>
                <a:cxn ang="0">
                  <a:pos x="186" y="104"/>
                </a:cxn>
                <a:cxn ang="0">
                  <a:pos x="186" y="0"/>
                </a:cxn>
                <a:cxn ang="0">
                  <a:pos x="2" y="33"/>
                </a:cxn>
              </a:cxnLst>
              <a:rect l="0" t="0" r="r" b="b"/>
              <a:pathLst>
                <a:path w="186" h="138">
                  <a:moveTo>
                    <a:pt x="2" y="33"/>
                  </a:moveTo>
                  <a:lnTo>
                    <a:pt x="0" y="138"/>
                  </a:lnTo>
                  <a:lnTo>
                    <a:pt x="186" y="104"/>
                  </a:lnTo>
                  <a:lnTo>
                    <a:pt x="186" y="0"/>
                  </a:lnTo>
                  <a:lnTo>
                    <a:pt x="2" y="33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75686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>
                  <a:alpha val="50000"/>
                </a:srgbClr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6" name="Line 206"/>
            <p:cNvSpPr>
              <a:spLocks noChangeShapeType="1"/>
            </p:cNvSpPr>
            <p:nvPr/>
          </p:nvSpPr>
          <p:spPr bwMode="auto">
            <a:xfrm flipH="1">
              <a:off x="1101451" y="5297300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7" name="Line 207"/>
            <p:cNvSpPr>
              <a:spLocks noChangeShapeType="1"/>
            </p:cNvSpPr>
            <p:nvPr/>
          </p:nvSpPr>
          <p:spPr bwMode="auto">
            <a:xfrm flipH="1">
              <a:off x="1152342" y="5287232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8" name="Line 208"/>
            <p:cNvSpPr>
              <a:spLocks noChangeShapeType="1"/>
            </p:cNvSpPr>
            <p:nvPr/>
          </p:nvSpPr>
          <p:spPr bwMode="auto">
            <a:xfrm flipH="1">
              <a:off x="1145817" y="5293944"/>
              <a:ext cx="0" cy="10068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9" name="Line 209"/>
            <p:cNvSpPr>
              <a:spLocks noChangeShapeType="1"/>
            </p:cNvSpPr>
            <p:nvPr/>
          </p:nvSpPr>
          <p:spPr bwMode="auto">
            <a:xfrm flipH="1">
              <a:off x="1109281" y="5302893"/>
              <a:ext cx="0" cy="8949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0" name="Line 210"/>
            <p:cNvSpPr>
              <a:spLocks noChangeShapeType="1"/>
            </p:cNvSpPr>
            <p:nvPr/>
          </p:nvSpPr>
          <p:spPr bwMode="auto">
            <a:xfrm flipV="1">
              <a:off x="1117110" y="5304012"/>
              <a:ext cx="20878" cy="4475"/>
            </a:xfrm>
            <a:prstGeom prst="line">
              <a:avLst/>
            </a:prstGeom>
            <a:noFill/>
            <a:ln w="9525">
              <a:solidFill>
                <a:srgbClr val="FFFF99">
                  <a:alpha val="4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1" name="Freeform 211"/>
            <p:cNvSpPr>
              <a:spLocks/>
            </p:cNvSpPr>
            <p:nvPr/>
          </p:nvSpPr>
          <p:spPr bwMode="auto">
            <a:xfrm>
              <a:off x="957915" y="5282757"/>
              <a:ext cx="82208" cy="25729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38"/>
                </a:cxn>
                <a:cxn ang="0">
                  <a:pos x="116" y="19"/>
                </a:cxn>
                <a:cxn ang="0">
                  <a:pos x="116" y="0"/>
                </a:cxn>
                <a:cxn ang="0">
                  <a:pos x="0" y="20"/>
                </a:cxn>
              </a:cxnLst>
              <a:rect l="0" t="0" r="r" b="b"/>
              <a:pathLst>
                <a:path w="116" h="38">
                  <a:moveTo>
                    <a:pt x="0" y="20"/>
                  </a:moveTo>
                  <a:lnTo>
                    <a:pt x="1" y="38"/>
                  </a:lnTo>
                  <a:lnTo>
                    <a:pt x="116" y="19"/>
                  </a:lnTo>
                  <a:lnTo>
                    <a:pt x="116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2" name="Line 212"/>
            <p:cNvSpPr>
              <a:spLocks noChangeShapeType="1"/>
            </p:cNvSpPr>
            <p:nvPr/>
          </p:nvSpPr>
          <p:spPr bwMode="auto">
            <a:xfrm flipV="1">
              <a:off x="951391" y="5287232"/>
              <a:ext cx="92646" cy="15661"/>
            </a:xfrm>
            <a:prstGeom prst="line">
              <a:avLst/>
            </a:prstGeom>
            <a:noFill/>
            <a:ln w="3175">
              <a:solidFill>
                <a:srgbClr val="5F5F5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63" name="Group 150"/>
            <p:cNvGrpSpPr>
              <a:grpSpLocks/>
            </p:cNvGrpSpPr>
            <p:nvPr/>
          </p:nvGrpSpPr>
          <p:grpSpPr bwMode="auto">
            <a:xfrm>
              <a:off x="862659" y="4854318"/>
              <a:ext cx="270109" cy="260643"/>
              <a:chOff x="685" y="3115"/>
              <a:chExt cx="207" cy="233"/>
            </a:xfrm>
          </p:grpSpPr>
          <p:sp>
            <p:nvSpPr>
              <p:cNvPr id="76" name="Freeform 215"/>
              <p:cNvSpPr>
                <a:spLocks/>
              </p:cNvSpPr>
              <p:nvPr/>
            </p:nvSpPr>
            <p:spPr bwMode="auto">
              <a:xfrm flipH="1">
                <a:off x="686" y="3115"/>
                <a:ext cx="206" cy="30"/>
              </a:xfrm>
              <a:custGeom>
                <a:avLst/>
                <a:gdLst>
                  <a:gd name="T0" fmla="*/ 1205 w 1205"/>
                  <a:gd name="T1" fmla="*/ 151 h 178"/>
                  <a:gd name="T2" fmla="*/ 964 w 1205"/>
                  <a:gd name="T3" fmla="*/ 178 h 178"/>
                  <a:gd name="T4" fmla="*/ 0 w 1205"/>
                  <a:gd name="T5" fmla="*/ 0 h 178"/>
                  <a:gd name="T6" fmla="*/ 1205 w 1205"/>
                  <a:gd name="T7" fmla="*/ 151 h 1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"/>
                  <a:gd name="T13" fmla="*/ 0 h 178"/>
                  <a:gd name="T14" fmla="*/ 1205 w 1205"/>
                  <a:gd name="T15" fmla="*/ 178 h 1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7" name="Freeform 216"/>
              <p:cNvSpPr>
                <a:spLocks/>
              </p:cNvSpPr>
              <p:nvPr/>
            </p:nvSpPr>
            <p:spPr bwMode="auto">
              <a:xfrm flipH="1">
                <a:off x="685" y="3141"/>
                <a:ext cx="69" cy="207"/>
              </a:xfrm>
              <a:custGeom>
                <a:avLst/>
                <a:gdLst>
                  <a:gd name="T0" fmla="*/ 405 w 405"/>
                  <a:gd name="T1" fmla="*/ 0 h 1241"/>
                  <a:gd name="T2" fmla="*/ 389 w 405"/>
                  <a:gd name="T3" fmla="*/ 1000 h 1241"/>
                  <a:gd name="T4" fmla="*/ 133 w 405"/>
                  <a:gd name="T5" fmla="*/ 1241 h 1241"/>
                  <a:gd name="T6" fmla="*/ 0 w 405"/>
                  <a:gd name="T7" fmla="*/ 13 h 1241"/>
                  <a:gd name="T8" fmla="*/ 189 w 405"/>
                  <a:gd name="T9" fmla="*/ 24 h 1241"/>
                  <a:gd name="T10" fmla="*/ 405 w 405"/>
                  <a:gd name="T11" fmla="*/ 0 h 12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5"/>
                  <a:gd name="T19" fmla="*/ 0 h 1241"/>
                  <a:gd name="T20" fmla="*/ 405 w 405"/>
                  <a:gd name="T21" fmla="*/ 1241 h 12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64" name="Oval 217"/>
            <p:cNvSpPr>
              <a:spLocks noChangeArrowheads="1"/>
            </p:cNvSpPr>
            <p:nvPr/>
          </p:nvSpPr>
          <p:spPr bwMode="auto">
            <a:xfrm>
              <a:off x="931817" y="5135097"/>
              <a:ext cx="245317" cy="66000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5" name="Oval 218"/>
            <p:cNvSpPr>
              <a:spLocks noChangeArrowheads="1"/>
            </p:cNvSpPr>
            <p:nvPr/>
          </p:nvSpPr>
          <p:spPr bwMode="auto">
            <a:xfrm>
              <a:off x="931817" y="5130622"/>
              <a:ext cx="245317" cy="64881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" name="Freeform 219"/>
            <p:cNvSpPr>
              <a:spLocks/>
            </p:cNvSpPr>
            <p:nvPr/>
          </p:nvSpPr>
          <p:spPr bwMode="auto">
            <a:xfrm flipH="1">
              <a:off x="916159" y="4815165"/>
              <a:ext cx="358842" cy="360203"/>
            </a:xfrm>
            <a:custGeom>
              <a:avLst/>
              <a:gdLst>
                <a:gd name="T0" fmla="*/ 1602 w 1602"/>
                <a:gd name="T1" fmla="*/ 204 h 1734"/>
                <a:gd name="T2" fmla="*/ 5 w 1602"/>
                <a:gd name="T3" fmla="*/ 0 h 1734"/>
                <a:gd name="T4" fmla="*/ 0 w 1602"/>
                <a:gd name="T5" fmla="*/ 1488 h 1734"/>
                <a:gd name="T6" fmla="*/ 1597 w 1602"/>
                <a:gd name="T7" fmla="*/ 1734 h 1734"/>
                <a:gd name="T8" fmla="*/ 1602 w 1602"/>
                <a:gd name="T9" fmla="*/ 204 h 1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2"/>
                <a:gd name="T16" fmla="*/ 0 h 1734"/>
                <a:gd name="T17" fmla="*/ 1602 w 1602"/>
                <a:gd name="T18" fmla="*/ 1734 h 1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7" name="Freeform 220"/>
            <p:cNvSpPr>
              <a:spLocks/>
            </p:cNvSpPr>
            <p:nvPr/>
          </p:nvSpPr>
          <p:spPr bwMode="auto">
            <a:xfrm flipH="1">
              <a:off x="964440" y="5107131"/>
              <a:ext cx="294902" cy="68237"/>
            </a:xfrm>
            <a:custGeom>
              <a:avLst/>
              <a:gdLst>
                <a:gd name="T0" fmla="*/ 1327 w 1330"/>
                <a:gd name="T1" fmla="*/ 200 h 330"/>
                <a:gd name="T2" fmla="*/ 0 w 1330"/>
                <a:gd name="T3" fmla="*/ 0 h 330"/>
                <a:gd name="T4" fmla="*/ 0 w 1330"/>
                <a:gd name="T5" fmla="*/ 115 h 330"/>
                <a:gd name="T6" fmla="*/ 1330 w 1330"/>
                <a:gd name="T7" fmla="*/ 330 h 330"/>
                <a:gd name="T8" fmla="*/ 1327 w 1330"/>
                <a:gd name="T9" fmla="*/ 20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0"/>
                <a:gd name="T16" fmla="*/ 0 h 330"/>
                <a:gd name="T17" fmla="*/ 1330 w 1330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8" name="Freeform 221"/>
            <p:cNvSpPr>
              <a:spLocks/>
            </p:cNvSpPr>
            <p:nvPr/>
          </p:nvSpPr>
          <p:spPr bwMode="auto">
            <a:xfrm flipH="1">
              <a:off x="905720" y="4856555"/>
              <a:ext cx="13049" cy="318812"/>
            </a:xfrm>
            <a:custGeom>
              <a:avLst/>
              <a:gdLst>
                <a:gd name="T0" fmla="*/ 4 w 56"/>
                <a:gd name="T1" fmla="*/ 16 h 1536"/>
                <a:gd name="T2" fmla="*/ 56 w 56"/>
                <a:gd name="T3" fmla="*/ 0 h 1536"/>
                <a:gd name="T4" fmla="*/ 46 w 56"/>
                <a:gd name="T5" fmla="*/ 1513 h 1536"/>
                <a:gd name="T6" fmla="*/ 0 w 56"/>
                <a:gd name="T7" fmla="*/ 1536 h 1536"/>
                <a:gd name="T8" fmla="*/ 4 w 56"/>
                <a:gd name="T9" fmla="*/ 16 h 1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1536"/>
                <a:gd name="T17" fmla="*/ 56 w 56"/>
                <a:gd name="T18" fmla="*/ 1536 h 1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9" name="Oval 222"/>
            <p:cNvSpPr>
              <a:spLocks noChangeArrowheads="1"/>
            </p:cNvSpPr>
            <p:nvPr/>
          </p:nvSpPr>
          <p:spPr bwMode="auto">
            <a:xfrm>
              <a:off x="1233244" y="5112724"/>
              <a:ext cx="10439" cy="19017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0" name="Oval 223"/>
            <p:cNvSpPr>
              <a:spLocks noChangeArrowheads="1"/>
            </p:cNvSpPr>
            <p:nvPr/>
          </p:nvSpPr>
          <p:spPr bwMode="auto">
            <a:xfrm>
              <a:off x="1213671" y="5117199"/>
              <a:ext cx="9135" cy="15661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" name="Oval 224"/>
            <p:cNvSpPr>
              <a:spLocks noChangeArrowheads="1"/>
            </p:cNvSpPr>
            <p:nvPr/>
          </p:nvSpPr>
          <p:spPr bwMode="auto">
            <a:xfrm>
              <a:off x="1145817" y="5131741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" name="Oval 225"/>
            <p:cNvSpPr>
              <a:spLocks noChangeArrowheads="1"/>
            </p:cNvSpPr>
            <p:nvPr/>
          </p:nvSpPr>
          <p:spPr bwMode="auto">
            <a:xfrm>
              <a:off x="1124939" y="5135097"/>
              <a:ext cx="10439" cy="1230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3" name="Oval 226"/>
            <p:cNvSpPr>
              <a:spLocks noChangeArrowheads="1"/>
            </p:cNvSpPr>
            <p:nvPr/>
          </p:nvSpPr>
          <p:spPr bwMode="auto">
            <a:xfrm>
              <a:off x="1101451" y="5138453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4" name="Freeform 227"/>
            <p:cNvSpPr>
              <a:spLocks/>
            </p:cNvSpPr>
            <p:nvPr/>
          </p:nvSpPr>
          <p:spPr bwMode="auto">
            <a:xfrm flipH="1">
              <a:off x="950525" y="4841172"/>
              <a:ext cx="297512" cy="283017"/>
            </a:xfrm>
            <a:custGeom>
              <a:avLst/>
              <a:gdLst>
                <a:gd name="T0" fmla="*/ 1330 w 1345"/>
                <a:gd name="T1" fmla="*/ 167 h 1366"/>
                <a:gd name="T2" fmla="*/ 0 w 1345"/>
                <a:gd name="T3" fmla="*/ 0 h 1366"/>
                <a:gd name="T4" fmla="*/ 0 w 1345"/>
                <a:gd name="T5" fmla="*/ 1157 h 1366"/>
                <a:gd name="T6" fmla="*/ 1345 w 1345"/>
                <a:gd name="T7" fmla="*/ 1366 h 1366"/>
                <a:gd name="T8" fmla="*/ 1330 w 1345"/>
                <a:gd name="T9" fmla="*/ 167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5" name="Freeform 228"/>
            <p:cNvSpPr>
              <a:spLocks/>
            </p:cNvSpPr>
            <p:nvPr/>
          </p:nvSpPr>
          <p:spPr bwMode="auto">
            <a:xfrm flipH="1">
              <a:off x="905720" y="4814047"/>
              <a:ext cx="367975" cy="44746"/>
            </a:xfrm>
            <a:custGeom>
              <a:avLst/>
              <a:gdLst>
                <a:gd name="T0" fmla="*/ 0 w 1660"/>
                <a:gd name="T1" fmla="*/ 10 h 214"/>
                <a:gd name="T2" fmla="*/ 68 w 1660"/>
                <a:gd name="T3" fmla="*/ 0 h 214"/>
                <a:gd name="T4" fmla="*/ 1660 w 1660"/>
                <a:gd name="T5" fmla="*/ 199 h 214"/>
                <a:gd name="T6" fmla="*/ 1613 w 1660"/>
                <a:gd name="T7" fmla="*/ 214 h 214"/>
                <a:gd name="T8" fmla="*/ 0 w 1660"/>
                <a:gd name="T9" fmla="*/ 10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0"/>
                <a:gd name="T16" fmla="*/ 0 h 214"/>
                <a:gd name="T17" fmla="*/ 1660 w 1660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1515407" y="4638574"/>
            <a:ext cx="688975" cy="745366"/>
            <a:chOff x="809159" y="4814047"/>
            <a:chExt cx="688975" cy="745367"/>
          </a:xfrm>
        </p:grpSpPr>
        <p:sp>
          <p:nvSpPr>
            <p:cNvPr id="80" name="Freeform 174"/>
            <p:cNvSpPr>
              <a:spLocks/>
            </p:cNvSpPr>
            <p:nvPr/>
          </p:nvSpPr>
          <p:spPr bwMode="auto">
            <a:xfrm rot="355818">
              <a:off x="1336329" y="5283876"/>
              <a:ext cx="61330" cy="36915"/>
            </a:xfrm>
            <a:custGeom>
              <a:avLst/>
              <a:gdLst>
                <a:gd name="T0" fmla="*/ 1224 w 1224"/>
                <a:gd name="T1" fmla="*/ 755 h 755"/>
                <a:gd name="T2" fmla="*/ 1112 w 1224"/>
                <a:gd name="T3" fmla="*/ 716 h 755"/>
                <a:gd name="T4" fmla="*/ 1051 w 1224"/>
                <a:gd name="T5" fmla="*/ 693 h 755"/>
                <a:gd name="T6" fmla="*/ 1006 w 1224"/>
                <a:gd name="T7" fmla="*/ 671 h 755"/>
                <a:gd name="T8" fmla="*/ 984 w 1224"/>
                <a:gd name="T9" fmla="*/ 660 h 755"/>
                <a:gd name="T10" fmla="*/ 939 w 1224"/>
                <a:gd name="T11" fmla="*/ 626 h 755"/>
                <a:gd name="T12" fmla="*/ 894 w 1224"/>
                <a:gd name="T13" fmla="*/ 548 h 755"/>
                <a:gd name="T14" fmla="*/ 889 w 1224"/>
                <a:gd name="T15" fmla="*/ 531 h 755"/>
                <a:gd name="T16" fmla="*/ 850 w 1224"/>
                <a:gd name="T17" fmla="*/ 509 h 755"/>
                <a:gd name="T18" fmla="*/ 799 w 1224"/>
                <a:gd name="T19" fmla="*/ 481 h 755"/>
                <a:gd name="T20" fmla="*/ 704 w 1224"/>
                <a:gd name="T21" fmla="*/ 453 h 755"/>
                <a:gd name="T22" fmla="*/ 419 w 1224"/>
                <a:gd name="T23" fmla="*/ 442 h 755"/>
                <a:gd name="T24" fmla="*/ 330 w 1224"/>
                <a:gd name="T25" fmla="*/ 408 h 755"/>
                <a:gd name="T26" fmla="*/ 212 w 1224"/>
                <a:gd name="T27" fmla="*/ 279 h 755"/>
                <a:gd name="T28" fmla="*/ 145 w 1224"/>
                <a:gd name="T29" fmla="*/ 134 h 755"/>
                <a:gd name="T30" fmla="*/ 78 w 1224"/>
                <a:gd name="T31" fmla="*/ 39 h 755"/>
                <a:gd name="T32" fmla="*/ 0 w 1224"/>
                <a:gd name="T33" fmla="*/ 0 h 7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24"/>
                <a:gd name="T52" fmla="*/ 0 h 755"/>
                <a:gd name="T53" fmla="*/ 1224 w 1224"/>
                <a:gd name="T54" fmla="*/ 755 h 7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24" h="755">
                  <a:moveTo>
                    <a:pt x="1224" y="755"/>
                  </a:moveTo>
                  <a:cubicBezTo>
                    <a:pt x="1190" y="729"/>
                    <a:pt x="1154" y="724"/>
                    <a:pt x="1112" y="716"/>
                  </a:cubicBezTo>
                  <a:cubicBezTo>
                    <a:pt x="1091" y="705"/>
                    <a:pt x="1072" y="702"/>
                    <a:pt x="1051" y="693"/>
                  </a:cubicBezTo>
                  <a:cubicBezTo>
                    <a:pt x="1036" y="686"/>
                    <a:pt x="1021" y="678"/>
                    <a:pt x="1006" y="671"/>
                  </a:cubicBezTo>
                  <a:cubicBezTo>
                    <a:pt x="999" y="667"/>
                    <a:pt x="984" y="660"/>
                    <a:pt x="984" y="660"/>
                  </a:cubicBezTo>
                  <a:cubicBezTo>
                    <a:pt x="971" y="646"/>
                    <a:pt x="939" y="626"/>
                    <a:pt x="939" y="626"/>
                  </a:cubicBezTo>
                  <a:cubicBezTo>
                    <a:pt x="923" y="602"/>
                    <a:pt x="906" y="575"/>
                    <a:pt x="894" y="548"/>
                  </a:cubicBezTo>
                  <a:cubicBezTo>
                    <a:pt x="892" y="543"/>
                    <a:pt x="893" y="536"/>
                    <a:pt x="889" y="531"/>
                  </a:cubicBezTo>
                  <a:cubicBezTo>
                    <a:pt x="884" y="524"/>
                    <a:pt x="855" y="512"/>
                    <a:pt x="850" y="509"/>
                  </a:cubicBezTo>
                  <a:cubicBezTo>
                    <a:pt x="802" y="480"/>
                    <a:pt x="833" y="491"/>
                    <a:pt x="799" y="481"/>
                  </a:cubicBezTo>
                  <a:cubicBezTo>
                    <a:pt x="764" y="457"/>
                    <a:pt x="751" y="457"/>
                    <a:pt x="704" y="453"/>
                  </a:cubicBezTo>
                  <a:cubicBezTo>
                    <a:pt x="606" y="457"/>
                    <a:pt x="515" y="459"/>
                    <a:pt x="419" y="442"/>
                  </a:cubicBezTo>
                  <a:cubicBezTo>
                    <a:pt x="391" y="426"/>
                    <a:pt x="360" y="419"/>
                    <a:pt x="330" y="408"/>
                  </a:cubicBezTo>
                  <a:cubicBezTo>
                    <a:pt x="287" y="368"/>
                    <a:pt x="245" y="328"/>
                    <a:pt x="212" y="279"/>
                  </a:cubicBezTo>
                  <a:cubicBezTo>
                    <a:pt x="183" y="235"/>
                    <a:pt x="168" y="181"/>
                    <a:pt x="145" y="134"/>
                  </a:cubicBezTo>
                  <a:cubicBezTo>
                    <a:pt x="128" y="100"/>
                    <a:pt x="99" y="71"/>
                    <a:pt x="78" y="39"/>
                  </a:cubicBezTo>
                  <a:cubicBezTo>
                    <a:pt x="70" y="27"/>
                    <a:pt x="15" y="7"/>
                    <a:pt x="0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1" name="Freeform 175"/>
            <p:cNvSpPr>
              <a:spLocks/>
            </p:cNvSpPr>
            <p:nvPr/>
          </p:nvSpPr>
          <p:spPr bwMode="auto">
            <a:xfrm rot="355818" flipH="1">
              <a:off x="1385915" y="5317436"/>
              <a:ext cx="112219" cy="58169"/>
            </a:xfrm>
            <a:custGeom>
              <a:avLst/>
              <a:gdLst>
                <a:gd name="T0" fmla="*/ 886 w 971"/>
                <a:gd name="T1" fmla="*/ 33 h 550"/>
                <a:gd name="T2" fmla="*/ 937 w 971"/>
                <a:gd name="T3" fmla="*/ 70 h 550"/>
                <a:gd name="T4" fmla="*/ 971 w 971"/>
                <a:gd name="T5" fmla="*/ 130 h 550"/>
                <a:gd name="T6" fmla="*/ 967 w 971"/>
                <a:gd name="T7" fmla="*/ 218 h 550"/>
                <a:gd name="T8" fmla="*/ 882 w 971"/>
                <a:gd name="T9" fmla="*/ 261 h 550"/>
                <a:gd name="T10" fmla="*/ 791 w 971"/>
                <a:gd name="T11" fmla="*/ 294 h 550"/>
                <a:gd name="T12" fmla="*/ 665 w 971"/>
                <a:gd name="T13" fmla="*/ 382 h 550"/>
                <a:gd name="T14" fmla="*/ 519 w 971"/>
                <a:gd name="T15" fmla="*/ 522 h 550"/>
                <a:gd name="T16" fmla="*/ 397 w 971"/>
                <a:gd name="T17" fmla="*/ 542 h 550"/>
                <a:gd name="T18" fmla="*/ 298 w 971"/>
                <a:gd name="T19" fmla="*/ 550 h 550"/>
                <a:gd name="T20" fmla="*/ 155 w 971"/>
                <a:gd name="T21" fmla="*/ 522 h 550"/>
                <a:gd name="T22" fmla="*/ 34 w 971"/>
                <a:gd name="T23" fmla="*/ 459 h 550"/>
                <a:gd name="T24" fmla="*/ 0 w 971"/>
                <a:gd name="T25" fmla="*/ 393 h 550"/>
                <a:gd name="T26" fmla="*/ 11 w 971"/>
                <a:gd name="T27" fmla="*/ 315 h 550"/>
                <a:gd name="T28" fmla="*/ 63 w 971"/>
                <a:gd name="T29" fmla="*/ 210 h 550"/>
                <a:gd name="T30" fmla="*/ 142 w 971"/>
                <a:gd name="T31" fmla="*/ 147 h 550"/>
                <a:gd name="T32" fmla="*/ 246 w 971"/>
                <a:gd name="T33" fmla="*/ 89 h 550"/>
                <a:gd name="T34" fmla="*/ 445 w 971"/>
                <a:gd name="T35" fmla="*/ 21 h 550"/>
                <a:gd name="T36" fmla="*/ 634 w 971"/>
                <a:gd name="T37" fmla="*/ 0 h 550"/>
                <a:gd name="T38" fmla="*/ 794 w 971"/>
                <a:gd name="T39" fmla="*/ 13 h 550"/>
                <a:gd name="T40" fmla="*/ 886 w 971"/>
                <a:gd name="T41" fmla="*/ 33 h 5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1"/>
                <a:gd name="T64" fmla="*/ 0 h 550"/>
                <a:gd name="T65" fmla="*/ 971 w 971"/>
                <a:gd name="T66" fmla="*/ 550 h 5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1" h="550">
                  <a:moveTo>
                    <a:pt x="886" y="33"/>
                  </a:moveTo>
                  <a:lnTo>
                    <a:pt x="937" y="70"/>
                  </a:lnTo>
                  <a:lnTo>
                    <a:pt x="971" y="130"/>
                  </a:lnTo>
                  <a:lnTo>
                    <a:pt x="967" y="218"/>
                  </a:lnTo>
                  <a:lnTo>
                    <a:pt x="882" y="261"/>
                  </a:lnTo>
                  <a:lnTo>
                    <a:pt x="791" y="294"/>
                  </a:lnTo>
                  <a:lnTo>
                    <a:pt x="665" y="382"/>
                  </a:lnTo>
                  <a:lnTo>
                    <a:pt x="519" y="522"/>
                  </a:lnTo>
                  <a:lnTo>
                    <a:pt x="397" y="542"/>
                  </a:lnTo>
                  <a:lnTo>
                    <a:pt x="298" y="550"/>
                  </a:lnTo>
                  <a:lnTo>
                    <a:pt x="155" y="522"/>
                  </a:lnTo>
                  <a:lnTo>
                    <a:pt x="34" y="459"/>
                  </a:lnTo>
                  <a:lnTo>
                    <a:pt x="0" y="393"/>
                  </a:lnTo>
                  <a:lnTo>
                    <a:pt x="11" y="315"/>
                  </a:lnTo>
                  <a:lnTo>
                    <a:pt x="63" y="210"/>
                  </a:lnTo>
                  <a:lnTo>
                    <a:pt x="142" y="147"/>
                  </a:lnTo>
                  <a:lnTo>
                    <a:pt x="246" y="89"/>
                  </a:lnTo>
                  <a:lnTo>
                    <a:pt x="445" y="21"/>
                  </a:lnTo>
                  <a:lnTo>
                    <a:pt x="634" y="0"/>
                  </a:lnTo>
                  <a:lnTo>
                    <a:pt x="794" y="13"/>
                  </a:lnTo>
                  <a:lnTo>
                    <a:pt x="886" y="3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2" name="Freeform 176"/>
            <p:cNvSpPr>
              <a:spLocks/>
            </p:cNvSpPr>
            <p:nvPr/>
          </p:nvSpPr>
          <p:spPr bwMode="auto">
            <a:xfrm rot="355818">
              <a:off x="1380695" y="5337571"/>
              <a:ext cx="110915" cy="41389"/>
            </a:xfrm>
            <a:custGeom>
              <a:avLst/>
              <a:gdLst>
                <a:gd name="T0" fmla="*/ 0 w 1432"/>
                <a:gd name="T1" fmla="*/ 0 h 526"/>
                <a:gd name="T2" fmla="*/ 56 w 1432"/>
                <a:gd name="T3" fmla="*/ 118 h 526"/>
                <a:gd name="T4" fmla="*/ 319 w 1432"/>
                <a:gd name="T5" fmla="*/ 302 h 526"/>
                <a:gd name="T6" fmla="*/ 604 w 1432"/>
                <a:gd name="T7" fmla="*/ 448 h 526"/>
                <a:gd name="T8" fmla="*/ 867 w 1432"/>
                <a:gd name="T9" fmla="*/ 526 h 526"/>
                <a:gd name="T10" fmla="*/ 1091 w 1432"/>
                <a:gd name="T11" fmla="*/ 504 h 526"/>
                <a:gd name="T12" fmla="*/ 1270 w 1432"/>
                <a:gd name="T13" fmla="*/ 448 h 526"/>
                <a:gd name="T14" fmla="*/ 1432 w 1432"/>
                <a:gd name="T15" fmla="*/ 353 h 526"/>
                <a:gd name="T16" fmla="*/ 1253 w 1432"/>
                <a:gd name="T17" fmla="*/ 431 h 526"/>
                <a:gd name="T18" fmla="*/ 1108 w 1432"/>
                <a:gd name="T19" fmla="*/ 470 h 526"/>
                <a:gd name="T20" fmla="*/ 951 w 1432"/>
                <a:gd name="T21" fmla="*/ 470 h 526"/>
                <a:gd name="T22" fmla="*/ 789 w 1432"/>
                <a:gd name="T23" fmla="*/ 453 h 526"/>
                <a:gd name="T24" fmla="*/ 699 w 1432"/>
                <a:gd name="T25" fmla="*/ 420 h 526"/>
                <a:gd name="T26" fmla="*/ 560 w 1432"/>
                <a:gd name="T27" fmla="*/ 330 h 526"/>
                <a:gd name="T28" fmla="*/ 437 w 1432"/>
                <a:gd name="T29" fmla="*/ 213 h 526"/>
                <a:gd name="T30" fmla="*/ 274 w 1432"/>
                <a:gd name="T31" fmla="*/ 129 h 526"/>
                <a:gd name="T32" fmla="*/ 140 w 1432"/>
                <a:gd name="T33" fmla="*/ 73 h 526"/>
                <a:gd name="T34" fmla="*/ 0 w 1432"/>
                <a:gd name="T35" fmla="*/ 0 h 5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2"/>
                <a:gd name="T55" fmla="*/ 0 h 526"/>
                <a:gd name="T56" fmla="*/ 1432 w 1432"/>
                <a:gd name="T57" fmla="*/ 526 h 5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2" h="526">
                  <a:moveTo>
                    <a:pt x="0" y="0"/>
                  </a:moveTo>
                  <a:lnTo>
                    <a:pt x="56" y="118"/>
                  </a:lnTo>
                  <a:lnTo>
                    <a:pt x="319" y="302"/>
                  </a:lnTo>
                  <a:lnTo>
                    <a:pt x="604" y="448"/>
                  </a:lnTo>
                  <a:lnTo>
                    <a:pt x="867" y="526"/>
                  </a:lnTo>
                  <a:lnTo>
                    <a:pt x="1091" y="504"/>
                  </a:lnTo>
                  <a:lnTo>
                    <a:pt x="1270" y="448"/>
                  </a:lnTo>
                  <a:lnTo>
                    <a:pt x="1432" y="353"/>
                  </a:lnTo>
                  <a:lnTo>
                    <a:pt x="1253" y="431"/>
                  </a:lnTo>
                  <a:lnTo>
                    <a:pt x="1108" y="470"/>
                  </a:lnTo>
                  <a:lnTo>
                    <a:pt x="951" y="470"/>
                  </a:lnTo>
                  <a:lnTo>
                    <a:pt x="789" y="453"/>
                  </a:lnTo>
                  <a:lnTo>
                    <a:pt x="699" y="420"/>
                  </a:lnTo>
                  <a:lnTo>
                    <a:pt x="560" y="330"/>
                  </a:lnTo>
                  <a:lnTo>
                    <a:pt x="437" y="213"/>
                  </a:lnTo>
                  <a:lnTo>
                    <a:pt x="274" y="129"/>
                  </a:lnTo>
                  <a:lnTo>
                    <a:pt x="140" y="7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3" name="Freeform 177"/>
            <p:cNvSpPr>
              <a:spLocks/>
            </p:cNvSpPr>
            <p:nvPr/>
          </p:nvSpPr>
          <p:spPr bwMode="auto">
            <a:xfrm rot="355818" flipH="1">
              <a:off x="1408098" y="5314079"/>
              <a:ext cx="26098" cy="27966"/>
            </a:xfrm>
            <a:custGeom>
              <a:avLst/>
              <a:gdLst>
                <a:gd name="T0" fmla="*/ 229 w 229"/>
                <a:gd name="T1" fmla="*/ 261 h 261"/>
                <a:gd name="T2" fmla="*/ 115 w 229"/>
                <a:gd name="T3" fmla="*/ 57 h 261"/>
                <a:gd name="T4" fmla="*/ 0 w 229"/>
                <a:gd name="T5" fmla="*/ 0 h 261"/>
                <a:gd name="T6" fmla="*/ 0 60000 65536"/>
                <a:gd name="T7" fmla="*/ 0 60000 65536"/>
                <a:gd name="T8" fmla="*/ 0 60000 65536"/>
                <a:gd name="T9" fmla="*/ 0 w 229"/>
                <a:gd name="T10" fmla="*/ 0 h 261"/>
                <a:gd name="T11" fmla="*/ 229 w 229"/>
                <a:gd name="T12" fmla="*/ 261 h 2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261">
                  <a:moveTo>
                    <a:pt x="229" y="261"/>
                  </a:moveTo>
                  <a:lnTo>
                    <a:pt x="115" y="5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4" name="Freeform 178"/>
            <p:cNvSpPr>
              <a:spLocks/>
            </p:cNvSpPr>
            <p:nvPr/>
          </p:nvSpPr>
          <p:spPr bwMode="auto">
            <a:xfrm rot="355818">
              <a:off x="1396354" y="5312961"/>
              <a:ext cx="35232" cy="5593"/>
            </a:xfrm>
            <a:custGeom>
              <a:avLst/>
              <a:gdLst>
                <a:gd name="T0" fmla="*/ 0 w 560"/>
                <a:gd name="T1" fmla="*/ 79 h 79"/>
                <a:gd name="T2" fmla="*/ 246 w 560"/>
                <a:gd name="T3" fmla="*/ 26 h 79"/>
                <a:gd name="T4" fmla="*/ 408 w 560"/>
                <a:gd name="T5" fmla="*/ 0 h 79"/>
                <a:gd name="T6" fmla="*/ 560 w 560"/>
                <a:gd name="T7" fmla="*/ 26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"/>
                <a:gd name="T13" fmla="*/ 0 h 79"/>
                <a:gd name="T14" fmla="*/ 560 w 56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" h="79">
                  <a:moveTo>
                    <a:pt x="0" y="79"/>
                  </a:moveTo>
                  <a:lnTo>
                    <a:pt x="246" y="26"/>
                  </a:lnTo>
                  <a:lnTo>
                    <a:pt x="408" y="0"/>
                  </a:lnTo>
                  <a:lnTo>
                    <a:pt x="560" y="26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5" name="Oval 179"/>
            <p:cNvSpPr>
              <a:spLocks noChangeArrowheads="1"/>
            </p:cNvSpPr>
            <p:nvPr/>
          </p:nvSpPr>
          <p:spPr bwMode="auto">
            <a:xfrm rot="21219751">
              <a:off x="1412012" y="5310724"/>
              <a:ext cx="15659" cy="6712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6" name="Freeform 180"/>
            <p:cNvSpPr>
              <a:spLocks/>
            </p:cNvSpPr>
            <p:nvPr/>
          </p:nvSpPr>
          <p:spPr bwMode="auto">
            <a:xfrm rot="355818">
              <a:off x="1388524" y="5315198"/>
              <a:ext cx="30013" cy="23491"/>
            </a:xfrm>
            <a:custGeom>
              <a:avLst/>
              <a:gdLst>
                <a:gd name="T0" fmla="*/ 98 w 482"/>
                <a:gd name="T1" fmla="*/ 36 h 367"/>
                <a:gd name="T2" fmla="*/ 320 w 482"/>
                <a:gd name="T3" fmla="*/ 0 h 367"/>
                <a:gd name="T4" fmla="*/ 367 w 482"/>
                <a:gd name="T5" fmla="*/ 26 h 367"/>
                <a:gd name="T6" fmla="*/ 445 w 482"/>
                <a:gd name="T7" fmla="*/ 26 h 367"/>
                <a:gd name="T8" fmla="*/ 482 w 482"/>
                <a:gd name="T9" fmla="*/ 42 h 367"/>
                <a:gd name="T10" fmla="*/ 278 w 482"/>
                <a:gd name="T11" fmla="*/ 367 h 367"/>
                <a:gd name="T12" fmla="*/ 5 w 482"/>
                <a:gd name="T13" fmla="*/ 262 h 367"/>
                <a:gd name="T14" fmla="*/ 0 w 482"/>
                <a:gd name="T15" fmla="*/ 157 h 367"/>
                <a:gd name="T16" fmla="*/ 42 w 482"/>
                <a:gd name="T17" fmla="*/ 74 h 367"/>
                <a:gd name="T18" fmla="*/ 98 w 482"/>
                <a:gd name="T19" fmla="*/ 36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2"/>
                <a:gd name="T31" fmla="*/ 0 h 367"/>
                <a:gd name="T32" fmla="*/ 482 w 482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2" h="367">
                  <a:moveTo>
                    <a:pt x="98" y="36"/>
                  </a:moveTo>
                  <a:lnTo>
                    <a:pt x="320" y="0"/>
                  </a:lnTo>
                  <a:lnTo>
                    <a:pt x="367" y="26"/>
                  </a:lnTo>
                  <a:lnTo>
                    <a:pt x="445" y="26"/>
                  </a:lnTo>
                  <a:lnTo>
                    <a:pt x="482" y="42"/>
                  </a:lnTo>
                  <a:lnTo>
                    <a:pt x="278" y="367"/>
                  </a:lnTo>
                  <a:lnTo>
                    <a:pt x="5" y="262"/>
                  </a:lnTo>
                  <a:lnTo>
                    <a:pt x="0" y="157"/>
                  </a:lnTo>
                  <a:lnTo>
                    <a:pt x="42" y="74"/>
                  </a:lnTo>
                  <a:lnTo>
                    <a:pt x="98" y="36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7" name="Freeform 182"/>
            <p:cNvSpPr>
              <a:spLocks/>
            </p:cNvSpPr>
            <p:nvPr/>
          </p:nvSpPr>
          <p:spPr bwMode="auto">
            <a:xfrm flipH="1">
              <a:off x="995757" y="5257793"/>
              <a:ext cx="184731" cy="301621"/>
            </a:xfrm>
            <a:custGeom>
              <a:avLst/>
              <a:gdLst>
                <a:gd name="T0" fmla="*/ 933 w 933"/>
                <a:gd name="T1" fmla="*/ 135 h 352"/>
                <a:gd name="T2" fmla="*/ 932 w 933"/>
                <a:gd name="T3" fmla="*/ 171 h 352"/>
                <a:gd name="T4" fmla="*/ 762 w 933"/>
                <a:gd name="T5" fmla="*/ 352 h 352"/>
                <a:gd name="T6" fmla="*/ 4 w 933"/>
                <a:gd name="T7" fmla="*/ 195 h 352"/>
                <a:gd name="T8" fmla="*/ 0 w 933"/>
                <a:gd name="T9" fmla="*/ 148 h 352"/>
                <a:gd name="T10" fmla="*/ 244 w 933"/>
                <a:gd name="T11" fmla="*/ 0 h 352"/>
                <a:gd name="T12" fmla="*/ 933 w 933"/>
                <a:gd name="T13" fmla="*/ 135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3"/>
                <a:gd name="T22" fmla="*/ 0 h 352"/>
                <a:gd name="T23" fmla="*/ 933 w 933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3" h="352">
                  <a:moveTo>
                    <a:pt x="933" y="135"/>
                  </a:moveTo>
                  <a:lnTo>
                    <a:pt x="932" y="171"/>
                  </a:lnTo>
                  <a:lnTo>
                    <a:pt x="762" y="352"/>
                  </a:lnTo>
                  <a:lnTo>
                    <a:pt x="4" y="195"/>
                  </a:lnTo>
                  <a:lnTo>
                    <a:pt x="0" y="148"/>
                  </a:lnTo>
                  <a:lnTo>
                    <a:pt x="244" y="0"/>
                  </a:lnTo>
                  <a:lnTo>
                    <a:pt x="933" y="135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3F3F3"/>
                </a:gs>
              </a:gsLst>
              <a:lin ang="0" scaled="1"/>
            </a:gra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8" name="Freeform 183"/>
            <p:cNvSpPr>
              <a:spLocks/>
            </p:cNvSpPr>
            <p:nvPr/>
          </p:nvSpPr>
          <p:spPr bwMode="auto">
            <a:xfrm flipH="1">
              <a:off x="1010110" y="5247727"/>
              <a:ext cx="184731" cy="301621"/>
            </a:xfrm>
            <a:custGeom>
              <a:avLst/>
              <a:gdLst>
                <a:gd name="T0" fmla="*/ 895 w 895"/>
                <a:gd name="T1" fmla="*/ 133 h 294"/>
                <a:gd name="T2" fmla="*/ 232 w 895"/>
                <a:gd name="T3" fmla="*/ 0 h 294"/>
                <a:gd name="T4" fmla="*/ 0 w 895"/>
                <a:gd name="T5" fmla="*/ 143 h 294"/>
                <a:gd name="T6" fmla="*/ 739 w 895"/>
                <a:gd name="T7" fmla="*/ 294 h 294"/>
                <a:gd name="T8" fmla="*/ 895 w 895"/>
                <a:gd name="T9" fmla="*/ 133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294"/>
                <a:gd name="T17" fmla="*/ 895 w 895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294">
                  <a:moveTo>
                    <a:pt x="895" y="133"/>
                  </a:moveTo>
                  <a:lnTo>
                    <a:pt x="232" y="0"/>
                  </a:lnTo>
                  <a:lnTo>
                    <a:pt x="0" y="143"/>
                  </a:lnTo>
                  <a:lnTo>
                    <a:pt x="739" y="294"/>
                  </a:lnTo>
                  <a:lnTo>
                    <a:pt x="895" y="1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9" name="Freeform 184"/>
            <p:cNvSpPr>
              <a:spLocks/>
            </p:cNvSpPr>
            <p:nvPr/>
          </p:nvSpPr>
          <p:spPr bwMode="auto">
            <a:xfrm flipH="1">
              <a:off x="1027074" y="5336452"/>
              <a:ext cx="283158" cy="59288"/>
            </a:xfrm>
            <a:custGeom>
              <a:avLst/>
              <a:gdLst>
                <a:gd name="T0" fmla="*/ 0 w 531"/>
                <a:gd name="T1" fmla="*/ 15 h 118"/>
                <a:gd name="T2" fmla="*/ 508 w 531"/>
                <a:gd name="T3" fmla="*/ 118 h 118"/>
                <a:gd name="T4" fmla="*/ 531 w 531"/>
                <a:gd name="T5" fmla="*/ 103 h 118"/>
                <a:gd name="T6" fmla="*/ 23 w 531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1"/>
                <a:gd name="T13" fmla="*/ 0 h 118"/>
                <a:gd name="T14" fmla="*/ 531 w 531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1" h="118">
                  <a:moveTo>
                    <a:pt x="0" y="15"/>
                  </a:moveTo>
                  <a:lnTo>
                    <a:pt x="508" y="118"/>
                  </a:lnTo>
                  <a:lnTo>
                    <a:pt x="531" y="103"/>
                  </a:lnTo>
                  <a:lnTo>
                    <a:pt x="23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0" name="Freeform 185"/>
            <p:cNvSpPr>
              <a:spLocks/>
            </p:cNvSpPr>
            <p:nvPr/>
          </p:nvSpPr>
          <p:spPr bwMode="auto">
            <a:xfrm flipH="1">
              <a:off x="1098842" y="5352113"/>
              <a:ext cx="292292" cy="79424"/>
            </a:xfrm>
            <a:custGeom>
              <a:avLst/>
              <a:gdLst>
                <a:gd name="T0" fmla="*/ 0 w 548"/>
                <a:gd name="T1" fmla="*/ 74 h 159"/>
                <a:gd name="T2" fmla="*/ 31 w 548"/>
                <a:gd name="T3" fmla="*/ 78 h 159"/>
                <a:gd name="T4" fmla="*/ 57 w 548"/>
                <a:gd name="T5" fmla="*/ 66 h 159"/>
                <a:gd name="T6" fmla="*/ 76 w 548"/>
                <a:gd name="T7" fmla="*/ 71 h 159"/>
                <a:gd name="T8" fmla="*/ 58 w 548"/>
                <a:gd name="T9" fmla="*/ 81 h 159"/>
                <a:gd name="T10" fmla="*/ 451 w 548"/>
                <a:gd name="T11" fmla="*/ 159 h 159"/>
                <a:gd name="T12" fmla="*/ 548 w 548"/>
                <a:gd name="T13" fmla="*/ 84 h 159"/>
                <a:gd name="T14" fmla="*/ 130 w 548"/>
                <a:gd name="T15" fmla="*/ 0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8"/>
                <a:gd name="T25" fmla="*/ 0 h 159"/>
                <a:gd name="T26" fmla="*/ 548 w 548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8" h="159">
                  <a:moveTo>
                    <a:pt x="0" y="74"/>
                  </a:moveTo>
                  <a:lnTo>
                    <a:pt x="31" y="78"/>
                  </a:lnTo>
                  <a:lnTo>
                    <a:pt x="57" y="66"/>
                  </a:lnTo>
                  <a:lnTo>
                    <a:pt x="76" y="71"/>
                  </a:lnTo>
                  <a:lnTo>
                    <a:pt x="58" y="81"/>
                  </a:lnTo>
                  <a:lnTo>
                    <a:pt x="451" y="159"/>
                  </a:lnTo>
                  <a:lnTo>
                    <a:pt x="548" y="84"/>
                  </a:lnTo>
                  <a:lnTo>
                    <a:pt x="130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1" name="Freeform 186"/>
            <p:cNvSpPr>
              <a:spLocks/>
            </p:cNvSpPr>
            <p:nvPr/>
          </p:nvSpPr>
          <p:spPr bwMode="auto">
            <a:xfrm flipH="1">
              <a:off x="1044037" y="5396859"/>
              <a:ext cx="74378" cy="34678"/>
            </a:xfrm>
            <a:custGeom>
              <a:avLst/>
              <a:gdLst>
                <a:gd name="T0" fmla="*/ 73 w 140"/>
                <a:gd name="T1" fmla="*/ 0 h 70"/>
                <a:gd name="T2" fmla="*/ 140 w 140"/>
                <a:gd name="T3" fmla="*/ 11 h 70"/>
                <a:gd name="T4" fmla="*/ 75 w 140"/>
                <a:gd name="T5" fmla="*/ 70 h 70"/>
                <a:gd name="T6" fmla="*/ 0 w 140"/>
                <a:gd name="T7" fmla="*/ 56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70"/>
                <a:gd name="T14" fmla="*/ 140 w 1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70">
                  <a:moveTo>
                    <a:pt x="73" y="0"/>
                  </a:moveTo>
                  <a:lnTo>
                    <a:pt x="140" y="11"/>
                  </a:lnTo>
                  <a:lnTo>
                    <a:pt x="75" y="70"/>
                  </a:lnTo>
                  <a:lnTo>
                    <a:pt x="0" y="56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2" name="Freeform 187"/>
            <p:cNvSpPr>
              <a:spLocks/>
            </p:cNvSpPr>
            <p:nvPr/>
          </p:nvSpPr>
          <p:spPr bwMode="auto">
            <a:xfrm flipH="1">
              <a:off x="990537" y="5404690"/>
              <a:ext cx="88732" cy="50339"/>
            </a:xfrm>
            <a:custGeom>
              <a:avLst/>
              <a:gdLst>
                <a:gd name="T0" fmla="*/ 87 w 167"/>
                <a:gd name="T1" fmla="*/ 0 h 101"/>
                <a:gd name="T2" fmla="*/ 167 w 167"/>
                <a:gd name="T3" fmla="*/ 15 h 101"/>
                <a:gd name="T4" fmla="*/ 81 w 167"/>
                <a:gd name="T5" fmla="*/ 101 h 101"/>
                <a:gd name="T6" fmla="*/ 0 w 167"/>
                <a:gd name="T7" fmla="*/ 83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01"/>
                <a:gd name="T14" fmla="*/ 167 w 16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01">
                  <a:moveTo>
                    <a:pt x="87" y="0"/>
                  </a:moveTo>
                  <a:lnTo>
                    <a:pt x="167" y="15"/>
                  </a:lnTo>
                  <a:lnTo>
                    <a:pt x="81" y="101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3" name="Freeform 189"/>
            <p:cNvSpPr>
              <a:spLocks noChangeAspect="1"/>
            </p:cNvSpPr>
            <p:nvPr/>
          </p:nvSpPr>
          <p:spPr bwMode="auto">
            <a:xfrm>
              <a:off x="809159" y="5121673"/>
              <a:ext cx="118744" cy="249457"/>
            </a:xfrm>
            <a:custGeom>
              <a:avLst/>
              <a:gdLst/>
              <a:ahLst/>
              <a:cxnLst>
                <a:cxn ang="0">
                  <a:pos x="169" y="246"/>
                </a:cxn>
                <a:cxn ang="0">
                  <a:pos x="1" y="0"/>
                </a:cxn>
                <a:cxn ang="0">
                  <a:pos x="0" y="123"/>
                </a:cxn>
                <a:cxn ang="0">
                  <a:pos x="165" y="377"/>
                </a:cxn>
              </a:cxnLst>
              <a:rect l="0" t="0" r="r" b="b"/>
              <a:pathLst>
                <a:path w="169" h="377">
                  <a:moveTo>
                    <a:pt x="169" y="246"/>
                  </a:moveTo>
                  <a:lnTo>
                    <a:pt x="1" y="0"/>
                  </a:lnTo>
                  <a:lnTo>
                    <a:pt x="0" y="123"/>
                  </a:lnTo>
                  <a:lnTo>
                    <a:pt x="165" y="377"/>
                  </a:lnTo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60784"/>
                    <a:invGamma/>
                  </a:srgbClr>
                </a:gs>
              </a:gsLst>
              <a:lin ang="0" scaled="1"/>
            </a:gra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4" name="Freeform 190"/>
            <p:cNvSpPr>
              <a:spLocks noChangeAspect="1"/>
            </p:cNvSpPr>
            <p:nvPr/>
          </p:nvSpPr>
          <p:spPr bwMode="auto">
            <a:xfrm>
              <a:off x="811769" y="5080284"/>
              <a:ext cx="508902" cy="203593"/>
            </a:xfrm>
            <a:custGeom>
              <a:avLst/>
              <a:gdLst/>
              <a:ahLst/>
              <a:cxnLst>
                <a:cxn ang="0">
                  <a:pos x="166" y="310"/>
                </a:cxn>
                <a:cxn ang="0">
                  <a:pos x="718" y="211"/>
                </a:cxn>
                <a:cxn ang="0">
                  <a:pos x="444" y="0"/>
                </a:cxn>
                <a:cxn ang="0">
                  <a:pos x="0" y="64"/>
                </a:cxn>
                <a:cxn ang="0">
                  <a:pos x="166" y="310"/>
                </a:cxn>
              </a:cxnLst>
              <a:rect l="0" t="0" r="r" b="b"/>
              <a:pathLst>
                <a:path w="718" h="310">
                  <a:moveTo>
                    <a:pt x="166" y="310"/>
                  </a:moveTo>
                  <a:lnTo>
                    <a:pt x="718" y="211"/>
                  </a:lnTo>
                  <a:lnTo>
                    <a:pt x="444" y="0"/>
                  </a:lnTo>
                  <a:lnTo>
                    <a:pt x="0" y="64"/>
                  </a:lnTo>
                  <a:lnTo>
                    <a:pt x="166" y="310"/>
                  </a:lnTo>
                  <a:close/>
                </a:path>
              </a:pathLst>
            </a:custGeom>
            <a:solidFill>
              <a:srgbClr val="FFFFFF"/>
            </a:soli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5" name="Freeform 191"/>
            <p:cNvSpPr>
              <a:spLocks/>
            </p:cNvSpPr>
            <p:nvPr/>
          </p:nvSpPr>
          <p:spPr bwMode="auto">
            <a:xfrm>
              <a:off x="922684" y="5217876"/>
              <a:ext cx="392768" cy="151017"/>
            </a:xfrm>
            <a:custGeom>
              <a:avLst/>
              <a:gdLst/>
              <a:ahLst/>
              <a:cxnLst>
                <a:cxn ang="0">
                  <a:pos x="6" y="99"/>
                </a:cxn>
                <a:cxn ang="0">
                  <a:pos x="557" y="0"/>
                </a:cxn>
                <a:cxn ang="0">
                  <a:pos x="549" y="121"/>
                </a:cxn>
                <a:cxn ang="0">
                  <a:pos x="0" y="228"/>
                </a:cxn>
                <a:cxn ang="0">
                  <a:pos x="6" y="99"/>
                </a:cxn>
              </a:cxnLst>
              <a:rect l="0" t="0" r="r" b="b"/>
              <a:pathLst>
                <a:path w="557" h="228">
                  <a:moveTo>
                    <a:pt x="6" y="99"/>
                  </a:moveTo>
                  <a:lnTo>
                    <a:pt x="557" y="0"/>
                  </a:lnTo>
                  <a:lnTo>
                    <a:pt x="549" y="121"/>
                  </a:lnTo>
                  <a:lnTo>
                    <a:pt x="0" y="228"/>
                  </a:lnTo>
                  <a:lnTo>
                    <a:pt x="6" y="99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6" name="Freeform 192"/>
            <p:cNvSpPr>
              <a:spLocks/>
            </p:cNvSpPr>
            <p:nvPr/>
          </p:nvSpPr>
          <p:spPr bwMode="auto">
            <a:xfrm>
              <a:off x="938342" y="5308487"/>
              <a:ext cx="118743" cy="42508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3"/>
                </a:cxn>
                <a:cxn ang="0">
                  <a:pos x="164" y="33"/>
                </a:cxn>
                <a:cxn ang="0">
                  <a:pos x="167" y="0"/>
                </a:cxn>
                <a:cxn ang="0">
                  <a:pos x="0" y="32"/>
                </a:cxn>
              </a:cxnLst>
              <a:rect l="0" t="0" r="r" b="b"/>
              <a:pathLst>
                <a:path w="167" h="63">
                  <a:moveTo>
                    <a:pt x="0" y="32"/>
                  </a:moveTo>
                  <a:lnTo>
                    <a:pt x="0" y="63"/>
                  </a:lnTo>
                  <a:lnTo>
                    <a:pt x="164" y="33"/>
                  </a:lnTo>
                  <a:lnTo>
                    <a:pt x="167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/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7" name="Oval 193"/>
            <p:cNvSpPr>
              <a:spLocks noChangeArrowheads="1"/>
            </p:cNvSpPr>
            <p:nvPr/>
          </p:nvSpPr>
          <p:spPr bwMode="auto">
            <a:xfrm>
              <a:off x="1036208" y="5314079"/>
              <a:ext cx="13049" cy="14543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8" name="Line 194"/>
            <p:cNvSpPr>
              <a:spLocks noChangeShapeType="1"/>
            </p:cNvSpPr>
            <p:nvPr/>
          </p:nvSpPr>
          <p:spPr bwMode="auto">
            <a:xfrm flipH="1">
              <a:off x="1218890" y="5250317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9" name="Line 195"/>
            <p:cNvSpPr>
              <a:spLocks noChangeShapeType="1"/>
            </p:cNvSpPr>
            <p:nvPr/>
          </p:nvSpPr>
          <p:spPr bwMode="auto">
            <a:xfrm flipH="1">
              <a:off x="1209757" y="5251435"/>
              <a:ext cx="1304" cy="57051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0" name="Line 196"/>
            <p:cNvSpPr>
              <a:spLocks noChangeShapeType="1"/>
            </p:cNvSpPr>
            <p:nvPr/>
          </p:nvSpPr>
          <p:spPr bwMode="auto">
            <a:xfrm flipH="1">
              <a:off x="1229329" y="5249198"/>
              <a:ext cx="3915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1" name="Line 197"/>
            <p:cNvSpPr>
              <a:spLocks noChangeShapeType="1"/>
            </p:cNvSpPr>
            <p:nvPr/>
          </p:nvSpPr>
          <p:spPr bwMode="auto">
            <a:xfrm flipH="1">
              <a:off x="1238464" y="5248080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2" name="Line 198"/>
            <p:cNvSpPr>
              <a:spLocks noChangeShapeType="1"/>
            </p:cNvSpPr>
            <p:nvPr/>
          </p:nvSpPr>
          <p:spPr bwMode="auto">
            <a:xfrm flipH="1">
              <a:off x="1246293" y="5246961"/>
              <a:ext cx="522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3" name="Line 199"/>
            <p:cNvSpPr>
              <a:spLocks noChangeShapeType="1"/>
            </p:cNvSpPr>
            <p:nvPr/>
          </p:nvSpPr>
          <p:spPr bwMode="auto">
            <a:xfrm flipH="1">
              <a:off x="1255427" y="5244724"/>
              <a:ext cx="5220" cy="54814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4" name="Line 200"/>
            <p:cNvSpPr>
              <a:spLocks noChangeShapeType="1"/>
            </p:cNvSpPr>
            <p:nvPr/>
          </p:nvSpPr>
          <p:spPr bwMode="auto">
            <a:xfrm flipH="1">
              <a:off x="1264561" y="5244724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5" name="Line 201"/>
            <p:cNvSpPr>
              <a:spLocks noChangeShapeType="1"/>
            </p:cNvSpPr>
            <p:nvPr/>
          </p:nvSpPr>
          <p:spPr bwMode="auto">
            <a:xfrm flipH="1">
              <a:off x="1272391" y="5240249"/>
              <a:ext cx="1304" cy="5593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6" name="Line 202"/>
            <p:cNvSpPr>
              <a:spLocks noChangeShapeType="1"/>
            </p:cNvSpPr>
            <p:nvPr/>
          </p:nvSpPr>
          <p:spPr bwMode="auto">
            <a:xfrm flipH="1">
              <a:off x="1280220" y="5240249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7" name="Line 203"/>
            <p:cNvSpPr>
              <a:spLocks noChangeShapeType="1"/>
            </p:cNvSpPr>
            <p:nvPr/>
          </p:nvSpPr>
          <p:spPr bwMode="auto">
            <a:xfrm flipH="1">
              <a:off x="1289354" y="5239131"/>
              <a:ext cx="1305" cy="5481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8" name="Line 204"/>
            <p:cNvSpPr>
              <a:spLocks noChangeShapeType="1"/>
            </p:cNvSpPr>
            <p:nvPr/>
          </p:nvSpPr>
          <p:spPr bwMode="auto">
            <a:xfrm flipH="1">
              <a:off x="1298488" y="5238012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9" name="Freeform 205"/>
            <p:cNvSpPr>
              <a:spLocks/>
            </p:cNvSpPr>
            <p:nvPr/>
          </p:nvSpPr>
          <p:spPr bwMode="auto">
            <a:xfrm>
              <a:off x="1092318" y="5272690"/>
              <a:ext cx="65244" cy="43627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0" y="138"/>
                </a:cxn>
                <a:cxn ang="0">
                  <a:pos x="186" y="104"/>
                </a:cxn>
                <a:cxn ang="0">
                  <a:pos x="186" y="0"/>
                </a:cxn>
                <a:cxn ang="0">
                  <a:pos x="2" y="33"/>
                </a:cxn>
              </a:cxnLst>
              <a:rect l="0" t="0" r="r" b="b"/>
              <a:pathLst>
                <a:path w="186" h="138">
                  <a:moveTo>
                    <a:pt x="2" y="33"/>
                  </a:moveTo>
                  <a:lnTo>
                    <a:pt x="0" y="138"/>
                  </a:lnTo>
                  <a:lnTo>
                    <a:pt x="186" y="104"/>
                  </a:lnTo>
                  <a:lnTo>
                    <a:pt x="186" y="0"/>
                  </a:lnTo>
                  <a:lnTo>
                    <a:pt x="2" y="33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75686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>
                  <a:alpha val="50000"/>
                </a:srgbClr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0" name="Line 206"/>
            <p:cNvSpPr>
              <a:spLocks noChangeShapeType="1"/>
            </p:cNvSpPr>
            <p:nvPr/>
          </p:nvSpPr>
          <p:spPr bwMode="auto">
            <a:xfrm flipH="1">
              <a:off x="1101451" y="5297300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1" name="Line 207"/>
            <p:cNvSpPr>
              <a:spLocks noChangeShapeType="1"/>
            </p:cNvSpPr>
            <p:nvPr/>
          </p:nvSpPr>
          <p:spPr bwMode="auto">
            <a:xfrm flipH="1">
              <a:off x="1152342" y="5287232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2" name="Line 208"/>
            <p:cNvSpPr>
              <a:spLocks noChangeShapeType="1"/>
            </p:cNvSpPr>
            <p:nvPr/>
          </p:nvSpPr>
          <p:spPr bwMode="auto">
            <a:xfrm flipH="1">
              <a:off x="1145817" y="5293944"/>
              <a:ext cx="0" cy="10068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3" name="Line 209"/>
            <p:cNvSpPr>
              <a:spLocks noChangeShapeType="1"/>
            </p:cNvSpPr>
            <p:nvPr/>
          </p:nvSpPr>
          <p:spPr bwMode="auto">
            <a:xfrm flipH="1">
              <a:off x="1109281" y="5302893"/>
              <a:ext cx="0" cy="8949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4" name="Line 210"/>
            <p:cNvSpPr>
              <a:spLocks noChangeShapeType="1"/>
            </p:cNvSpPr>
            <p:nvPr/>
          </p:nvSpPr>
          <p:spPr bwMode="auto">
            <a:xfrm flipV="1">
              <a:off x="1117110" y="5304012"/>
              <a:ext cx="20878" cy="4475"/>
            </a:xfrm>
            <a:prstGeom prst="line">
              <a:avLst/>
            </a:prstGeom>
            <a:noFill/>
            <a:ln w="9525">
              <a:solidFill>
                <a:srgbClr val="FFFF99">
                  <a:alpha val="4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5" name="Freeform 211"/>
            <p:cNvSpPr>
              <a:spLocks/>
            </p:cNvSpPr>
            <p:nvPr/>
          </p:nvSpPr>
          <p:spPr bwMode="auto">
            <a:xfrm>
              <a:off x="957915" y="5282757"/>
              <a:ext cx="82208" cy="25729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38"/>
                </a:cxn>
                <a:cxn ang="0">
                  <a:pos x="116" y="19"/>
                </a:cxn>
                <a:cxn ang="0">
                  <a:pos x="116" y="0"/>
                </a:cxn>
                <a:cxn ang="0">
                  <a:pos x="0" y="20"/>
                </a:cxn>
              </a:cxnLst>
              <a:rect l="0" t="0" r="r" b="b"/>
              <a:pathLst>
                <a:path w="116" h="38">
                  <a:moveTo>
                    <a:pt x="0" y="20"/>
                  </a:moveTo>
                  <a:lnTo>
                    <a:pt x="1" y="38"/>
                  </a:lnTo>
                  <a:lnTo>
                    <a:pt x="116" y="19"/>
                  </a:lnTo>
                  <a:lnTo>
                    <a:pt x="116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6" name="Line 212"/>
            <p:cNvSpPr>
              <a:spLocks noChangeShapeType="1"/>
            </p:cNvSpPr>
            <p:nvPr/>
          </p:nvSpPr>
          <p:spPr bwMode="auto">
            <a:xfrm flipV="1">
              <a:off x="951391" y="5287232"/>
              <a:ext cx="92646" cy="15661"/>
            </a:xfrm>
            <a:prstGeom prst="line">
              <a:avLst/>
            </a:prstGeom>
            <a:noFill/>
            <a:ln w="3175">
              <a:solidFill>
                <a:srgbClr val="5F5F5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117" name="Group 150"/>
            <p:cNvGrpSpPr>
              <a:grpSpLocks/>
            </p:cNvGrpSpPr>
            <p:nvPr/>
          </p:nvGrpSpPr>
          <p:grpSpPr bwMode="auto">
            <a:xfrm>
              <a:off x="862659" y="4854318"/>
              <a:ext cx="270109" cy="260643"/>
              <a:chOff x="685" y="3115"/>
              <a:chExt cx="207" cy="233"/>
            </a:xfrm>
          </p:grpSpPr>
          <p:sp>
            <p:nvSpPr>
              <p:cNvPr id="130" name="Freeform 215"/>
              <p:cNvSpPr>
                <a:spLocks/>
              </p:cNvSpPr>
              <p:nvPr/>
            </p:nvSpPr>
            <p:spPr bwMode="auto">
              <a:xfrm flipH="1">
                <a:off x="686" y="3115"/>
                <a:ext cx="206" cy="30"/>
              </a:xfrm>
              <a:custGeom>
                <a:avLst/>
                <a:gdLst>
                  <a:gd name="T0" fmla="*/ 1205 w 1205"/>
                  <a:gd name="T1" fmla="*/ 151 h 178"/>
                  <a:gd name="T2" fmla="*/ 964 w 1205"/>
                  <a:gd name="T3" fmla="*/ 178 h 178"/>
                  <a:gd name="T4" fmla="*/ 0 w 1205"/>
                  <a:gd name="T5" fmla="*/ 0 h 178"/>
                  <a:gd name="T6" fmla="*/ 1205 w 1205"/>
                  <a:gd name="T7" fmla="*/ 151 h 1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"/>
                  <a:gd name="T13" fmla="*/ 0 h 178"/>
                  <a:gd name="T14" fmla="*/ 1205 w 1205"/>
                  <a:gd name="T15" fmla="*/ 178 h 1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31" name="Freeform 216"/>
              <p:cNvSpPr>
                <a:spLocks/>
              </p:cNvSpPr>
              <p:nvPr/>
            </p:nvSpPr>
            <p:spPr bwMode="auto">
              <a:xfrm flipH="1">
                <a:off x="685" y="3141"/>
                <a:ext cx="69" cy="207"/>
              </a:xfrm>
              <a:custGeom>
                <a:avLst/>
                <a:gdLst>
                  <a:gd name="T0" fmla="*/ 405 w 405"/>
                  <a:gd name="T1" fmla="*/ 0 h 1241"/>
                  <a:gd name="T2" fmla="*/ 389 w 405"/>
                  <a:gd name="T3" fmla="*/ 1000 h 1241"/>
                  <a:gd name="T4" fmla="*/ 133 w 405"/>
                  <a:gd name="T5" fmla="*/ 1241 h 1241"/>
                  <a:gd name="T6" fmla="*/ 0 w 405"/>
                  <a:gd name="T7" fmla="*/ 13 h 1241"/>
                  <a:gd name="T8" fmla="*/ 189 w 405"/>
                  <a:gd name="T9" fmla="*/ 24 h 1241"/>
                  <a:gd name="T10" fmla="*/ 405 w 405"/>
                  <a:gd name="T11" fmla="*/ 0 h 12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5"/>
                  <a:gd name="T19" fmla="*/ 0 h 1241"/>
                  <a:gd name="T20" fmla="*/ 405 w 405"/>
                  <a:gd name="T21" fmla="*/ 1241 h 12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118" name="Oval 217"/>
            <p:cNvSpPr>
              <a:spLocks noChangeArrowheads="1"/>
            </p:cNvSpPr>
            <p:nvPr/>
          </p:nvSpPr>
          <p:spPr bwMode="auto">
            <a:xfrm>
              <a:off x="931817" y="5135097"/>
              <a:ext cx="245317" cy="66000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9" name="Oval 218"/>
            <p:cNvSpPr>
              <a:spLocks noChangeArrowheads="1"/>
            </p:cNvSpPr>
            <p:nvPr/>
          </p:nvSpPr>
          <p:spPr bwMode="auto">
            <a:xfrm>
              <a:off x="931817" y="5130622"/>
              <a:ext cx="245317" cy="64881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0" name="Freeform 219"/>
            <p:cNvSpPr>
              <a:spLocks/>
            </p:cNvSpPr>
            <p:nvPr/>
          </p:nvSpPr>
          <p:spPr bwMode="auto">
            <a:xfrm flipH="1">
              <a:off x="916159" y="4815165"/>
              <a:ext cx="358842" cy="360203"/>
            </a:xfrm>
            <a:custGeom>
              <a:avLst/>
              <a:gdLst>
                <a:gd name="T0" fmla="*/ 1602 w 1602"/>
                <a:gd name="T1" fmla="*/ 204 h 1734"/>
                <a:gd name="T2" fmla="*/ 5 w 1602"/>
                <a:gd name="T3" fmla="*/ 0 h 1734"/>
                <a:gd name="T4" fmla="*/ 0 w 1602"/>
                <a:gd name="T5" fmla="*/ 1488 h 1734"/>
                <a:gd name="T6" fmla="*/ 1597 w 1602"/>
                <a:gd name="T7" fmla="*/ 1734 h 1734"/>
                <a:gd name="T8" fmla="*/ 1602 w 1602"/>
                <a:gd name="T9" fmla="*/ 204 h 1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2"/>
                <a:gd name="T16" fmla="*/ 0 h 1734"/>
                <a:gd name="T17" fmla="*/ 1602 w 1602"/>
                <a:gd name="T18" fmla="*/ 1734 h 1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1" name="Freeform 220"/>
            <p:cNvSpPr>
              <a:spLocks/>
            </p:cNvSpPr>
            <p:nvPr/>
          </p:nvSpPr>
          <p:spPr bwMode="auto">
            <a:xfrm flipH="1">
              <a:off x="964440" y="5107131"/>
              <a:ext cx="294902" cy="68237"/>
            </a:xfrm>
            <a:custGeom>
              <a:avLst/>
              <a:gdLst>
                <a:gd name="T0" fmla="*/ 1327 w 1330"/>
                <a:gd name="T1" fmla="*/ 200 h 330"/>
                <a:gd name="T2" fmla="*/ 0 w 1330"/>
                <a:gd name="T3" fmla="*/ 0 h 330"/>
                <a:gd name="T4" fmla="*/ 0 w 1330"/>
                <a:gd name="T5" fmla="*/ 115 h 330"/>
                <a:gd name="T6" fmla="*/ 1330 w 1330"/>
                <a:gd name="T7" fmla="*/ 330 h 330"/>
                <a:gd name="T8" fmla="*/ 1327 w 1330"/>
                <a:gd name="T9" fmla="*/ 20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0"/>
                <a:gd name="T16" fmla="*/ 0 h 330"/>
                <a:gd name="T17" fmla="*/ 1330 w 1330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2" name="Freeform 221"/>
            <p:cNvSpPr>
              <a:spLocks/>
            </p:cNvSpPr>
            <p:nvPr/>
          </p:nvSpPr>
          <p:spPr bwMode="auto">
            <a:xfrm flipH="1">
              <a:off x="905720" y="4856555"/>
              <a:ext cx="13049" cy="318812"/>
            </a:xfrm>
            <a:custGeom>
              <a:avLst/>
              <a:gdLst>
                <a:gd name="T0" fmla="*/ 4 w 56"/>
                <a:gd name="T1" fmla="*/ 16 h 1536"/>
                <a:gd name="T2" fmla="*/ 56 w 56"/>
                <a:gd name="T3" fmla="*/ 0 h 1536"/>
                <a:gd name="T4" fmla="*/ 46 w 56"/>
                <a:gd name="T5" fmla="*/ 1513 h 1536"/>
                <a:gd name="T6" fmla="*/ 0 w 56"/>
                <a:gd name="T7" fmla="*/ 1536 h 1536"/>
                <a:gd name="T8" fmla="*/ 4 w 56"/>
                <a:gd name="T9" fmla="*/ 16 h 1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1536"/>
                <a:gd name="T17" fmla="*/ 56 w 56"/>
                <a:gd name="T18" fmla="*/ 1536 h 1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3" name="Oval 222"/>
            <p:cNvSpPr>
              <a:spLocks noChangeArrowheads="1"/>
            </p:cNvSpPr>
            <p:nvPr/>
          </p:nvSpPr>
          <p:spPr bwMode="auto">
            <a:xfrm>
              <a:off x="1233244" y="5112724"/>
              <a:ext cx="10439" cy="19017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4" name="Oval 223"/>
            <p:cNvSpPr>
              <a:spLocks noChangeArrowheads="1"/>
            </p:cNvSpPr>
            <p:nvPr/>
          </p:nvSpPr>
          <p:spPr bwMode="auto">
            <a:xfrm>
              <a:off x="1213671" y="5117199"/>
              <a:ext cx="9135" cy="15661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5" name="Oval 224"/>
            <p:cNvSpPr>
              <a:spLocks noChangeArrowheads="1"/>
            </p:cNvSpPr>
            <p:nvPr/>
          </p:nvSpPr>
          <p:spPr bwMode="auto">
            <a:xfrm>
              <a:off x="1145817" y="5131741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6" name="Oval 225"/>
            <p:cNvSpPr>
              <a:spLocks noChangeArrowheads="1"/>
            </p:cNvSpPr>
            <p:nvPr/>
          </p:nvSpPr>
          <p:spPr bwMode="auto">
            <a:xfrm>
              <a:off x="1124939" y="5135097"/>
              <a:ext cx="10439" cy="1230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7" name="Oval 226"/>
            <p:cNvSpPr>
              <a:spLocks noChangeArrowheads="1"/>
            </p:cNvSpPr>
            <p:nvPr/>
          </p:nvSpPr>
          <p:spPr bwMode="auto">
            <a:xfrm>
              <a:off x="1101451" y="5138453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8" name="Freeform 227"/>
            <p:cNvSpPr>
              <a:spLocks/>
            </p:cNvSpPr>
            <p:nvPr/>
          </p:nvSpPr>
          <p:spPr bwMode="auto">
            <a:xfrm flipH="1">
              <a:off x="950525" y="4841172"/>
              <a:ext cx="297512" cy="283017"/>
            </a:xfrm>
            <a:custGeom>
              <a:avLst/>
              <a:gdLst>
                <a:gd name="T0" fmla="*/ 1330 w 1345"/>
                <a:gd name="T1" fmla="*/ 167 h 1366"/>
                <a:gd name="T2" fmla="*/ 0 w 1345"/>
                <a:gd name="T3" fmla="*/ 0 h 1366"/>
                <a:gd name="T4" fmla="*/ 0 w 1345"/>
                <a:gd name="T5" fmla="*/ 1157 h 1366"/>
                <a:gd name="T6" fmla="*/ 1345 w 1345"/>
                <a:gd name="T7" fmla="*/ 1366 h 1366"/>
                <a:gd name="T8" fmla="*/ 1330 w 1345"/>
                <a:gd name="T9" fmla="*/ 167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9" name="Freeform 228"/>
            <p:cNvSpPr>
              <a:spLocks/>
            </p:cNvSpPr>
            <p:nvPr/>
          </p:nvSpPr>
          <p:spPr bwMode="auto">
            <a:xfrm flipH="1">
              <a:off x="905720" y="4814047"/>
              <a:ext cx="367975" cy="44746"/>
            </a:xfrm>
            <a:custGeom>
              <a:avLst/>
              <a:gdLst>
                <a:gd name="T0" fmla="*/ 0 w 1660"/>
                <a:gd name="T1" fmla="*/ 10 h 214"/>
                <a:gd name="T2" fmla="*/ 68 w 1660"/>
                <a:gd name="T3" fmla="*/ 0 h 214"/>
                <a:gd name="T4" fmla="*/ 1660 w 1660"/>
                <a:gd name="T5" fmla="*/ 199 h 214"/>
                <a:gd name="T6" fmla="*/ 1613 w 1660"/>
                <a:gd name="T7" fmla="*/ 214 h 214"/>
                <a:gd name="T8" fmla="*/ 0 w 1660"/>
                <a:gd name="T9" fmla="*/ 10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0"/>
                <a:gd name="T16" fmla="*/ 0 h 214"/>
                <a:gd name="T17" fmla="*/ 1660 w 1660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34" name="그룹 133"/>
          <p:cNvGrpSpPr/>
          <p:nvPr/>
        </p:nvGrpSpPr>
        <p:grpSpPr>
          <a:xfrm flipH="1">
            <a:off x="2439777" y="4627668"/>
            <a:ext cx="811294" cy="745366"/>
            <a:chOff x="809159" y="4814047"/>
            <a:chExt cx="688975" cy="745367"/>
          </a:xfrm>
        </p:grpSpPr>
        <p:sp>
          <p:nvSpPr>
            <p:cNvPr id="135" name="Freeform 174"/>
            <p:cNvSpPr>
              <a:spLocks/>
            </p:cNvSpPr>
            <p:nvPr/>
          </p:nvSpPr>
          <p:spPr bwMode="auto">
            <a:xfrm rot="355818">
              <a:off x="1336329" y="5283876"/>
              <a:ext cx="61330" cy="36915"/>
            </a:xfrm>
            <a:custGeom>
              <a:avLst/>
              <a:gdLst>
                <a:gd name="T0" fmla="*/ 1224 w 1224"/>
                <a:gd name="T1" fmla="*/ 755 h 755"/>
                <a:gd name="T2" fmla="*/ 1112 w 1224"/>
                <a:gd name="T3" fmla="*/ 716 h 755"/>
                <a:gd name="T4" fmla="*/ 1051 w 1224"/>
                <a:gd name="T5" fmla="*/ 693 h 755"/>
                <a:gd name="T6" fmla="*/ 1006 w 1224"/>
                <a:gd name="T7" fmla="*/ 671 h 755"/>
                <a:gd name="T8" fmla="*/ 984 w 1224"/>
                <a:gd name="T9" fmla="*/ 660 h 755"/>
                <a:gd name="T10" fmla="*/ 939 w 1224"/>
                <a:gd name="T11" fmla="*/ 626 h 755"/>
                <a:gd name="T12" fmla="*/ 894 w 1224"/>
                <a:gd name="T13" fmla="*/ 548 h 755"/>
                <a:gd name="T14" fmla="*/ 889 w 1224"/>
                <a:gd name="T15" fmla="*/ 531 h 755"/>
                <a:gd name="T16" fmla="*/ 850 w 1224"/>
                <a:gd name="T17" fmla="*/ 509 h 755"/>
                <a:gd name="T18" fmla="*/ 799 w 1224"/>
                <a:gd name="T19" fmla="*/ 481 h 755"/>
                <a:gd name="T20" fmla="*/ 704 w 1224"/>
                <a:gd name="T21" fmla="*/ 453 h 755"/>
                <a:gd name="T22" fmla="*/ 419 w 1224"/>
                <a:gd name="T23" fmla="*/ 442 h 755"/>
                <a:gd name="T24" fmla="*/ 330 w 1224"/>
                <a:gd name="T25" fmla="*/ 408 h 755"/>
                <a:gd name="T26" fmla="*/ 212 w 1224"/>
                <a:gd name="T27" fmla="*/ 279 h 755"/>
                <a:gd name="T28" fmla="*/ 145 w 1224"/>
                <a:gd name="T29" fmla="*/ 134 h 755"/>
                <a:gd name="T30" fmla="*/ 78 w 1224"/>
                <a:gd name="T31" fmla="*/ 39 h 755"/>
                <a:gd name="T32" fmla="*/ 0 w 1224"/>
                <a:gd name="T33" fmla="*/ 0 h 7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24"/>
                <a:gd name="T52" fmla="*/ 0 h 755"/>
                <a:gd name="T53" fmla="*/ 1224 w 1224"/>
                <a:gd name="T54" fmla="*/ 755 h 7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24" h="755">
                  <a:moveTo>
                    <a:pt x="1224" y="755"/>
                  </a:moveTo>
                  <a:cubicBezTo>
                    <a:pt x="1190" y="729"/>
                    <a:pt x="1154" y="724"/>
                    <a:pt x="1112" y="716"/>
                  </a:cubicBezTo>
                  <a:cubicBezTo>
                    <a:pt x="1091" y="705"/>
                    <a:pt x="1072" y="702"/>
                    <a:pt x="1051" y="693"/>
                  </a:cubicBezTo>
                  <a:cubicBezTo>
                    <a:pt x="1036" y="686"/>
                    <a:pt x="1021" y="678"/>
                    <a:pt x="1006" y="671"/>
                  </a:cubicBezTo>
                  <a:cubicBezTo>
                    <a:pt x="999" y="667"/>
                    <a:pt x="984" y="660"/>
                    <a:pt x="984" y="660"/>
                  </a:cubicBezTo>
                  <a:cubicBezTo>
                    <a:pt x="971" y="646"/>
                    <a:pt x="939" y="626"/>
                    <a:pt x="939" y="626"/>
                  </a:cubicBezTo>
                  <a:cubicBezTo>
                    <a:pt x="923" y="602"/>
                    <a:pt x="906" y="575"/>
                    <a:pt x="894" y="548"/>
                  </a:cubicBezTo>
                  <a:cubicBezTo>
                    <a:pt x="892" y="543"/>
                    <a:pt x="893" y="536"/>
                    <a:pt x="889" y="531"/>
                  </a:cubicBezTo>
                  <a:cubicBezTo>
                    <a:pt x="884" y="524"/>
                    <a:pt x="855" y="512"/>
                    <a:pt x="850" y="509"/>
                  </a:cubicBezTo>
                  <a:cubicBezTo>
                    <a:pt x="802" y="480"/>
                    <a:pt x="833" y="491"/>
                    <a:pt x="799" y="481"/>
                  </a:cubicBezTo>
                  <a:cubicBezTo>
                    <a:pt x="764" y="457"/>
                    <a:pt x="751" y="457"/>
                    <a:pt x="704" y="453"/>
                  </a:cubicBezTo>
                  <a:cubicBezTo>
                    <a:pt x="606" y="457"/>
                    <a:pt x="515" y="459"/>
                    <a:pt x="419" y="442"/>
                  </a:cubicBezTo>
                  <a:cubicBezTo>
                    <a:pt x="391" y="426"/>
                    <a:pt x="360" y="419"/>
                    <a:pt x="330" y="408"/>
                  </a:cubicBezTo>
                  <a:cubicBezTo>
                    <a:pt x="287" y="368"/>
                    <a:pt x="245" y="328"/>
                    <a:pt x="212" y="279"/>
                  </a:cubicBezTo>
                  <a:cubicBezTo>
                    <a:pt x="183" y="235"/>
                    <a:pt x="168" y="181"/>
                    <a:pt x="145" y="134"/>
                  </a:cubicBezTo>
                  <a:cubicBezTo>
                    <a:pt x="128" y="100"/>
                    <a:pt x="99" y="71"/>
                    <a:pt x="78" y="39"/>
                  </a:cubicBezTo>
                  <a:cubicBezTo>
                    <a:pt x="70" y="27"/>
                    <a:pt x="15" y="7"/>
                    <a:pt x="0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6" name="Freeform 175"/>
            <p:cNvSpPr>
              <a:spLocks/>
            </p:cNvSpPr>
            <p:nvPr/>
          </p:nvSpPr>
          <p:spPr bwMode="auto">
            <a:xfrm rot="355818" flipH="1">
              <a:off x="1385915" y="5317436"/>
              <a:ext cx="112219" cy="58169"/>
            </a:xfrm>
            <a:custGeom>
              <a:avLst/>
              <a:gdLst>
                <a:gd name="T0" fmla="*/ 886 w 971"/>
                <a:gd name="T1" fmla="*/ 33 h 550"/>
                <a:gd name="T2" fmla="*/ 937 w 971"/>
                <a:gd name="T3" fmla="*/ 70 h 550"/>
                <a:gd name="T4" fmla="*/ 971 w 971"/>
                <a:gd name="T5" fmla="*/ 130 h 550"/>
                <a:gd name="T6" fmla="*/ 967 w 971"/>
                <a:gd name="T7" fmla="*/ 218 h 550"/>
                <a:gd name="T8" fmla="*/ 882 w 971"/>
                <a:gd name="T9" fmla="*/ 261 h 550"/>
                <a:gd name="T10" fmla="*/ 791 w 971"/>
                <a:gd name="T11" fmla="*/ 294 h 550"/>
                <a:gd name="T12" fmla="*/ 665 w 971"/>
                <a:gd name="T13" fmla="*/ 382 h 550"/>
                <a:gd name="T14" fmla="*/ 519 w 971"/>
                <a:gd name="T15" fmla="*/ 522 h 550"/>
                <a:gd name="T16" fmla="*/ 397 w 971"/>
                <a:gd name="T17" fmla="*/ 542 h 550"/>
                <a:gd name="T18" fmla="*/ 298 w 971"/>
                <a:gd name="T19" fmla="*/ 550 h 550"/>
                <a:gd name="T20" fmla="*/ 155 w 971"/>
                <a:gd name="T21" fmla="*/ 522 h 550"/>
                <a:gd name="T22" fmla="*/ 34 w 971"/>
                <a:gd name="T23" fmla="*/ 459 h 550"/>
                <a:gd name="T24" fmla="*/ 0 w 971"/>
                <a:gd name="T25" fmla="*/ 393 h 550"/>
                <a:gd name="T26" fmla="*/ 11 w 971"/>
                <a:gd name="T27" fmla="*/ 315 h 550"/>
                <a:gd name="T28" fmla="*/ 63 w 971"/>
                <a:gd name="T29" fmla="*/ 210 h 550"/>
                <a:gd name="T30" fmla="*/ 142 w 971"/>
                <a:gd name="T31" fmla="*/ 147 h 550"/>
                <a:gd name="T32" fmla="*/ 246 w 971"/>
                <a:gd name="T33" fmla="*/ 89 h 550"/>
                <a:gd name="T34" fmla="*/ 445 w 971"/>
                <a:gd name="T35" fmla="*/ 21 h 550"/>
                <a:gd name="T36" fmla="*/ 634 w 971"/>
                <a:gd name="T37" fmla="*/ 0 h 550"/>
                <a:gd name="T38" fmla="*/ 794 w 971"/>
                <a:gd name="T39" fmla="*/ 13 h 550"/>
                <a:gd name="T40" fmla="*/ 886 w 971"/>
                <a:gd name="T41" fmla="*/ 33 h 5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1"/>
                <a:gd name="T64" fmla="*/ 0 h 550"/>
                <a:gd name="T65" fmla="*/ 971 w 971"/>
                <a:gd name="T66" fmla="*/ 550 h 5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1" h="550">
                  <a:moveTo>
                    <a:pt x="886" y="33"/>
                  </a:moveTo>
                  <a:lnTo>
                    <a:pt x="937" y="70"/>
                  </a:lnTo>
                  <a:lnTo>
                    <a:pt x="971" y="130"/>
                  </a:lnTo>
                  <a:lnTo>
                    <a:pt x="967" y="218"/>
                  </a:lnTo>
                  <a:lnTo>
                    <a:pt x="882" y="261"/>
                  </a:lnTo>
                  <a:lnTo>
                    <a:pt x="791" y="294"/>
                  </a:lnTo>
                  <a:lnTo>
                    <a:pt x="665" y="382"/>
                  </a:lnTo>
                  <a:lnTo>
                    <a:pt x="519" y="522"/>
                  </a:lnTo>
                  <a:lnTo>
                    <a:pt x="397" y="542"/>
                  </a:lnTo>
                  <a:lnTo>
                    <a:pt x="298" y="550"/>
                  </a:lnTo>
                  <a:lnTo>
                    <a:pt x="155" y="522"/>
                  </a:lnTo>
                  <a:lnTo>
                    <a:pt x="34" y="459"/>
                  </a:lnTo>
                  <a:lnTo>
                    <a:pt x="0" y="393"/>
                  </a:lnTo>
                  <a:lnTo>
                    <a:pt x="11" y="315"/>
                  </a:lnTo>
                  <a:lnTo>
                    <a:pt x="63" y="210"/>
                  </a:lnTo>
                  <a:lnTo>
                    <a:pt x="142" y="147"/>
                  </a:lnTo>
                  <a:lnTo>
                    <a:pt x="246" y="89"/>
                  </a:lnTo>
                  <a:lnTo>
                    <a:pt x="445" y="21"/>
                  </a:lnTo>
                  <a:lnTo>
                    <a:pt x="634" y="0"/>
                  </a:lnTo>
                  <a:lnTo>
                    <a:pt x="794" y="13"/>
                  </a:lnTo>
                  <a:lnTo>
                    <a:pt x="886" y="3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7" name="Freeform 176"/>
            <p:cNvSpPr>
              <a:spLocks/>
            </p:cNvSpPr>
            <p:nvPr/>
          </p:nvSpPr>
          <p:spPr bwMode="auto">
            <a:xfrm rot="355818">
              <a:off x="1380695" y="5337571"/>
              <a:ext cx="110915" cy="41389"/>
            </a:xfrm>
            <a:custGeom>
              <a:avLst/>
              <a:gdLst>
                <a:gd name="T0" fmla="*/ 0 w 1432"/>
                <a:gd name="T1" fmla="*/ 0 h 526"/>
                <a:gd name="T2" fmla="*/ 56 w 1432"/>
                <a:gd name="T3" fmla="*/ 118 h 526"/>
                <a:gd name="T4" fmla="*/ 319 w 1432"/>
                <a:gd name="T5" fmla="*/ 302 h 526"/>
                <a:gd name="T6" fmla="*/ 604 w 1432"/>
                <a:gd name="T7" fmla="*/ 448 h 526"/>
                <a:gd name="T8" fmla="*/ 867 w 1432"/>
                <a:gd name="T9" fmla="*/ 526 h 526"/>
                <a:gd name="T10" fmla="*/ 1091 w 1432"/>
                <a:gd name="T11" fmla="*/ 504 h 526"/>
                <a:gd name="T12" fmla="*/ 1270 w 1432"/>
                <a:gd name="T13" fmla="*/ 448 h 526"/>
                <a:gd name="T14" fmla="*/ 1432 w 1432"/>
                <a:gd name="T15" fmla="*/ 353 h 526"/>
                <a:gd name="T16" fmla="*/ 1253 w 1432"/>
                <a:gd name="T17" fmla="*/ 431 h 526"/>
                <a:gd name="T18" fmla="*/ 1108 w 1432"/>
                <a:gd name="T19" fmla="*/ 470 h 526"/>
                <a:gd name="T20" fmla="*/ 951 w 1432"/>
                <a:gd name="T21" fmla="*/ 470 h 526"/>
                <a:gd name="T22" fmla="*/ 789 w 1432"/>
                <a:gd name="T23" fmla="*/ 453 h 526"/>
                <a:gd name="T24" fmla="*/ 699 w 1432"/>
                <a:gd name="T25" fmla="*/ 420 h 526"/>
                <a:gd name="T26" fmla="*/ 560 w 1432"/>
                <a:gd name="T27" fmla="*/ 330 h 526"/>
                <a:gd name="T28" fmla="*/ 437 w 1432"/>
                <a:gd name="T29" fmla="*/ 213 h 526"/>
                <a:gd name="T30" fmla="*/ 274 w 1432"/>
                <a:gd name="T31" fmla="*/ 129 h 526"/>
                <a:gd name="T32" fmla="*/ 140 w 1432"/>
                <a:gd name="T33" fmla="*/ 73 h 526"/>
                <a:gd name="T34" fmla="*/ 0 w 1432"/>
                <a:gd name="T35" fmla="*/ 0 h 5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2"/>
                <a:gd name="T55" fmla="*/ 0 h 526"/>
                <a:gd name="T56" fmla="*/ 1432 w 1432"/>
                <a:gd name="T57" fmla="*/ 526 h 5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2" h="526">
                  <a:moveTo>
                    <a:pt x="0" y="0"/>
                  </a:moveTo>
                  <a:lnTo>
                    <a:pt x="56" y="118"/>
                  </a:lnTo>
                  <a:lnTo>
                    <a:pt x="319" y="302"/>
                  </a:lnTo>
                  <a:lnTo>
                    <a:pt x="604" y="448"/>
                  </a:lnTo>
                  <a:lnTo>
                    <a:pt x="867" y="526"/>
                  </a:lnTo>
                  <a:lnTo>
                    <a:pt x="1091" y="504"/>
                  </a:lnTo>
                  <a:lnTo>
                    <a:pt x="1270" y="448"/>
                  </a:lnTo>
                  <a:lnTo>
                    <a:pt x="1432" y="353"/>
                  </a:lnTo>
                  <a:lnTo>
                    <a:pt x="1253" y="431"/>
                  </a:lnTo>
                  <a:lnTo>
                    <a:pt x="1108" y="470"/>
                  </a:lnTo>
                  <a:lnTo>
                    <a:pt x="951" y="470"/>
                  </a:lnTo>
                  <a:lnTo>
                    <a:pt x="789" y="453"/>
                  </a:lnTo>
                  <a:lnTo>
                    <a:pt x="699" y="420"/>
                  </a:lnTo>
                  <a:lnTo>
                    <a:pt x="560" y="330"/>
                  </a:lnTo>
                  <a:lnTo>
                    <a:pt x="437" y="213"/>
                  </a:lnTo>
                  <a:lnTo>
                    <a:pt x="274" y="129"/>
                  </a:lnTo>
                  <a:lnTo>
                    <a:pt x="140" y="7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8" name="Freeform 177"/>
            <p:cNvSpPr>
              <a:spLocks/>
            </p:cNvSpPr>
            <p:nvPr/>
          </p:nvSpPr>
          <p:spPr bwMode="auto">
            <a:xfrm rot="355818" flipH="1">
              <a:off x="1408098" y="5314079"/>
              <a:ext cx="26098" cy="27966"/>
            </a:xfrm>
            <a:custGeom>
              <a:avLst/>
              <a:gdLst>
                <a:gd name="T0" fmla="*/ 229 w 229"/>
                <a:gd name="T1" fmla="*/ 261 h 261"/>
                <a:gd name="T2" fmla="*/ 115 w 229"/>
                <a:gd name="T3" fmla="*/ 57 h 261"/>
                <a:gd name="T4" fmla="*/ 0 w 229"/>
                <a:gd name="T5" fmla="*/ 0 h 261"/>
                <a:gd name="T6" fmla="*/ 0 60000 65536"/>
                <a:gd name="T7" fmla="*/ 0 60000 65536"/>
                <a:gd name="T8" fmla="*/ 0 60000 65536"/>
                <a:gd name="T9" fmla="*/ 0 w 229"/>
                <a:gd name="T10" fmla="*/ 0 h 261"/>
                <a:gd name="T11" fmla="*/ 229 w 229"/>
                <a:gd name="T12" fmla="*/ 261 h 2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261">
                  <a:moveTo>
                    <a:pt x="229" y="261"/>
                  </a:moveTo>
                  <a:lnTo>
                    <a:pt x="115" y="5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9" name="Freeform 178"/>
            <p:cNvSpPr>
              <a:spLocks/>
            </p:cNvSpPr>
            <p:nvPr/>
          </p:nvSpPr>
          <p:spPr bwMode="auto">
            <a:xfrm rot="355818">
              <a:off x="1396354" y="5312961"/>
              <a:ext cx="35232" cy="5593"/>
            </a:xfrm>
            <a:custGeom>
              <a:avLst/>
              <a:gdLst>
                <a:gd name="T0" fmla="*/ 0 w 560"/>
                <a:gd name="T1" fmla="*/ 79 h 79"/>
                <a:gd name="T2" fmla="*/ 246 w 560"/>
                <a:gd name="T3" fmla="*/ 26 h 79"/>
                <a:gd name="T4" fmla="*/ 408 w 560"/>
                <a:gd name="T5" fmla="*/ 0 h 79"/>
                <a:gd name="T6" fmla="*/ 560 w 560"/>
                <a:gd name="T7" fmla="*/ 26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"/>
                <a:gd name="T13" fmla="*/ 0 h 79"/>
                <a:gd name="T14" fmla="*/ 560 w 56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" h="79">
                  <a:moveTo>
                    <a:pt x="0" y="79"/>
                  </a:moveTo>
                  <a:lnTo>
                    <a:pt x="246" y="26"/>
                  </a:lnTo>
                  <a:lnTo>
                    <a:pt x="408" y="0"/>
                  </a:lnTo>
                  <a:lnTo>
                    <a:pt x="560" y="26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0" name="Oval 179"/>
            <p:cNvSpPr>
              <a:spLocks noChangeArrowheads="1"/>
            </p:cNvSpPr>
            <p:nvPr/>
          </p:nvSpPr>
          <p:spPr bwMode="auto">
            <a:xfrm rot="21219751">
              <a:off x="1412012" y="5310724"/>
              <a:ext cx="15659" cy="6712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1" name="Freeform 180"/>
            <p:cNvSpPr>
              <a:spLocks/>
            </p:cNvSpPr>
            <p:nvPr/>
          </p:nvSpPr>
          <p:spPr bwMode="auto">
            <a:xfrm rot="355818">
              <a:off x="1388524" y="5315198"/>
              <a:ext cx="30013" cy="23491"/>
            </a:xfrm>
            <a:custGeom>
              <a:avLst/>
              <a:gdLst>
                <a:gd name="T0" fmla="*/ 98 w 482"/>
                <a:gd name="T1" fmla="*/ 36 h 367"/>
                <a:gd name="T2" fmla="*/ 320 w 482"/>
                <a:gd name="T3" fmla="*/ 0 h 367"/>
                <a:gd name="T4" fmla="*/ 367 w 482"/>
                <a:gd name="T5" fmla="*/ 26 h 367"/>
                <a:gd name="T6" fmla="*/ 445 w 482"/>
                <a:gd name="T7" fmla="*/ 26 h 367"/>
                <a:gd name="T8" fmla="*/ 482 w 482"/>
                <a:gd name="T9" fmla="*/ 42 h 367"/>
                <a:gd name="T10" fmla="*/ 278 w 482"/>
                <a:gd name="T11" fmla="*/ 367 h 367"/>
                <a:gd name="T12" fmla="*/ 5 w 482"/>
                <a:gd name="T13" fmla="*/ 262 h 367"/>
                <a:gd name="T14" fmla="*/ 0 w 482"/>
                <a:gd name="T15" fmla="*/ 157 h 367"/>
                <a:gd name="T16" fmla="*/ 42 w 482"/>
                <a:gd name="T17" fmla="*/ 74 h 367"/>
                <a:gd name="T18" fmla="*/ 98 w 482"/>
                <a:gd name="T19" fmla="*/ 36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2"/>
                <a:gd name="T31" fmla="*/ 0 h 367"/>
                <a:gd name="T32" fmla="*/ 482 w 482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2" h="367">
                  <a:moveTo>
                    <a:pt x="98" y="36"/>
                  </a:moveTo>
                  <a:lnTo>
                    <a:pt x="320" y="0"/>
                  </a:lnTo>
                  <a:lnTo>
                    <a:pt x="367" y="26"/>
                  </a:lnTo>
                  <a:lnTo>
                    <a:pt x="445" y="26"/>
                  </a:lnTo>
                  <a:lnTo>
                    <a:pt x="482" y="42"/>
                  </a:lnTo>
                  <a:lnTo>
                    <a:pt x="278" y="367"/>
                  </a:lnTo>
                  <a:lnTo>
                    <a:pt x="5" y="262"/>
                  </a:lnTo>
                  <a:lnTo>
                    <a:pt x="0" y="157"/>
                  </a:lnTo>
                  <a:lnTo>
                    <a:pt x="42" y="74"/>
                  </a:lnTo>
                  <a:lnTo>
                    <a:pt x="98" y="36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2" name="Freeform 182"/>
            <p:cNvSpPr>
              <a:spLocks/>
            </p:cNvSpPr>
            <p:nvPr/>
          </p:nvSpPr>
          <p:spPr bwMode="auto">
            <a:xfrm flipH="1">
              <a:off x="990721" y="5257793"/>
              <a:ext cx="156879" cy="301621"/>
            </a:xfrm>
            <a:custGeom>
              <a:avLst/>
              <a:gdLst>
                <a:gd name="T0" fmla="*/ 933 w 933"/>
                <a:gd name="T1" fmla="*/ 135 h 352"/>
                <a:gd name="T2" fmla="*/ 932 w 933"/>
                <a:gd name="T3" fmla="*/ 171 h 352"/>
                <a:gd name="T4" fmla="*/ 762 w 933"/>
                <a:gd name="T5" fmla="*/ 352 h 352"/>
                <a:gd name="T6" fmla="*/ 4 w 933"/>
                <a:gd name="T7" fmla="*/ 195 h 352"/>
                <a:gd name="T8" fmla="*/ 0 w 933"/>
                <a:gd name="T9" fmla="*/ 148 h 352"/>
                <a:gd name="T10" fmla="*/ 244 w 933"/>
                <a:gd name="T11" fmla="*/ 0 h 352"/>
                <a:gd name="T12" fmla="*/ 933 w 933"/>
                <a:gd name="T13" fmla="*/ 135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3"/>
                <a:gd name="T22" fmla="*/ 0 h 352"/>
                <a:gd name="T23" fmla="*/ 933 w 933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3" h="352">
                  <a:moveTo>
                    <a:pt x="933" y="135"/>
                  </a:moveTo>
                  <a:lnTo>
                    <a:pt x="932" y="171"/>
                  </a:lnTo>
                  <a:lnTo>
                    <a:pt x="762" y="352"/>
                  </a:lnTo>
                  <a:lnTo>
                    <a:pt x="4" y="195"/>
                  </a:lnTo>
                  <a:lnTo>
                    <a:pt x="0" y="148"/>
                  </a:lnTo>
                  <a:lnTo>
                    <a:pt x="244" y="0"/>
                  </a:lnTo>
                  <a:lnTo>
                    <a:pt x="933" y="135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3F3F3"/>
                </a:gs>
              </a:gsLst>
              <a:lin ang="0" scaled="1"/>
            </a:gra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3" name="Freeform 183"/>
            <p:cNvSpPr>
              <a:spLocks/>
            </p:cNvSpPr>
            <p:nvPr/>
          </p:nvSpPr>
          <p:spPr bwMode="auto">
            <a:xfrm flipH="1">
              <a:off x="1005073" y="5247727"/>
              <a:ext cx="156879" cy="301621"/>
            </a:xfrm>
            <a:custGeom>
              <a:avLst/>
              <a:gdLst>
                <a:gd name="T0" fmla="*/ 895 w 895"/>
                <a:gd name="T1" fmla="*/ 133 h 294"/>
                <a:gd name="T2" fmla="*/ 232 w 895"/>
                <a:gd name="T3" fmla="*/ 0 h 294"/>
                <a:gd name="T4" fmla="*/ 0 w 895"/>
                <a:gd name="T5" fmla="*/ 143 h 294"/>
                <a:gd name="T6" fmla="*/ 739 w 895"/>
                <a:gd name="T7" fmla="*/ 294 h 294"/>
                <a:gd name="T8" fmla="*/ 895 w 895"/>
                <a:gd name="T9" fmla="*/ 133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294"/>
                <a:gd name="T17" fmla="*/ 895 w 895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294">
                  <a:moveTo>
                    <a:pt x="895" y="133"/>
                  </a:moveTo>
                  <a:lnTo>
                    <a:pt x="232" y="0"/>
                  </a:lnTo>
                  <a:lnTo>
                    <a:pt x="0" y="143"/>
                  </a:lnTo>
                  <a:lnTo>
                    <a:pt x="739" y="294"/>
                  </a:lnTo>
                  <a:lnTo>
                    <a:pt x="895" y="1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4" name="Freeform 184"/>
            <p:cNvSpPr>
              <a:spLocks/>
            </p:cNvSpPr>
            <p:nvPr/>
          </p:nvSpPr>
          <p:spPr bwMode="auto">
            <a:xfrm flipH="1">
              <a:off x="1027074" y="5336452"/>
              <a:ext cx="283158" cy="59288"/>
            </a:xfrm>
            <a:custGeom>
              <a:avLst/>
              <a:gdLst>
                <a:gd name="T0" fmla="*/ 0 w 531"/>
                <a:gd name="T1" fmla="*/ 15 h 118"/>
                <a:gd name="T2" fmla="*/ 508 w 531"/>
                <a:gd name="T3" fmla="*/ 118 h 118"/>
                <a:gd name="T4" fmla="*/ 531 w 531"/>
                <a:gd name="T5" fmla="*/ 103 h 118"/>
                <a:gd name="T6" fmla="*/ 23 w 531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1"/>
                <a:gd name="T13" fmla="*/ 0 h 118"/>
                <a:gd name="T14" fmla="*/ 531 w 531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1" h="118">
                  <a:moveTo>
                    <a:pt x="0" y="15"/>
                  </a:moveTo>
                  <a:lnTo>
                    <a:pt x="508" y="118"/>
                  </a:lnTo>
                  <a:lnTo>
                    <a:pt x="531" y="103"/>
                  </a:lnTo>
                  <a:lnTo>
                    <a:pt x="23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5" name="Freeform 185"/>
            <p:cNvSpPr>
              <a:spLocks/>
            </p:cNvSpPr>
            <p:nvPr/>
          </p:nvSpPr>
          <p:spPr bwMode="auto">
            <a:xfrm flipH="1">
              <a:off x="1098842" y="5352113"/>
              <a:ext cx="292292" cy="79424"/>
            </a:xfrm>
            <a:custGeom>
              <a:avLst/>
              <a:gdLst>
                <a:gd name="T0" fmla="*/ 0 w 548"/>
                <a:gd name="T1" fmla="*/ 74 h 159"/>
                <a:gd name="T2" fmla="*/ 31 w 548"/>
                <a:gd name="T3" fmla="*/ 78 h 159"/>
                <a:gd name="T4" fmla="*/ 57 w 548"/>
                <a:gd name="T5" fmla="*/ 66 h 159"/>
                <a:gd name="T6" fmla="*/ 76 w 548"/>
                <a:gd name="T7" fmla="*/ 71 h 159"/>
                <a:gd name="T8" fmla="*/ 58 w 548"/>
                <a:gd name="T9" fmla="*/ 81 h 159"/>
                <a:gd name="T10" fmla="*/ 451 w 548"/>
                <a:gd name="T11" fmla="*/ 159 h 159"/>
                <a:gd name="T12" fmla="*/ 548 w 548"/>
                <a:gd name="T13" fmla="*/ 84 h 159"/>
                <a:gd name="T14" fmla="*/ 130 w 548"/>
                <a:gd name="T15" fmla="*/ 0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8"/>
                <a:gd name="T25" fmla="*/ 0 h 159"/>
                <a:gd name="T26" fmla="*/ 548 w 548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8" h="159">
                  <a:moveTo>
                    <a:pt x="0" y="74"/>
                  </a:moveTo>
                  <a:lnTo>
                    <a:pt x="31" y="78"/>
                  </a:lnTo>
                  <a:lnTo>
                    <a:pt x="57" y="66"/>
                  </a:lnTo>
                  <a:lnTo>
                    <a:pt x="76" y="71"/>
                  </a:lnTo>
                  <a:lnTo>
                    <a:pt x="58" y="81"/>
                  </a:lnTo>
                  <a:lnTo>
                    <a:pt x="451" y="159"/>
                  </a:lnTo>
                  <a:lnTo>
                    <a:pt x="548" y="84"/>
                  </a:lnTo>
                  <a:lnTo>
                    <a:pt x="130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6" name="Freeform 186"/>
            <p:cNvSpPr>
              <a:spLocks/>
            </p:cNvSpPr>
            <p:nvPr/>
          </p:nvSpPr>
          <p:spPr bwMode="auto">
            <a:xfrm flipH="1">
              <a:off x="1044037" y="5396859"/>
              <a:ext cx="74378" cy="34678"/>
            </a:xfrm>
            <a:custGeom>
              <a:avLst/>
              <a:gdLst>
                <a:gd name="T0" fmla="*/ 73 w 140"/>
                <a:gd name="T1" fmla="*/ 0 h 70"/>
                <a:gd name="T2" fmla="*/ 140 w 140"/>
                <a:gd name="T3" fmla="*/ 11 h 70"/>
                <a:gd name="T4" fmla="*/ 75 w 140"/>
                <a:gd name="T5" fmla="*/ 70 h 70"/>
                <a:gd name="T6" fmla="*/ 0 w 140"/>
                <a:gd name="T7" fmla="*/ 56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70"/>
                <a:gd name="T14" fmla="*/ 140 w 1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70">
                  <a:moveTo>
                    <a:pt x="73" y="0"/>
                  </a:moveTo>
                  <a:lnTo>
                    <a:pt x="140" y="11"/>
                  </a:lnTo>
                  <a:lnTo>
                    <a:pt x="75" y="70"/>
                  </a:lnTo>
                  <a:lnTo>
                    <a:pt x="0" y="56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7" name="Freeform 187"/>
            <p:cNvSpPr>
              <a:spLocks/>
            </p:cNvSpPr>
            <p:nvPr/>
          </p:nvSpPr>
          <p:spPr bwMode="auto">
            <a:xfrm flipH="1">
              <a:off x="990537" y="5404690"/>
              <a:ext cx="88732" cy="50339"/>
            </a:xfrm>
            <a:custGeom>
              <a:avLst/>
              <a:gdLst>
                <a:gd name="T0" fmla="*/ 87 w 167"/>
                <a:gd name="T1" fmla="*/ 0 h 101"/>
                <a:gd name="T2" fmla="*/ 167 w 167"/>
                <a:gd name="T3" fmla="*/ 15 h 101"/>
                <a:gd name="T4" fmla="*/ 81 w 167"/>
                <a:gd name="T5" fmla="*/ 101 h 101"/>
                <a:gd name="T6" fmla="*/ 0 w 167"/>
                <a:gd name="T7" fmla="*/ 83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01"/>
                <a:gd name="T14" fmla="*/ 167 w 16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01">
                  <a:moveTo>
                    <a:pt x="87" y="0"/>
                  </a:moveTo>
                  <a:lnTo>
                    <a:pt x="167" y="15"/>
                  </a:lnTo>
                  <a:lnTo>
                    <a:pt x="81" y="101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8" name="Freeform 189"/>
            <p:cNvSpPr>
              <a:spLocks noChangeAspect="1"/>
            </p:cNvSpPr>
            <p:nvPr/>
          </p:nvSpPr>
          <p:spPr bwMode="auto">
            <a:xfrm>
              <a:off x="809159" y="5121673"/>
              <a:ext cx="118744" cy="249457"/>
            </a:xfrm>
            <a:custGeom>
              <a:avLst/>
              <a:gdLst/>
              <a:ahLst/>
              <a:cxnLst>
                <a:cxn ang="0">
                  <a:pos x="169" y="246"/>
                </a:cxn>
                <a:cxn ang="0">
                  <a:pos x="1" y="0"/>
                </a:cxn>
                <a:cxn ang="0">
                  <a:pos x="0" y="123"/>
                </a:cxn>
                <a:cxn ang="0">
                  <a:pos x="165" y="377"/>
                </a:cxn>
              </a:cxnLst>
              <a:rect l="0" t="0" r="r" b="b"/>
              <a:pathLst>
                <a:path w="169" h="377">
                  <a:moveTo>
                    <a:pt x="169" y="246"/>
                  </a:moveTo>
                  <a:lnTo>
                    <a:pt x="1" y="0"/>
                  </a:lnTo>
                  <a:lnTo>
                    <a:pt x="0" y="123"/>
                  </a:lnTo>
                  <a:lnTo>
                    <a:pt x="165" y="377"/>
                  </a:lnTo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60784"/>
                    <a:invGamma/>
                  </a:srgbClr>
                </a:gs>
              </a:gsLst>
              <a:lin ang="0" scaled="1"/>
            </a:gra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9" name="Freeform 190"/>
            <p:cNvSpPr>
              <a:spLocks noChangeAspect="1"/>
            </p:cNvSpPr>
            <p:nvPr/>
          </p:nvSpPr>
          <p:spPr bwMode="auto">
            <a:xfrm>
              <a:off x="811769" y="5080284"/>
              <a:ext cx="508902" cy="203593"/>
            </a:xfrm>
            <a:custGeom>
              <a:avLst/>
              <a:gdLst/>
              <a:ahLst/>
              <a:cxnLst>
                <a:cxn ang="0">
                  <a:pos x="166" y="310"/>
                </a:cxn>
                <a:cxn ang="0">
                  <a:pos x="718" y="211"/>
                </a:cxn>
                <a:cxn ang="0">
                  <a:pos x="444" y="0"/>
                </a:cxn>
                <a:cxn ang="0">
                  <a:pos x="0" y="64"/>
                </a:cxn>
                <a:cxn ang="0">
                  <a:pos x="166" y="310"/>
                </a:cxn>
              </a:cxnLst>
              <a:rect l="0" t="0" r="r" b="b"/>
              <a:pathLst>
                <a:path w="718" h="310">
                  <a:moveTo>
                    <a:pt x="166" y="310"/>
                  </a:moveTo>
                  <a:lnTo>
                    <a:pt x="718" y="211"/>
                  </a:lnTo>
                  <a:lnTo>
                    <a:pt x="444" y="0"/>
                  </a:lnTo>
                  <a:lnTo>
                    <a:pt x="0" y="64"/>
                  </a:lnTo>
                  <a:lnTo>
                    <a:pt x="166" y="310"/>
                  </a:lnTo>
                  <a:close/>
                </a:path>
              </a:pathLst>
            </a:custGeom>
            <a:solidFill>
              <a:srgbClr val="FFFFFF"/>
            </a:soli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0" name="Freeform 191"/>
            <p:cNvSpPr>
              <a:spLocks/>
            </p:cNvSpPr>
            <p:nvPr/>
          </p:nvSpPr>
          <p:spPr bwMode="auto">
            <a:xfrm>
              <a:off x="922684" y="5217876"/>
              <a:ext cx="392768" cy="151017"/>
            </a:xfrm>
            <a:custGeom>
              <a:avLst/>
              <a:gdLst/>
              <a:ahLst/>
              <a:cxnLst>
                <a:cxn ang="0">
                  <a:pos x="6" y="99"/>
                </a:cxn>
                <a:cxn ang="0">
                  <a:pos x="557" y="0"/>
                </a:cxn>
                <a:cxn ang="0">
                  <a:pos x="549" y="121"/>
                </a:cxn>
                <a:cxn ang="0">
                  <a:pos x="0" y="228"/>
                </a:cxn>
                <a:cxn ang="0">
                  <a:pos x="6" y="99"/>
                </a:cxn>
              </a:cxnLst>
              <a:rect l="0" t="0" r="r" b="b"/>
              <a:pathLst>
                <a:path w="557" h="228">
                  <a:moveTo>
                    <a:pt x="6" y="99"/>
                  </a:moveTo>
                  <a:lnTo>
                    <a:pt x="557" y="0"/>
                  </a:lnTo>
                  <a:lnTo>
                    <a:pt x="549" y="121"/>
                  </a:lnTo>
                  <a:lnTo>
                    <a:pt x="0" y="228"/>
                  </a:lnTo>
                  <a:lnTo>
                    <a:pt x="6" y="99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1" name="Freeform 192"/>
            <p:cNvSpPr>
              <a:spLocks/>
            </p:cNvSpPr>
            <p:nvPr/>
          </p:nvSpPr>
          <p:spPr bwMode="auto">
            <a:xfrm>
              <a:off x="938342" y="5308487"/>
              <a:ext cx="118743" cy="42508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3"/>
                </a:cxn>
                <a:cxn ang="0">
                  <a:pos x="164" y="33"/>
                </a:cxn>
                <a:cxn ang="0">
                  <a:pos x="167" y="0"/>
                </a:cxn>
                <a:cxn ang="0">
                  <a:pos x="0" y="32"/>
                </a:cxn>
              </a:cxnLst>
              <a:rect l="0" t="0" r="r" b="b"/>
              <a:pathLst>
                <a:path w="167" h="63">
                  <a:moveTo>
                    <a:pt x="0" y="32"/>
                  </a:moveTo>
                  <a:lnTo>
                    <a:pt x="0" y="63"/>
                  </a:lnTo>
                  <a:lnTo>
                    <a:pt x="164" y="33"/>
                  </a:lnTo>
                  <a:lnTo>
                    <a:pt x="167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/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2" name="Oval 193"/>
            <p:cNvSpPr>
              <a:spLocks noChangeArrowheads="1"/>
            </p:cNvSpPr>
            <p:nvPr/>
          </p:nvSpPr>
          <p:spPr bwMode="auto">
            <a:xfrm>
              <a:off x="1036208" y="5314079"/>
              <a:ext cx="13049" cy="14543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3" name="Line 194"/>
            <p:cNvSpPr>
              <a:spLocks noChangeShapeType="1"/>
            </p:cNvSpPr>
            <p:nvPr/>
          </p:nvSpPr>
          <p:spPr bwMode="auto">
            <a:xfrm flipH="1">
              <a:off x="1218890" y="5250317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4" name="Line 195"/>
            <p:cNvSpPr>
              <a:spLocks noChangeShapeType="1"/>
            </p:cNvSpPr>
            <p:nvPr/>
          </p:nvSpPr>
          <p:spPr bwMode="auto">
            <a:xfrm flipH="1">
              <a:off x="1209757" y="5251435"/>
              <a:ext cx="1304" cy="57051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5" name="Line 196"/>
            <p:cNvSpPr>
              <a:spLocks noChangeShapeType="1"/>
            </p:cNvSpPr>
            <p:nvPr/>
          </p:nvSpPr>
          <p:spPr bwMode="auto">
            <a:xfrm flipH="1">
              <a:off x="1229329" y="5249198"/>
              <a:ext cx="3915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6" name="Line 197"/>
            <p:cNvSpPr>
              <a:spLocks noChangeShapeType="1"/>
            </p:cNvSpPr>
            <p:nvPr/>
          </p:nvSpPr>
          <p:spPr bwMode="auto">
            <a:xfrm flipH="1">
              <a:off x="1238464" y="5248080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7" name="Line 198"/>
            <p:cNvSpPr>
              <a:spLocks noChangeShapeType="1"/>
            </p:cNvSpPr>
            <p:nvPr/>
          </p:nvSpPr>
          <p:spPr bwMode="auto">
            <a:xfrm flipH="1">
              <a:off x="1246293" y="5246961"/>
              <a:ext cx="522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8" name="Line 199"/>
            <p:cNvSpPr>
              <a:spLocks noChangeShapeType="1"/>
            </p:cNvSpPr>
            <p:nvPr/>
          </p:nvSpPr>
          <p:spPr bwMode="auto">
            <a:xfrm flipH="1">
              <a:off x="1255427" y="5244724"/>
              <a:ext cx="5220" cy="54814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9" name="Line 200"/>
            <p:cNvSpPr>
              <a:spLocks noChangeShapeType="1"/>
            </p:cNvSpPr>
            <p:nvPr/>
          </p:nvSpPr>
          <p:spPr bwMode="auto">
            <a:xfrm flipH="1">
              <a:off x="1264561" y="5244724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0" name="Line 201"/>
            <p:cNvSpPr>
              <a:spLocks noChangeShapeType="1"/>
            </p:cNvSpPr>
            <p:nvPr/>
          </p:nvSpPr>
          <p:spPr bwMode="auto">
            <a:xfrm flipH="1">
              <a:off x="1272391" y="5240249"/>
              <a:ext cx="1304" cy="5593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1" name="Line 202"/>
            <p:cNvSpPr>
              <a:spLocks noChangeShapeType="1"/>
            </p:cNvSpPr>
            <p:nvPr/>
          </p:nvSpPr>
          <p:spPr bwMode="auto">
            <a:xfrm flipH="1">
              <a:off x="1280220" y="5240249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2" name="Line 203"/>
            <p:cNvSpPr>
              <a:spLocks noChangeShapeType="1"/>
            </p:cNvSpPr>
            <p:nvPr/>
          </p:nvSpPr>
          <p:spPr bwMode="auto">
            <a:xfrm flipH="1">
              <a:off x="1289354" y="5239131"/>
              <a:ext cx="1305" cy="5481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3" name="Line 204"/>
            <p:cNvSpPr>
              <a:spLocks noChangeShapeType="1"/>
            </p:cNvSpPr>
            <p:nvPr/>
          </p:nvSpPr>
          <p:spPr bwMode="auto">
            <a:xfrm flipH="1">
              <a:off x="1298488" y="5238012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4" name="Freeform 205"/>
            <p:cNvSpPr>
              <a:spLocks/>
            </p:cNvSpPr>
            <p:nvPr/>
          </p:nvSpPr>
          <p:spPr bwMode="auto">
            <a:xfrm>
              <a:off x="1092318" y="5272690"/>
              <a:ext cx="65244" cy="43627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0" y="138"/>
                </a:cxn>
                <a:cxn ang="0">
                  <a:pos x="186" y="104"/>
                </a:cxn>
                <a:cxn ang="0">
                  <a:pos x="186" y="0"/>
                </a:cxn>
                <a:cxn ang="0">
                  <a:pos x="2" y="33"/>
                </a:cxn>
              </a:cxnLst>
              <a:rect l="0" t="0" r="r" b="b"/>
              <a:pathLst>
                <a:path w="186" h="138">
                  <a:moveTo>
                    <a:pt x="2" y="33"/>
                  </a:moveTo>
                  <a:lnTo>
                    <a:pt x="0" y="138"/>
                  </a:lnTo>
                  <a:lnTo>
                    <a:pt x="186" y="104"/>
                  </a:lnTo>
                  <a:lnTo>
                    <a:pt x="186" y="0"/>
                  </a:lnTo>
                  <a:lnTo>
                    <a:pt x="2" y="33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75686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>
                  <a:alpha val="50000"/>
                </a:srgbClr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5" name="Line 206"/>
            <p:cNvSpPr>
              <a:spLocks noChangeShapeType="1"/>
            </p:cNvSpPr>
            <p:nvPr/>
          </p:nvSpPr>
          <p:spPr bwMode="auto">
            <a:xfrm flipH="1">
              <a:off x="1101451" y="5297300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6" name="Line 207"/>
            <p:cNvSpPr>
              <a:spLocks noChangeShapeType="1"/>
            </p:cNvSpPr>
            <p:nvPr/>
          </p:nvSpPr>
          <p:spPr bwMode="auto">
            <a:xfrm flipH="1">
              <a:off x="1152342" y="5287232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7" name="Line 208"/>
            <p:cNvSpPr>
              <a:spLocks noChangeShapeType="1"/>
            </p:cNvSpPr>
            <p:nvPr/>
          </p:nvSpPr>
          <p:spPr bwMode="auto">
            <a:xfrm flipH="1">
              <a:off x="1145817" y="5293944"/>
              <a:ext cx="0" cy="10068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8" name="Line 209"/>
            <p:cNvSpPr>
              <a:spLocks noChangeShapeType="1"/>
            </p:cNvSpPr>
            <p:nvPr/>
          </p:nvSpPr>
          <p:spPr bwMode="auto">
            <a:xfrm flipH="1">
              <a:off x="1109281" y="5302893"/>
              <a:ext cx="0" cy="8949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9" name="Line 210"/>
            <p:cNvSpPr>
              <a:spLocks noChangeShapeType="1"/>
            </p:cNvSpPr>
            <p:nvPr/>
          </p:nvSpPr>
          <p:spPr bwMode="auto">
            <a:xfrm flipV="1">
              <a:off x="1117110" y="5304012"/>
              <a:ext cx="20878" cy="4475"/>
            </a:xfrm>
            <a:prstGeom prst="line">
              <a:avLst/>
            </a:prstGeom>
            <a:noFill/>
            <a:ln w="9525">
              <a:solidFill>
                <a:srgbClr val="FFFF99">
                  <a:alpha val="4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0" name="Freeform 211"/>
            <p:cNvSpPr>
              <a:spLocks/>
            </p:cNvSpPr>
            <p:nvPr/>
          </p:nvSpPr>
          <p:spPr bwMode="auto">
            <a:xfrm>
              <a:off x="957915" y="5282757"/>
              <a:ext cx="82208" cy="25729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38"/>
                </a:cxn>
                <a:cxn ang="0">
                  <a:pos x="116" y="19"/>
                </a:cxn>
                <a:cxn ang="0">
                  <a:pos x="116" y="0"/>
                </a:cxn>
                <a:cxn ang="0">
                  <a:pos x="0" y="20"/>
                </a:cxn>
              </a:cxnLst>
              <a:rect l="0" t="0" r="r" b="b"/>
              <a:pathLst>
                <a:path w="116" h="38">
                  <a:moveTo>
                    <a:pt x="0" y="20"/>
                  </a:moveTo>
                  <a:lnTo>
                    <a:pt x="1" y="38"/>
                  </a:lnTo>
                  <a:lnTo>
                    <a:pt x="116" y="19"/>
                  </a:lnTo>
                  <a:lnTo>
                    <a:pt x="116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1" name="Line 212"/>
            <p:cNvSpPr>
              <a:spLocks noChangeShapeType="1"/>
            </p:cNvSpPr>
            <p:nvPr/>
          </p:nvSpPr>
          <p:spPr bwMode="auto">
            <a:xfrm flipV="1">
              <a:off x="951391" y="5287232"/>
              <a:ext cx="92646" cy="15661"/>
            </a:xfrm>
            <a:prstGeom prst="line">
              <a:avLst/>
            </a:prstGeom>
            <a:noFill/>
            <a:ln w="3175">
              <a:solidFill>
                <a:srgbClr val="5F5F5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172" name="Group 150"/>
            <p:cNvGrpSpPr>
              <a:grpSpLocks/>
            </p:cNvGrpSpPr>
            <p:nvPr/>
          </p:nvGrpSpPr>
          <p:grpSpPr bwMode="auto">
            <a:xfrm>
              <a:off x="862659" y="4854318"/>
              <a:ext cx="270109" cy="260643"/>
              <a:chOff x="685" y="3115"/>
              <a:chExt cx="207" cy="233"/>
            </a:xfrm>
          </p:grpSpPr>
          <p:sp>
            <p:nvSpPr>
              <p:cNvPr id="185" name="Freeform 215"/>
              <p:cNvSpPr>
                <a:spLocks/>
              </p:cNvSpPr>
              <p:nvPr/>
            </p:nvSpPr>
            <p:spPr bwMode="auto">
              <a:xfrm flipH="1">
                <a:off x="686" y="3115"/>
                <a:ext cx="206" cy="30"/>
              </a:xfrm>
              <a:custGeom>
                <a:avLst/>
                <a:gdLst>
                  <a:gd name="T0" fmla="*/ 1205 w 1205"/>
                  <a:gd name="T1" fmla="*/ 151 h 178"/>
                  <a:gd name="T2" fmla="*/ 964 w 1205"/>
                  <a:gd name="T3" fmla="*/ 178 h 178"/>
                  <a:gd name="T4" fmla="*/ 0 w 1205"/>
                  <a:gd name="T5" fmla="*/ 0 h 178"/>
                  <a:gd name="T6" fmla="*/ 1205 w 1205"/>
                  <a:gd name="T7" fmla="*/ 151 h 1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"/>
                  <a:gd name="T13" fmla="*/ 0 h 178"/>
                  <a:gd name="T14" fmla="*/ 1205 w 1205"/>
                  <a:gd name="T15" fmla="*/ 178 h 1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86" name="Freeform 216"/>
              <p:cNvSpPr>
                <a:spLocks/>
              </p:cNvSpPr>
              <p:nvPr/>
            </p:nvSpPr>
            <p:spPr bwMode="auto">
              <a:xfrm flipH="1">
                <a:off x="685" y="3141"/>
                <a:ext cx="69" cy="207"/>
              </a:xfrm>
              <a:custGeom>
                <a:avLst/>
                <a:gdLst>
                  <a:gd name="T0" fmla="*/ 405 w 405"/>
                  <a:gd name="T1" fmla="*/ 0 h 1241"/>
                  <a:gd name="T2" fmla="*/ 389 w 405"/>
                  <a:gd name="T3" fmla="*/ 1000 h 1241"/>
                  <a:gd name="T4" fmla="*/ 133 w 405"/>
                  <a:gd name="T5" fmla="*/ 1241 h 1241"/>
                  <a:gd name="T6" fmla="*/ 0 w 405"/>
                  <a:gd name="T7" fmla="*/ 13 h 1241"/>
                  <a:gd name="T8" fmla="*/ 189 w 405"/>
                  <a:gd name="T9" fmla="*/ 24 h 1241"/>
                  <a:gd name="T10" fmla="*/ 405 w 405"/>
                  <a:gd name="T11" fmla="*/ 0 h 12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5"/>
                  <a:gd name="T19" fmla="*/ 0 h 1241"/>
                  <a:gd name="T20" fmla="*/ 405 w 405"/>
                  <a:gd name="T21" fmla="*/ 1241 h 12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173" name="Oval 217"/>
            <p:cNvSpPr>
              <a:spLocks noChangeArrowheads="1"/>
            </p:cNvSpPr>
            <p:nvPr/>
          </p:nvSpPr>
          <p:spPr bwMode="auto">
            <a:xfrm>
              <a:off x="931817" y="5135097"/>
              <a:ext cx="245317" cy="66000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4" name="Oval 218"/>
            <p:cNvSpPr>
              <a:spLocks noChangeArrowheads="1"/>
            </p:cNvSpPr>
            <p:nvPr/>
          </p:nvSpPr>
          <p:spPr bwMode="auto">
            <a:xfrm>
              <a:off x="931817" y="5130622"/>
              <a:ext cx="245317" cy="64881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5" name="Freeform 219"/>
            <p:cNvSpPr>
              <a:spLocks/>
            </p:cNvSpPr>
            <p:nvPr/>
          </p:nvSpPr>
          <p:spPr bwMode="auto">
            <a:xfrm flipH="1">
              <a:off x="916159" y="4815165"/>
              <a:ext cx="358842" cy="360203"/>
            </a:xfrm>
            <a:custGeom>
              <a:avLst/>
              <a:gdLst>
                <a:gd name="T0" fmla="*/ 1602 w 1602"/>
                <a:gd name="T1" fmla="*/ 204 h 1734"/>
                <a:gd name="T2" fmla="*/ 5 w 1602"/>
                <a:gd name="T3" fmla="*/ 0 h 1734"/>
                <a:gd name="T4" fmla="*/ 0 w 1602"/>
                <a:gd name="T5" fmla="*/ 1488 h 1734"/>
                <a:gd name="T6" fmla="*/ 1597 w 1602"/>
                <a:gd name="T7" fmla="*/ 1734 h 1734"/>
                <a:gd name="T8" fmla="*/ 1602 w 1602"/>
                <a:gd name="T9" fmla="*/ 204 h 1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2"/>
                <a:gd name="T16" fmla="*/ 0 h 1734"/>
                <a:gd name="T17" fmla="*/ 1602 w 1602"/>
                <a:gd name="T18" fmla="*/ 1734 h 1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6" name="Freeform 220"/>
            <p:cNvSpPr>
              <a:spLocks/>
            </p:cNvSpPr>
            <p:nvPr/>
          </p:nvSpPr>
          <p:spPr bwMode="auto">
            <a:xfrm flipH="1">
              <a:off x="964440" y="5107131"/>
              <a:ext cx="294902" cy="68237"/>
            </a:xfrm>
            <a:custGeom>
              <a:avLst/>
              <a:gdLst>
                <a:gd name="T0" fmla="*/ 1327 w 1330"/>
                <a:gd name="T1" fmla="*/ 200 h 330"/>
                <a:gd name="T2" fmla="*/ 0 w 1330"/>
                <a:gd name="T3" fmla="*/ 0 h 330"/>
                <a:gd name="T4" fmla="*/ 0 w 1330"/>
                <a:gd name="T5" fmla="*/ 115 h 330"/>
                <a:gd name="T6" fmla="*/ 1330 w 1330"/>
                <a:gd name="T7" fmla="*/ 330 h 330"/>
                <a:gd name="T8" fmla="*/ 1327 w 1330"/>
                <a:gd name="T9" fmla="*/ 20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0"/>
                <a:gd name="T16" fmla="*/ 0 h 330"/>
                <a:gd name="T17" fmla="*/ 1330 w 1330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7" name="Freeform 221"/>
            <p:cNvSpPr>
              <a:spLocks/>
            </p:cNvSpPr>
            <p:nvPr/>
          </p:nvSpPr>
          <p:spPr bwMode="auto">
            <a:xfrm flipH="1">
              <a:off x="905720" y="4856555"/>
              <a:ext cx="13049" cy="318812"/>
            </a:xfrm>
            <a:custGeom>
              <a:avLst/>
              <a:gdLst>
                <a:gd name="T0" fmla="*/ 4 w 56"/>
                <a:gd name="T1" fmla="*/ 16 h 1536"/>
                <a:gd name="T2" fmla="*/ 56 w 56"/>
                <a:gd name="T3" fmla="*/ 0 h 1536"/>
                <a:gd name="T4" fmla="*/ 46 w 56"/>
                <a:gd name="T5" fmla="*/ 1513 h 1536"/>
                <a:gd name="T6" fmla="*/ 0 w 56"/>
                <a:gd name="T7" fmla="*/ 1536 h 1536"/>
                <a:gd name="T8" fmla="*/ 4 w 56"/>
                <a:gd name="T9" fmla="*/ 16 h 1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1536"/>
                <a:gd name="T17" fmla="*/ 56 w 56"/>
                <a:gd name="T18" fmla="*/ 1536 h 1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8" name="Oval 222"/>
            <p:cNvSpPr>
              <a:spLocks noChangeArrowheads="1"/>
            </p:cNvSpPr>
            <p:nvPr/>
          </p:nvSpPr>
          <p:spPr bwMode="auto">
            <a:xfrm>
              <a:off x="1233244" y="5112724"/>
              <a:ext cx="10439" cy="19017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9" name="Oval 223"/>
            <p:cNvSpPr>
              <a:spLocks noChangeArrowheads="1"/>
            </p:cNvSpPr>
            <p:nvPr/>
          </p:nvSpPr>
          <p:spPr bwMode="auto">
            <a:xfrm>
              <a:off x="1213671" y="5117199"/>
              <a:ext cx="9135" cy="15661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0" name="Oval 224"/>
            <p:cNvSpPr>
              <a:spLocks noChangeArrowheads="1"/>
            </p:cNvSpPr>
            <p:nvPr/>
          </p:nvSpPr>
          <p:spPr bwMode="auto">
            <a:xfrm>
              <a:off x="1145817" y="5131741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1" name="Oval 225"/>
            <p:cNvSpPr>
              <a:spLocks noChangeArrowheads="1"/>
            </p:cNvSpPr>
            <p:nvPr/>
          </p:nvSpPr>
          <p:spPr bwMode="auto">
            <a:xfrm>
              <a:off x="1124939" y="5135097"/>
              <a:ext cx="10439" cy="1230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2" name="Oval 226"/>
            <p:cNvSpPr>
              <a:spLocks noChangeArrowheads="1"/>
            </p:cNvSpPr>
            <p:nvPr/>
          </p:nvSpPr>
          <p:spPr bwMode="auto">
            <a:xfrm>
              <a:off x="1101451" y="5138453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3" name="Freeform 227"/>
            <p:cNvSpPr>
              <a:spLocks/>
            </p:cNvSpPr>
            <p:nvPr/>
          </p:nvSpPr>
          <p:spPr bwMode="auto">
            <a:xfrm flipH="1">
              <a:off x="950525" y="4841172"/>
              <a:ext cx="297512" cy="283017"/>
            </a:xfrm>
            <a:custGeom>
              <a:avLst/>
              <a:gdLst>
                <a:gd name="T0" fmla="*/ 1330 w 1345"/>
                <a:gd name="T1" fmla="*/ 167 h 1366"/>
                <a:gd name="T2" fmla="*/ 0 w 1345"/>
                <a:gd name="T3" fmla="*/ 0 h 1366"/>
                <a:gd name="T4" fmla="*/ 0 w 1345"/>
                <a:gd name="T5" fmla="*/ 1157 h 1366"/>
                <a:gd name="T6" fmla="*/ 1345 w 1345"/>
                <a:gd name="T7" fmla="*/ 1366 h 1366"/>
                <a:gd name="T8" fmla="*/ 1330 w 1345"/>
                <a:gd name="T9" fmla="*/ 167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4" name="Freeform 228"/>
            <p:cNvSpPr>
              <a:spLocks/>
            </p:cNvSpPr>
            <p:nvPr/>
          </p:nvSpPr>
          <p:spPr bwMode="auto">
            <a:xfrm flipH="1">
              <a:off x="905720" y="4814047"/>
              <a:ext cx="367975" cy="44746"/>
            </a:xfrm>
            <a:custGeom>
              <a:avLst/>
              <a:gdLst>
                <a:gd name="T0" fmla="*/ 0 w 1660"/>
                <a:gd name="T1" fmla="*/ 10 h 214"/>
                <a:gd name="T2" fmla="*/ 68 w 1660"/>
                <a:gd name="T3" fmla="*/ 0 h 214"/>
                <a:gd name="T4" fmla="*/ 1660 w 1660"/>
                <a:gd name="T5" fmla="*/ 199 h 214"/>
                <a:gd name="T6" fmla="*/ 1613 w 1660"/>
                <a:gd name="T7" fmla="*/ 214 h 214"/>
                <a:gd name="T8" fmla="*/ 0 w 1660"/>
                <a:gd name="T9" fmla="*/ 10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0"/>
                <a:gd name="T16" fmla="*/ 0 h 214"/>
                <a:gd name="T17" fmla="*/ 1660 w 1660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01380" name="TextBox 101379"/>
          <p:cNvSpPr txBox="1"/>
          <p:nvPr/>
        </p:nvSpPr>
        <p:spPr>
          <a:xfrm>
            <a:off x="7375500" y="4557008"/>
            <a:ext cx="1794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www.test.com</a:t>
            </a:r>
          </a:p>
          <a:p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200.10.10.10</a:t>
            </a:r>
            <a:endParaRPr lang="ko-KR" alt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0" y="5308632"/>
            <a:ext cx="132921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192.168.1.10</a:t>
            </a:r>
            <a:endParaRPr lang="ko-KR" altLang="en-US" sz="1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1321699" y="5308524"/>
            <a:ext cx="132921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192.168.1.20</a:t>
            </a:r>
            <a:endParaRPr lang="ko-KR" altLang="en-US" sz="1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3119491" y="5065431"/>
            <a:ext cx="132921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192.168.1.30</a:t>
            </a:r>
            <a:endParaRPr lang="ko-KR" altLang="en-US" sz="1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81159" y="5439146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사설망</a:t>
            </a:r>
            <a:endParaRPr lang="ko-KR" altLang="en-US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153399" y="1409004"/>
          <a:ext cx="2909970" cy="16488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49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5498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변환 전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변환 후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37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192.168.1.10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30.1.120.8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37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192.168.1.20</a:t>
                      </a:r>
                      <a:endParaRPr lang="ko-KR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37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192.168.1.30</a:t>
                      </a:r>
                      <a:endParaRPr lang="ko-KR" altLang="en-US" sz="16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77132" y="1029045"/>
            <a:ext cx="1328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NAT</a:t>
            </a:r>
            <a:r>
              <a:rPr lang="en-US" altLang="ko-KR" sz="16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600" b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테이블 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277938" y="3042435"/>
            <a:ext cx="783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</a:t>
            </a:r>
            <a:endParaRPr lang="ko-KR" altLang="en-US" sz="24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92" name="표 191"/>
          <p:cNvGraphicFramePr>
            <a:graphicFrameLocks noGrp="1"/>
          </p:cNvGraphicFramePr>
          <p:nvPr>
            <p:extLst/>
          </p:nvPr>
        </p:nvGraphicFramePr>
        <p:xfrm>
          <a:off x="3272386" y="4588317"/>
          <a:ext cx="2736678" cy="3455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83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6833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45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192.168.1.30</a:t>
                      </a:r>
                      <a:endParaRPr lang="ko-KR" altLang="en-US" sz="16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200.10.10.10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323698" y="4281525"/>
            <a:ext cx="2634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송신지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IP(A)         </a:t>
            </a:r>
            <a:r>
              <a:rPr lang="ko-KR" altLang="en-US" sz="16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수신지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</a:t>
            </a:r>
            <a:endParaRPr lang="ko-KR" altLang="en-US" sz="160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graphicFrame>
        <p:nvGraphicFramePr>
          <p:cNvPr id="193" name="표 192"/>
          <p:cNvGraphicFramePr>
            <a:graphicFrameLocks noGrp="1"/>
          </p:cNvGraphicFramePr>
          <p:nvPr>
            <p:extLst/>
          </p:nvPr>
        </p:nvGraphicFramePr>
        <p:xfrm>
          <a:off x="4329678" y="2711107"/>
          <a:ext cx="2736678" cy="3455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83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6833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45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30.1.120.8</a:t>
                      </a:r>
                      <a:endParaRPr lang="ko-KR" altLang="en-US" sz="16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200.10.10.10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4" name="TextBox 193"/>
          <p:cNvSpPr txBox="1"/>
          <p:nvPr/>
        </p:nvSpPr>
        <p:spPr>
          <a:xfrm>
            <a:off x="4533165" y="3055790"/>
            <a:ext cx="2369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송신지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IP(B)     </a:t>
            </a:r>
            <a:r>
              <a:rPr lang="ko-KR" altLang="en-US" sz="16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수신지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</a:t>
            </a:r>
            <a:endParaRPr lang="ko-KR" altLang="en-US" sz="160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40725" y="5489436"/>
            <a:ext cx="3999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48" indent="-285748">
              <a:buFont typeface="Arial" panose="020B0604020202020204" pitchFamily="34" charset="0"/>
              <a:buChar char="•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사설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 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주소를 공인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 </a:t>
            </a:r>
            <a:r>
              <a: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주소로 변환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23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332" name="Group 84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773549259"/>
              </p:ext>
            </p:extLst>
          </p:nvPr>
        </p:nvGraphicFramePr>
        <p:xfrm>
          <a:off x="388854" y="1301313"/>
          <a:ext cx="8388495" cy="438478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515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5923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5923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75923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75923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524253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나눔고딕" pitchFamily="50" charset="-127"/>
                        <a:defRPr kumimoji="1" sz="1600" b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맑은 고딕" pitchFamily="50" charset="-127"/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3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8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구분</a:t>
                      </a:r>
                      <a:endParaRPr kumimoji="1" lang="ko-KR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84406" marR="84406" marT="42186" marB="42186" anchor="ctr"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나눔고딕" pitchFamily="50" charset="-127"/>
                        <a:defRPr kumimoji="1" sz="1600" b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맑은 고딕" pitchFamily="50" charset="-127"/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3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L2 Switch</a:t>
                      </a:r>
                      <a:endParaRPr kumimoji="1" lang="en-US" altLang="ko-KR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84406" marR="84406" marT="42186" marB="42186" anchor="ctr"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나눔고딕" pitchFamily="50" charset="-127"/>
                        <a:defRPr kumimoji="1" sz="1600" b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맑은 고딕" pitchFamily="50" charset="-127"/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3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L3 Switch</a:t>
                      </a:r>
                      <a:endParaRPr kumimoji="1" lang="en-US" altLang="ko-KR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84406" marR="84406" marT="42186" marB="42186" anchor="ctr"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나눔고딕" pitchFamily="50" charset="-127"/>
                        <a:defRPr kumimoji="1" sz="1600" b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맑은 고딕" pitchFamily="50" charset="-127"/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3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L4 Switch</a:t>
                      </a:r>
                      <a:endParaRPr kumimoji="1" lang="en-US" altLang="ko-KR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84406" marR="84406" marT="42186" marB="42186" anchor="ctr"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나눔고딕" pitchFamily="50" charset="-127"/>
                        <a:defRPr kumimoji="1" sz="1600" b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맑은 고딕" pitchFamily="50" charset="-127"/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3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L7 Switch</a:t>
                      </a:r>
                      <a:endParaRPr kumimoji="1" lang="en-US" altLang="ko-KR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84406" marR="84406" marT="42186" marB="42186" anchor="ctr"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05548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나눔고딕" pitchFamily="50" charset="-127"/>
                        <a:defRPr kumimoji="1" sz="1600" b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맑은 고딕" pitchFamily="50" charset="-127"/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3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포워딩기준</a:t>
                      </a:r>
                      <a:endParaRPr kumimoji="1" lang="en-US" altLang="ko-KR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84406" marR="84406" marT="42186" marB="42186" anchor="ctr"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나눔고딕" pitchFamily="50" charset="-127"/>
                        <a:defRPr kumimoji="1" sz="1600" b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맑은 고딕" pitchFamily="50" charset="-127"/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3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1" lang="ko-KR" altLang="en-US" sz="1800" b="0" u="none" strike="noStrike" cap="none" normalizeH="0" baseline="0" smtClean="0">
                          <a:ln>
                            <a:noFill/>
                          </a:ln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계층</a:t>
                      </a:r>
                      <a:r>
                        <a:rPr kumimoji="1" lang="ko-KR" altLang="en-US" sz="1800" b="0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/>
                      </a:r>
                      <a:br>
                        <a:rPr kumimoji="1" lang="ko-KR" altLang="en-US" sz="1800" b="0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kumimoji="1" lang="en-US" altLang="ko-KR" sz="1600" b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(MAC Address)</a:t>
                      </a:r>
                      <a:endParaRPr kumimoji="1" lang="en-US" altLang="ko-K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84406" marR="84406" marT="42186" marB="42186" anchor="ctr" horzOverflow="overflow"/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나눔고딕" pitchFamily="50" charset="-127"/>
                        <a:defRPr kumimoji="1" sz="1600" b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맑은 고딕" pitchFamily="50" charset="-127"/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3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1" lang="ko-KR" altLang="en-US" sz="1800" b="0" u="none" strike="noStrike" cap="none" normalizeH="0" baseline="0" smtClean="0">
                          <a:ln>
                            <a:noFill/>
                          </a:ln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계층</a:t>
                      </a:r>
                      <a:r>
                        <a:rPr kumimoji="1" lang="ko-KR" altLang="en-US" sz="1800" b="0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/>
                      </a:r>
                      <a:br>
                        <a:rPr kumimoji="1" lang="ko-KR" altLang="en-US" sz="1800" b="0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kumimoji="1" lang="en-US" altLang="ko-KR" sz="1600" b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(IP Address)</a:t>
                      </a:r>
                      <a:endParaRPr kumimoji="1" lang="en-US" altLang="ko-K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84406" marR="84406" marT="42186" marB="42186" anchor="ctr" horzOverflow="overflow"/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나눔고딕" pitchFamily="50" charset="-127"/>
                        <a:defRPr kumimoji="1" sz="1600" b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맑은 고딕" pitchFamily="50" charset="-127"/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3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kumimoji="1" lang="ko-KR" altLang="en-US" sz="1800" b="0" u="none" strike="noStrike" cap="none" normalizeH="0" baseline="0" smtClean="0">
                          <a:ln>
                            <a:noFill/>
                          </a:ln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계층</a:t>
                      </a:r>
                      <a:r>
                        <a:rPr kumimoji="1" lang="ko-KR" altLang="en-US" sz="1800" b="0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/>
                      </a:r>
                      <a:br>
                        <a:rPr kumimoji="1" lang="ko-KR" altLang="en-US" sz="1800" b="0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kumimoji="1" lang="en-US" altLang="ko-KR" sz="1600" b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(IP address + Port </a:t>
                      </a:r>
                      <a:r>
                        <a:rPr kumimoji="1" lang="ko-KR" altLang="en-US" sz="1600" b="0" u="none" strike="noStrike" cap="none" normalizeH="0" baseline="0" smtClean="0">
                          <a:ln>
                            <a:noFill/>
                          </a:ln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번호</a:t>
                      </a:r>
                      <a:r>
                        <a:rPr kumimoji="1" lang="ko-KR" altLang="en-US" sz="1600" b="0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ko-KR" sz="1600" b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kumimoji="1" lang="en-US" altLang="ko-K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84406" marR="84406" marT="42186" marB="42186" anchor="ctr" horzOverflow="overflow"/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나눔고딕" pitchFamily="50" charset="-127"/>
                        <a:defRPr kumimoji="1" sz="1600" b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맑은 고딕" pitchFamily="50" charset="-127"/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3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800" b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kumimoji="1" lang="ko-KR" altLang="en-US" sz="1800" b="0" u="none" strike="noStrike" cap="none" normalizeH="0" baseline="0" smtClean="0">
                          <a:ln>
                            <a:noFill/>
                          </a:ln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계층</a:t>
                      </a:r>
                      <a:r>
                        <a:rPr kumimoji="1" lang="ko-KR" altLang="en-US" sz="1800" b="0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/>
                      </a:r>
                      <a:br>
                        <a:rPr kumimoji="1" lang="ko-KR" altLang="en-US" sz="1800" b="0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kumimoji="1" lang="en-US" altLang="ko-KR" sz="1600" b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(IP address + Port </a:t>
                      </a:r>
                      <a:r>
                        <a:rPr kumimoji="1" lang="ko-KR" altLang="en-US" sz="1600" b="0" u="none" strike="noStrike" cap="none" normalizeH="0" baseline="0" smtClean="0">
                          <a:ln>
                            <a:noFill/>
                          </a:ln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번호</a:t>
                      </a:r>
                      <a:r>
                        <a:rPr kumimoji="1" lang="en-US" altLang="ko-KR" sz="1600" b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+ Content</a:t>
                      </a:r>
                      <a:r>
                        <a:rPr kumimoji="1" lang="en-US" altLang="ko-KR" sz="1600" b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kumimoji="1" lang="en-US" altLang="ko-K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84406" marR="84406" marT="42186" marB="42186" anchor="ctr" horzOverflow="overflow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68140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나눔고딕" pitchFamily="50" charset="-127"/>
                        <a:defRPr kumimoji="1" sz="1600" b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맑은 고딕" pitchFamily="50" charset="-127"/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3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8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기능</a:t>
                      </a:r>
                      <a:endParaRPr kumimoji="1" lang="ko-KR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84406" marR="84406" marT="42186" marB="42186" anchor="ctr"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180975" indent="-180975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나눔고딕" pitchFamily="50" charset="-127"/>
                        <a:defRPr kumimoji="1" sz="1600" b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맑은 고딕" pitchFamily="50" charset="-127"/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3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Switching</a:t>
                      </a:r>
                    </a:p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Learning</a:t>
                      </a:r>
                    </a:p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Forwarding</a:t>
                      </a:r>
                    </a:p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Filtering</a:t>
                      </a:r>
                      <a:endParaRPr kumimoji="1" lang="en-US" altLang="ko-KR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84406" marR="84406" marT="42186" marB="42186" anchor="ctr" horzOverflow="overflow"/>
                </a:tc>
                <a:tc>
                  <a:txBody>
                    <a:bodyPr/>
                    <a:lstStyle>
                      <a:lvl1pPr marL="180975" indent="-180975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나눔고딕" pitchFamily="50" charset="-127"/>
                        <a:defRPr kumimoji="1" sz="1600" b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맑은 고딕" pitchFamily="50" charset="-127"/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3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Switching</a:t>
                      </a:r>
                    </a:p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Routing</a:t>
                      </a:r>
                      <a:endParaRPr kumimoji="1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84406" marR="84406" marT="42186" marB="42186" anchor="ctr" horzOverflow="overflow"/>
                </a:tc>
                <a:tc>
                  <a:txBody>
                    <a:bodyPr/>
                    <a:lstStyle>
                      <a:lvl1pPr marL="180975" indent="-180975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나눔고딕" pitchFamily="50" charset="-127"/>
                        <a:defRPr kumimoji="1" sz="1600" b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맑은 고딕" pitchFamily="50" charset="-127"/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3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L3 Switch</a:t>
                      </a:r>
                    </a:p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Load Balance</a:t>
                      </a:r>
                      <a:endParaRPr kumimoji="1" lang="en-US" altLang="ko-KR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84406" marR="84406" marT="42186" marB="42186" anchor="ctr" horzOverflow="overflow"/>
                </a:tc>
                <a:tc>
                  <a:txBody>
                    <a:bodyPr/>
                    <a:lstStyle>
                      <a:lvl1pPr marL="180975" indent="-180975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나눔고딕" pitchFamily="50" charset="-127"/>
                        <a:defRPr kumimoji="1" sz="1600" b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맑은 고딕" pitchFamily="50" charset="-127"/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3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L4 Switch</a:t>
                      </a:r>
                    </a:p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Security</a:t>
                      </a:r>
                    </a:p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Content </a:t>
                      </a:r>
                      <a:r>
                        <a:rPr kumimoji="1" lang="ko-KR" altLang="en-US" sz="1800" b="0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인식</a:t>
                      </a:r>
                      <a:endParaRPr kumimoji="1" lang="ko-K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84406" marR="84406" marT="42186" marB="42186" anchor="ctr" horzOverflow="overflow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86844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나눔고딕" pitchFamily="50" charset="-127"/>
                        <a:defRPr kumimoji="1" sz="1600" b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맑은 고딕" pitchFamily="50" charset="-127"/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3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8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주요 용도</a:t>
                      </a:r>
                      <a:endParaRPr kumimoji="1" lang="ko-KR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84406" marR="84406" marT="42186" marB="42186" anchor="ctr"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나눔고딕" pitchFamily="50" charset="-127"/>
                        <a:defRPr kumimoji="1" sz="1600" b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맑은 고딕" pitchFamily="50" charset="-127"/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3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Frame </a:t>
                      </a:r>
                      <a:r>
                        <a:rPr kumimoji="1" lang="ko-KR" altLang="en-US" sz="1800" b="0" u="none" strike="noStrike" cap="none" normalizeH="0" baseline="0" smtClean="0">
                          <a:ln>
                            <a:noFill/>
                          </a:ln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전송</a:t>
                      </a:r>
                      <a:endParaRPr kumimoji="1" lang="ko-K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84406" marR="84406" marT="42186" marB="42186" anchor="ctr" horzOverflow="overflow"/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나눔고딕" pitchFamily="50" charset="-127"/>
                        <a:defRPr kumimoji="1" sz="1600" b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맑은 고딕" pitchFamily="50" charset="-127"/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3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Packet </a:t>
                      </a:r>
                      <a:r>
                        <a:rPr kumimoji="1" lang="ko-KR" altLang="en-US" sz="1800" b="0" u="none" strike="noStrike" cap="none" normalizeH="0" baseline="0" smtClean="0">
                          <a:ln>
                            <a:noFill/>
                          </a:ln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전송</a:t>
                      </a:r>
                      <a:endParaRPr kumimoji="1" lang="ko-K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84406" marR="84406" marT="42186" marB="42186" anchor="ctr" horzOverflow="overflow"/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나눔고딕" pitchFamily="50" charset="-127"/>
                        <a:defRPr kumimoji="1" sz="1600" b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맑은 고딕" pitchFamily="50" charset="-127"/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3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FLB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SLB</a:t>
                      </a:r>
                      <a:endParaRPr kumimoji="1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84406" marR="84406" marT="42186" marB="42186" anchor="ctr" horzOverflow="overflow"/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나눔고딕" pitchFamily="50" charset="-127"/>
                        <a:defRPr kumimoji="1" sz="1600" b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30000"/>
                        </a:spcBef>
                        <a:buFont typeface="맑은 고딕" pitchFamily="50" charset="-127"/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3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FLB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SLB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Security</a:t>
                      </a:r>
                      <a:endParaRPr kumimoji="1" lang="en-US" altLang="ko-KR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84406" marR="84406" marT="42186" marB="42186" anchor="ctr" horzOverflow="overflow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ectangle 55"/>
          <p:cNvSpPr>
            <a:spLocks noChangeArrowheads="1"/>
          </p:cNvSpPr>
          <p:nvPr/>
        </p:nvSpPr>
        <p:spPr bwMode="auto">
          <a:xfrm>
            <a:off x="388854" y="507724"/>
            <a:ext cx="7581283" cy="3133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31579" indent="-331579" eaLnBrk="0" latinLnBrk="0" hangingPunct="0">
              <a:lnSpc>
                <a:spcPct val="95000"/>
              </a:lnSpc>
              <a:spcBef>
                <a:spcPct val="50000"/>
              </a:spcBef>
              <a:buClr>
                <a:srgbClr val="00B0DF"/>
              </a:buClr>
              <a:tabLst>
                <a:tab pos="1125220" algn="l"/>
              </a:tabLst>
            </a:pPr>
            <a:r>
              <a:rPr lang="en-US" altLang="ko-KR" sz="32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Multilayer Switch</a:t>
            </a:r>
            <a:r>
              <a:rPr lang="en-US" altLang="ko-KR" sz="2600" dirty="0" smtClean="0">
                <a:solidFill>
                  <a:srgbClr val="000000"/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en-US" sz="2600" smtClean="0">
                <a:solidFill>
                  <a:srgbClr val="000000"/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다계층스위치</a:t>
            </a:r>
            <a:r>
              <a:rPr lang="en-US" altLang="ko-KR" sz="2600" dirty="0" smtClean="0">
                <a:solidFill>
                  <a:srgbClr val="000000"/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)</a:t>
            </a:r>
            <a:endParaRPr lang="en-US" altLang="ko-KR" sz="2600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31579" indent="-331579" eaLnBrk="0" latinLnBrk="0" hangingPunct="0">
              <a:spcBef>
                <a:spcPct val="50000"/>
              </a:spcBef>
              <a:buClr>
                <a:srgbClr val="00B0DF"/>
              </a:buClr>
              <a:tabLst>
                <a:tab pos="1125220" algn="l"/>
              </a:tabLst>
            </a:pPr>
            <a:endParaRPr lang="en-US" altLang="ko-KR" sz="3200" b="1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209E9-2AE8-42A0-AB53-D13299BB30AF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grpSp>
        <p:nvGrpSpPr>
          <p:cNvPr id="5" name="Group 123"/>
          <p:cNvGrpSpPr>
            <a:grpSpLocks/>
          </p:cNvGrpSpPr>
          <p:nvPr/>
        </p:nvGrpSpPr>
        <p:grpSpPr bwMode="auto">
          <a:xfrm>
            <a:off x="2183669" y="6103723"/>
            <a:ext cx="710259" cy="398329"/>
            <a:chOff x="3379" y="965"/>
            <a:chExt cx="367" cy="190"/>
          </a:xfrm>
        </p:grpSpPr>
        <p:pic>
          <p:nvPicPr>
            <p:cNvPr id="7" name="Picture 124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379" y="965"/>
              <a:ext cx="367" cy="1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125"/>
            <p:cNvSpPr>
              <a:spLocks noChangeArrowheads="1"/>
            </p:cNvSpPr>
            <p:nvPr/>
          </p:nvSpPr>
          <p:spPr bwMode="auto">
            <a:xfrm>
              <a:off x="3493" y="1036"/>
              <a:ext cx="43" cy="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41049" tIns="20524" rIns="41049" bIns="20524">
              <a:spAutoFit/>
            </a:bodyPr>
            <a:lstStyle/>
            <a:p>
              <a:pPr algn="ctr" defTabSz="182680">
                <a:defRPr/>
              </a:pPr>
              <a:endParaRPr lang="ko-KR" altLang="ko-KR" sz="1354" b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돋움" pitchFamily="50" charset="-127"/>
                <a:cs typeface="Times New Roman" pitchFamily="18" charset="0"/>
              </a:endParaRPr>
            </a:p>
          </p:txBody>
        </p:sp>
      </p:grpSp>
      <p:grpSp>
        <p:nvGrpSpPr>
          <p:cNvPr id="17" name="Group 187"/>
          <p:cNvGrpSpPr>
            <a:grpSpLocks/>
          </p:cNvGrpSpPr>
          <p:nvPr/>
        </p:nvGrpSpPr>
        <p:grpSpPr bwMode="auto">
          <a:xfrm>
            <a:off x="5229625" y="6058965"/>
            <a:ext cx="684034" cy="572663"/>
            <a:chOff x="3581" y="1641"/>
            <a:chExt cx="410" cy="404"/>
          </a:xfrm>
        </p:grpSpPr>
        <p:pic>
          <p:nvPicPr>
            <p:cNvPr id="18" name="Picture 188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581" y="1641"/>
              <a:ext cx="410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Rectangle 189"/>
            <p:cNvSpPr>
              <a:spLocks noChangeArrowheads="1"/>
            </p:cNvSpPr>
            <p:nvPr/>
          </p:nvSpPr>
          <p:spPr bwMode="auto">
            <a:xfrm>
              <a:off x="3602" y="1721"/>
              <a:ext cx="120" cy="2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79350" tIns="39676" rIns="79350" bIns="39676">
              <a:spAutoFit/>
            </a:bodyPr>
            <a:lstStyle/>
            <a:p>
              <a:pPr defTabSz="1205073">
                <a:spcBef>
                  <a:spcPct val="50000"/>
                </a:spcBef>
              </a:pPr>
              <a:endParaRPr lang="ko-KR" altLang="ko-KR" sz="1354" b="1">
                <a:solidFill>
                  <a:schemeClr val="hlink"/>
                </a:solidFill>
                <a:latin typeface="Times New Roman" pitchFamily="18" charset="0"/>
                <a:ea typeface="돋움" pitchFamily="50" charset="-127"/>
                <a:cs typeface="Times New Roman" pitchFamily="18" charset="0"/>
              </a:endParaRPr>
            </a:p>
          </p:txBody>
        </p:sp>
      </p:grpSp>
      <p:grpSp>
        <p:nvGrpSpPr>
          <p:cNvPr id="28" name="Group 186"/>
          <p:cNvGrpSpPr>
            <a:grpSpLocks/>
          </p:cNvGrpSpPr>
          <p:nvPr/>
        </p:nvGrpSpPr>
        <p:grpSpPr bwMode="auto">
          <a:xfrm>
            <a:off x="6096190" y="6040003"/>
            <a:ext cx="553902" cy="715681"/>
            <a:chOff x="3577" y="1478"/>
            <a:chExt cx="415" cy="567"/>
          </a:xfrm>
        </p:grpSpPr>
        <p:grpSp>
          <p:nvGrpSpPr>
            <p:cNvPr id="29" name="Group 187"/>
            <p:cNvGrpSpPr>
              <a:grpSpLocks/>
            </p:cNvGrpSpPr>
            <p:nvPr/>
          </p:nvGrpSpPr>
          <p:grpSpPr bwMode="auto">
            <a:xfrm>
              <a:off x="3581" y="1641"/>
              <a:ext cx="410" cy="404"/>
              <a:chOff x="3581" y="1641"/>
              <a:chExt cx="410" cy="404"/>
            </a:xfrm>
          </p:grpSpPr>
          <p:pic>
            <p:nvPicPr>
              <p:cNvPr id="31" name="Picture 188"/>
              <p:cNvPicPr>
                <a:picLocks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581" y="1641"/>
                <a:ext cx="410" cy="4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2" name="Rectangle 189"/>
              <p:cNvSpPr>
                <a:spLocks noChangeArrowheads="1"/>
              </p:cNvSpPr>
              <p:nvPr/>
            </p:nvSpPr>
            <p:spPr bwMode="auto">
              <a:xfrm>
                <a:off x="3602" y="1721"/>
                <a:ext cx="120" cy="2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79350" tIns="39676" rIns="79350" bIns="39676">
                <a:spAutoFit/>
              </a:bodyPr>
              <a:lstStyle/>
              <a:p>
                <a:pPr defTabSz="1205073">
                  <a:spcBef>
                    <a:spcPct val="50000"/>
                  </a:spcBef>
                </a:pPr>
                <a:endParaRPr lang="ko-KR" altLang="ko-KR" sz="1354" b="1">
                  <a:solidFill>
                    <a:schemeClr val="hlink"/>
                  </a:solidFill>
                  <a:latin typeface="Times New Roman" pitchFamily="18" charset="0"/>
                  <a:ea typeface="돋움" pitchFamily="50" charset="-127"/>
                  <a:cs typeface="Times New Roman" pitchFamily="18" charset="0"/>
                </a:endParaRPr>
              </a:p>
            </p:txBody>
          </p:sp>
        </p:grpSp>
        <p:pic>
          <p:nvPicPr>
            <p:cNvPr id="30" name="Picture 190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577" y="1478"/>
              <a:ext cx="415" cy="2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" name="오른쪽 대괄호 2"/>
          <p:cNvSpPr/>
          <p:nvPr/>
        </p:nvSpPr>
        <p:spPr>
          <a:xfrm rot="5400000">
            <a:off x="6056137" y="3691311"/>
            <a:ext cx="230254" cy="4263815"/>
          </a:xfrm>
          <a:prstGeom prst="rightBracke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대괄호 32"/>
          <p:cNvSpPr/>
          <p:nvPr/>
        </p:nvSpPr>
        <p:spPr>
          <a:xfrm rot="5400000">
            <a:off x="2514151" y="4963063"/>
            <a:ext cx="230254" cy="1720311"/>
          </a:xfrm>
          <a:prstGeom prst="rightBracke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5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화살표 연결선 7"/>
          <p:cNvCxnSpPr/>
          <p:nvPr/>
        </p:nvCxnSpPr>
        <p:spPr>
          <a:xfrm>
            <a:off x="550138" y="2410978"/>
            <a:ext cx="7809138" cy="1615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6" name="구름 5"/>
          <p:cNvSpPr/>
          <p:nvPr/>
        </p:nvSpPr>
        <p:spPr>
          <a:xfrm>
            <a:off x="4555994" y="2120765"/>
            <a:ext cx="1381758" cy="63621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Group 172"/>
          <p:cNvGrpSpPr>
            <a:grpSpLocks/>
          </p:cNvGrpSpPr>
          <p:nvPr/>
        </p:nvGrpSpPr>
        <p:grpSpPr bwMode="auto">
          <a:xfrm>
            <a:off x="497914" y="2133722"/>
            <a:ext cx="672801" cy="644597"/>
            <a:chOff x="1460" y="1680"/>
            <a:chExt cx="971" cy="1058"/>
          </a:xfrm>
        </p:grpSpPr>
        <p:grpSp>
          <p:nvGrpSpPr>
            <p:cNvPr id="36" name="Group 173"/>
            <p:cNvGrpSpPr>
              <a:grpSpLocks/>
            </p:cNvGrpSpPr>
            <p:nvPr/>
          </p:nvGrpSpPr>
          <p:grpSpPr bwMode="auto">
            <a:xfrm rot="20775601" flipH="1">
              <a:off x="2221" y="2374"/>
              <a:ext cx="210" cy="162"/>
              <a:chOff x="3499" y="2336"/>
              <a:chExt cx="1848" cy="1427"/>
            </a:xfrm>
          </p:grpSpPr>
          <p:sp>
            <p:nvSpPr>
              <p:cNvPr id="85" name="Freeform 174"/>
              <p:cNvSpPr>
                <a:spLocks/>
              </p:cNvSpPr>
              <p:nvPr/>
            </p:nvSpPr>
            <p:spPr bwMode="auto">
              <a:xfrm rot="20419783" flipH="1">
                <a:off x="4677" y="2330"/>
                <a:ext cx="783" cy="460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" name="Freeform 175"/>
              <p:cNvSpPr>
                <a:spLocks/>
              </p:cNvSpPr>
              <p:nvPr/>
            </p:nvSpPr>
            <p:spPr bwMode="auto">
              <a:xfrm rot="-1180217">
                <a:off x="3532" y="2934"/>
                <a:ext cx="1464" cy="698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" name="Freeform 176"/>
              <p:cNvSpPr>
                <a:spLocks/>
              </p:cNvSpPr>
              <p:nvPr/>
            </p:nvSpPr>
            <p:spPr bwMode="auto">
              <a:xfrm rot="20419783" flipH="1">
                <a:off x="3661" y="3116"/>
                <a:ext cx="1413" cy="52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" name="Freeform 177"/>
              <p:cNvSpPr>
                <a:spLocks/>
              </p:cNvSpPr>
              <p:nvPr/>
            </p:nvSpPr>
            <p:spPr bwMode="auto">
              <a:xfrm rot="-1180217">
                <a:off x="4358" y="2814"/>
                <a:ext cx="323" cy="375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9" name="Freeform 178"/>
              <p:cNvSpPr>
                <a:spLocks/>
              </p:cNvSpPr>
              <p:nvPr/>
            </p:nvSpPr>
            <p:spPr bwMode="auto">
              <a:xfrm rot="20419783" flipH="1">
                <a:off x="4324" y="2821"/>
                <a:ext cx="443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0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282" y="2827"/>
                <a:ext cx="187" cy="34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1" name="Freeform 180"/>
              <p:cNvSpPr>
                <a:spLocks/>
              </p:cNvSpPr>
              <p:nvPr/>
            </p:nvSpPr>
            <p:spPr bwMode="auto">
              <a:xfrm rot="20419783" flipH="1">
                <a:off x="4481" y="2789"/>
                <a:ext cx="409" cy="272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7" name="Group 181"/>
            <p:cNvGrpSpPr>
              <a:grpSpLocks/>
            </p:cNvGrpSpPr>
            <p:nvPr/>
          </p:nvGrpSpPr>
          <p:grpSpPr bwMode="auto">
            <a:xfrm flipH="1">
              <a:off x="1661" y="2401"/>
              <a:ext cx="623" cy="337"/>
              <a:chOff x="909" y="3187"/>
              <a:chExt cx="828" cy="448"/>
            </a:xfrm>
          </p:grpSpPr>
          <p:sp>
            <p:nvSpPr>
              <p:cNvPr id="79" name="Freeform 182"/>
              <p:cNvSpPr>
                <a:spLocks/>
              </p:cNvSpPr>
              <p:nvPr/>
            </p:nvSpPr>
            <p:spPr bwMode="auto">
              <a:xfrm>
                <a:off x="909" y="3207"/>
                <a:ext cx="299" cy="428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Freeform 183"/>
              <p:cNvSpPr>
                <a:spLocks/>
              </p:cNvSpPr>
              <p:nvPr/>
            </p:nvSpPr>
            <p:spPr bwMode="auto">
              <a:xfrm>
                <a:off x="934" y="3187"/>
                <a:ext cx="299" cy="428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Freeform 184"/>
              <p:cNvSpPr>
                <a:spLocks/>
              </p:cNvSpPr>
              <p:nvPr/>
            </p:nvSpPr>
            <p:spPr bwMode="auto">
              <a:xfrm>
                <a:off x="1133" y="3276"/>
                <a:ext cx="535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Freeform 185"/>
              <p:cNvSpPr>
                <a:spLocks/>
              </p:cNvSpPr>
              <p:nvPr/>
            </p:nvSpPr>
            <p:spPr bwMode="auto">
              <a:xfrm>
                <a:off x="981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Freeform 186"/>
              <p:cNvSpPr>
                <a:spLocks/>
              </p:cNvSpPr>
              <p:nvPr/>
            </p:nvSpPr>
            <p:spPr bwMode="auto">
              <a:xfrm>
                <a:off x="1495" y="3396"/>
                <a:ext cx="139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" name="Group 188"/>
            <p:cNvGrpSpPr>
              <a:grpSpLocks/>
            </p:cNvGrpSpPr>
            <p:nvPr/>
          </p:nvGrpSpPr>
          <p:grpSpPr bwMode="auto">
            <a:xfrm>
              <a:off x="1460" y="2079"/>
              <a:ext cx="724" cy="441"/>
              <a:chOff x="1460" y="2079"/>
              <a:chExt cx="724" cy="441"/>
            </a:xfrm>
          </p:grpSpPr>
          <p:sp>
            <p:nvSpPr>
              <p:cNvPr id="55" name="Freeform 189"/>
              <p:cNvSpPr>
                <a:spLocks noChangeAspect="1"/>
              </p:cNvSpPr>
              <p:nvPr/>
            </p:nvSpPr>
            <p:spPr bwMode="auto">
              <a:xfrm>
                <a:off x="1460" y="2143"/>
                <a:ext cx="168" cy="377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Freeform 190"/>
              <p:cNvSpPr>
                <a:spLocks noChangeAspect="1"/>
              </p:cNvSpPr>
              <p:nvPr/>
            </p:nvSpPr>
            <p:spPr bwMode="auto">
              <a:xfrm>
                <a:off x="1464" y="2079"/>
                <a:ext cx="720" cy="309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44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4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3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Line 194"/>
              <p:cNvSpPr>
                <a:spLocks noChangeShapeType="1"/>
              </p:cNvSpPr>
              <p:nvPr/>
            </p:nvSpPr>
            <p:spPr bwMode="auto">
              <a:xfrm flipH="1">
                <a:off x="2042" y="2338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Line 195"/>
              <p:cNvSpPr>
                <a:spLocks noChangeShapeType="1"/>
              </p:cNvSpPr>
              <p:nvPr/>
            </p:nvSpPr>
            <p:spPr bwMode="auto">
              <a:xfrm flipH="1">
                <a:off x="2029" y="2340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Line 196"/>
              <p:cNvSpPr>
                <a:spLocks noChangeShapeType="1"/>
              </p:cNvSpPr>
              <p:nvPr/>
            </p:nvSpPr>
            <p:spPr bwMode="auto">
              <a:xfrm flipH="1">
                <a:off x="2056" y="2336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Line 197"/>
              <p:cNvSpPr>
                <a:spLocks noChangeShapeType="1"/>
              </p:cNvSpPr>
              <p:nvPr/>
            </p:nvSpPr>
            <p:spPr bwMode="auto">
              <a:xfrm flipH="1">
                <a:off x="2069" y="2334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Line 198"/>
              <p:cNvSpPr>
                <a:spLocks noChangeShapeType="1"/>
              </p:cNvSpPr>
              <p:nvPr/>
            </p:nvSpPr>
            <p:spPr bwMode="auto">
              <a:xfrm flipH="1">
                <a:off x="2081" y="2332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Line 200"/>
              <p:cNvSpPr>
                <a:spLocks noChangeShapeType="1"/>
              </p:cNvSpPr>
              <p:nvPr/>
            </p:nvSpPr>
            <p:spPr bwMode="auto">
              <a:xfrm flipH="1">
                <a:off x="2106" y="232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Line 202"/>
              <p:cNvSpPr>
                <a:spLocks noChangeShapeType="1"/>
              </p:cNvSpPr>
              <p:nvPr/>
            </p:nvSpPr>
            <p:spPr bwMode="auto">
              <a:xfrm flipH="1">
                <a:off x="2129" y="2323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Line 204"/>
              <p:cNvSpPr>
                <a:spLocks noChangeShapeType="1"/>
              </p:cNvSpPr>
              <p:nvPr/>
            </p:nvSpPr>
            <p:spPr bwMode="auto">
              <a:xfrm flipH="1">
                <a:off x="2154" y="231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21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Freeform 211"/>
              <p:cNvSpPr>
                <a:spLocks/>
              </p:cNvSpPr>
              <p:nvPr/>
            </p:nvSpPr>
            <p:spPr bwMode="auto">
              <a:xfrm>
                <a:off x="1671" y="2387"/>
                <a:ext cx="116" cy="39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9" name="Group 213"/>
            <p:cNvGrpSpPr>
              <a:grpSpLocks/>
            </p:cNvGrpSpPr>
            <p:nvPr/>
          </p:nvGrpSpPr>
          <p:grpSpPr bwMode="auto">
            <a:xfrm flipH="1">
              <a:off x="1536" y="1680"/>
              <a:ext cx="585" cy="583"/>
              <a:chOff x="1829" y="1130"/>
              <a:chExt cx="1859" cy="1865"/>
            </a:xfrm>
          </p:grpSpPr>
          <p:grpSp>
            <p:nvGrpSpPr>
              <p:cNvPr id="40" name="Group 214"/>
              <p:cNvGrpSpPr>
                <a:grpSpLocks/>
              </p:cNvGrpSpPr>
              <p:nvPr/>
            </p:nvGrpSpPr>
            <p:grpSpPr bwMode="auto">
              <a:xfrm>
                <a:off x="2470" y="1323"/>
                <a:ext cx="1218" cy="1259"/>
                <a:chOff x="2601" y="1199"/>
                <a:chExt cx="1218" cy="1408"/>
              </a:xfrm>
            </p:grpSpPr>
            <p:sp>
              <p:nvSpPr>
                <p:cNvPr id="53" name="Freeform 215"/>
                <p:cNvSpPr>
                  <a:spLocks/>
                </p:cNvSpPr>
                <p:nvPr/>
              </p:nvSpPr>
              <p:spPr bwMode="auto">
                <a:xfrm>
                  <a:off x="2598" y="1201"/>
                  <a:ext cx="1217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600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4" name="Freeform 216"/>
                <p:cNvSpPr>
                  <a:spLocks/>
                </p:cNvSpPr>
                <p:nvPr/>
              </p:nvSpPr>
              <p:spPr bwMode="auto">
                <a:xfrm>
                  <a:off x="3415" y="1360"/>
                  <a:ext cx="406" cy="1245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600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1" name="Oval 217"/>
              <p:cNvSpPr>
                <a:spLocks noChangeArrowheads="1"/>
              </p:cNvSpPr>
              <p:nvPr/>
            </p:nvSpPr>
            <p:spPr bwMode="auto">
              <a:xfrm flipH="1">
                <a:off x="2270" y="2679"/>
                <a:ext cx="1106" cy="31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Oval 218"/>
              <p:cNvSpPr>
                <a:spLocks noChangeArrowheads="1"/>
              </p:cNvSpPr>
              <p:nvPr/>
            </p:nvSpPr>
            <p:spPr bwMode="auto">
              <a:xfrm flipH="1">
                <a:off x="2270" y="2654"/>
                <a:ext cx="1106" cy="315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Freeform 219"/>
              <p:cNvSpPr>
                <a:spLocks/>
              </p:cNvSpPr>
              <p:nvPr/>
            </p:nvSpPr>
            <p:spPr bwMode="auto">
              <a:xfrm>
                <a:off x="1827" y="1139"/>
                <a:ext cx="1623" cy="1732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Freeform 220"/>
              <p:cNvSpPr>
                <a:spLocks/>
              </p:cNvSpPr>
              <p:nvPr/>
            </p:nvSpPr>
            <p:spPr bwMode="auto">
              <a:xfrm>
                <a:off x="1895" y="2543"/>
                <a:ext cx="1334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Freeform 221"/>
              <p:cNvSpPr>
                <a:spLocks/>
              </p:cNvSpPr>
              <p:nvPr/>
            </p:nvSpPr>
            <p:spPr bwMode="auto">
              <a:xfrm>
                <a:off x="3438" y="1337"/>
                <a:ext cx="55" cy="1534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Oval 222"/>
              <p:cNvSpPr>
                <a:spLocks noChangeArrowheads="1"/>
              </p:cNvSpPr>
              <p:nvPr/>
            </p:nvSpPr>
            <p:spPr bwMode="auto">
              <a:xfrm flipH="1">
                <a:off x="1969" y="2568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Oval 223"/>
              <p:cNvSpPr>
                <a:spLocks noChangeArrowheads="1"/>
              </p:cNvSpPr>
              <p:nvPr/>
            </p:nvSpPr>
            <p:spPr bwMode="auto">
              <a:xfrm flipH="1">
                <a:off x="2061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Oval 224"/>
              <p:cNvSpPr>
                <a:spLocks noChangeArrowheads="1"/>
              </p:cNvSpPr>
              <p:nvPr/>
            </p:nvSpPr>
            <p:spPr bwMode="auto">
              <a:xfrm flipH="1">
                <a:off x="2356" y="266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Oval 225"/>
              <p:cNvSpPr>
                <a:spLocks noChangeArrowheads="1"/>
              </p:cNvSpPr>
              <p:nvPr/>
            </p:nvSpPr>
            <p:spPr bwMode="auto">
              <a:xfrm flipH="1">
                <a:off x="2454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Oval 226"/>
              <p:cNvSpPr>
                <a:spLocks noChangeArrowheads="1"/>
              </p:cNvSpPr>
              <p:nvPr/>
            </p:nvSpPr>
            <p:spPr bwMode="auto">
              <a:xfrm flipH="1">
                <a:off x="2553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2 w 1345"/>
                  <a:gd name="T1" fmla="*/ 167 h 1366"/>
                  <a:gd name="T2" fmla="*/ 0 w 1345"/>
                  <a:gd name="T3" fmla="*/ 0 h 1366"/>
                  <a:gd name="T4" fmla="*/ 0 w 1345"/>
                  <a:gd name="T5" fmla="*/ 1139 h 1366"/>
                  <a:gd name="T6" fmla="*/ 1327 w 1345"/>
                  <a:gd name="T7" fmla="*/ 1348 h 1366"/>
                  <a:gd name="T8" fmla="*/ 1312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endParaRPr kumimoji="0" lang="ko-KR" altLang="en-US" sz="1600" b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Freeform 228"/>
              <p:cNvSpPr>
                <a:spLocks/>
              </p:cNvSpPr>
              <p:nvPr/>
            </p:nvSpPr>
            <p:spPr bwMode="auto">
              <a:xfrm>
                <a:off x="1833" y="1133"/>
                <a:ext cx="1660" cy="216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92" name="Picture 2" descr="C:\Users\Toshiba\AppData\Local\Microsoft\Windows\Temporary Internet Files\Content.IE5\TBE21NJN\MC900428971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2043" y="1687247"/>
            <a:ext cx="752533" cy="1205675"/>
          </a:xfrm>
          <a:prstGeom prst="rect">
            <a:avLst/>
          </a:prstGeom>
          <a:noFill/>
        </p:spPr>
      </p:pic>
      <p:grpSp>
        <p:nvGrpSpPr>
          <p:cNvPr id="98" name="그룹 97"/>
          <p:cNvGrpSpPr/>
          <p:nvPr/>
        </p:nvGrpSpPr>
        <p:grpSpPr>
          <a:xfrm>
            <a:off x="1772248" y="2262963"/>
            <a:ext cx="594318" cy="301505"/>
            <a:chOff x="1993293" y="2564030"/>
            <a:chExt cx="807572" cy="288942"/>
          </a:xfrm>
        </p:grpSpPr>
        <p:sp>
          <p:nvSpPr>
            <p:cNvPr id="104" name="AutoShape 26"/>
            <p:cNvSpPr>
              <a:spLocks noChangeArrowheads="1"/>
            </p:cNvSpPr>
            <p:nvPr/>
          </p:nvSpPr>
          <p:spPr bwMode="auto">
            <a:xfrm>
              <a:off x="1993293" y="2564030"/>
              <a:ext cx="807572" cy="288942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2009917" y="2728044"/>
              <a:ext cx="584994" cy="12492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6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NAT</a:t>
              </a:r>
              <a:endParaRPr lang="ko-KR" altLang="en-US" sz="3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97960" y="2769761"/>
            <a:ext cx="1021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192.168.1.10/24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583227" y="2901065"/>
            <a:ext cx="957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22.22.22.22/24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4" name="Group 19"/>
          <p:cNvGrpSpPr>
            <a:grpSpLocks/>
          </p:cNvGrpSpPr>
          <p:nvPr/>
        </p:nvGrpSpPr>
        <p:grpSpPr bwMode="auto">
          <a:xfrm>
            <a:off x="3160315" y="2305362"/>
            <a:ext cx="720590" cy="276802"/>
            <a:chOff x="3682" y="2312"/>
            <a:chExt cx="786" cy="497"/>
          </a:xfrm>
        </p:grpSpPr>
        <p:sp>
          <p:nvSpPr>
            <p:cNvPr id="95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7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itchFamily="18" charset="0"/>
                  <a:ea typeface="Tahoma"/>
                  <a:cs typeface="Times New Roman" pitchFamily="18" charset="0"/>
                </a:rPr>
                <a:t>ROUTER</a:t>
              </a:r>
              <a:endParaRPr lang="ko-KR" altLang="en-US" sz="54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9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0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1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02" name="Group 19"/>
          <p:cNvGrpSpPr>
            <a:grpSpLocks/>
          </p:cNvGrpSpPr>
          <p:nvPr/>
        </p:nvGrpSpPr>
        <p:grpSpPr bwMode="auto">
          <a:xfrm>
            <a:off x="6497150" y="2278052"/>
            <a:ext cx="720590" cy="276802"/>
            <a:chOff x="3682" y="2312"/>
            <a:chExt cx="786" cy="497"/>
          </a:xfrm>
        </p:grpSpPr>
        <p:sp>
          <p:nvSpPr>
            <p:cNvPr id="103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5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itchFamily="18" charset="0"/>
                  <a:ea typeface="Tahoma"/>
                  <a:cs typeface="Times New Roman" pitchFamily="18" charset="0"/>
                </a:rPr>
                <a:t>ROUTER</a:t>
              </a:r>
              <a:endParaRPr lang="ko-KR" altLang="en-US" sz="54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6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7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8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1385283" y="1815667"/>
            <a:ext cx="1659429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192.168.1.10 → 11.11.11.11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13518" y="1529273"/>
            <a:ext cx="8322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NAT Table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01" name="표 200"/>
          <p:cNvGraphicFramePr>
            <a:graphicFrameLocks noGrp="1"/>
          </p:cNvGraphicFramePr>
          <p:nvPr>
            <p:extLst/>
          </p:nvPr>
        </p:nvGraphicFramePr>
        <p:xfrm>
          <a:off x="377289" y="3123595"/>
          <a:ext cx="2624862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945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3545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7629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5365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310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50030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22.22.22.22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192.168.1.10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2" name="TextBox 201"/>
          <p:cNvSpPr txBox="1"/>
          <p:nvPr/>
        </p:nvSpPr>
        <p:spPr>
          <a:xfrm>
            <a:off x="297960" y="3361614"/>
            <a:ext cx="24545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수</a:t>
            </a:r>
            <a:r>
              <a:rPr lang="en-US" altLang="ko-KR" sz="11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Port    </a:t>
            </a:r>
            <a:r>
              <a:rPr lang="ko-KR" altLang="en-US" sz="11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송</a:t>
            </a:r>
            <a:r>
              <a:rPr lang="en-US" altLang="ko-KR" sz="11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Port           </a:t>
            </a:r>
            <a:r>
              <a:rPr lang="ko-KR" altLang="en-US" sz="11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수</a:t>
            </a:r>
            <a:r>
              <a:rPr lang="en-US" altLang="ko-KR" sz="11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IP             </a:t>
            </a:r>
            <a:r>
              <a:rPr lang="ko-KR" altLang="en-US" sz="11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송</a:t>
            </a:r>
            <a:r>
              <a:rPr lang="en-US" altLang="ko-KR" sz="11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IP</a:t>
            </a:r>
            <a:endParaRPr lang="ko-KR" altLang="en-US" sz="1100" dirty="0">
              <a:latin typeface="Times New Roman" panose="02020603050405020304" pitchFamily="18" charset="0"/>
              <a:ea typeface="함초롬바탕" panose="02030504000101010101"/>
              <a:cs typeface="Times New Roman" panose="02020603050405020304" pitchFamily="18" charset="0"/>
            </a:endParaRPr>
          </a:p>
        </p:txBody>
      </p:sp>
      <p:graphicFrame>
        <p:nvGraphicFramePr>
          <p:cNvPr id="203" name="표 202"/>
          <p:cNvGraphicFramePr>
            <a:graphicFrameLocks noGrp="1"/>
          </p:cNvGraphicFramePr>
          <p:nvPr>
            <p:extLst/>
          </p:nvPr>
        </p:nvGraphicFramePr>
        <p:xfrm>
          <a:off x="3243563" y="1819117"/>
          <a:ext cx="2624862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945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3545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7629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5365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310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50030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22.22.22.22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11.11.11.11</a:t>
                      </a:r>
                      <a:endParaRPr lang="ko-KR" altLang="en-US" sz="1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4" name="TextBox 203"/>
          <p:cNvSpPr txBox="1"/>
          <p:nvPr/>
        </p:nvSpPr>
        <p:spPr>
          <a:xfrm>
            <a:off x="3194236" y="1554217"/>
            <a:ext cx="24545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수</a:t>
            </a:r>
            <a:r>
              <a:rPr lang="en-US" altLang="ko-KR" sz="11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Port   </a:t>
            </a:r>
            <a:r>
              <a:rPr lang="ko-KR" altLang="en-US" sz="11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송</a:t>
            </a:r>
            <a:r>
              <a:rPr lang="en-US" altLang="ko-KR" sz="11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Port           </a:t>
            </a:r>
            <a:r>
              <a:rPr lang="ko-KR" altLang="en-US" sz="11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수</a:t>
            </a:r>
            <a:r>
              <a:rPr lang="en-US" altLang="ko-KR" sz="11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IP             </a:t>
            </a:r>
            <a:r>
              <a:rPr lang="ko-KR" altLang="en-US" sz="11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송</a:t>
            </a:r>
            <a:r>
              <a:rPr lang="en-US" altLang="ko-KR" sz="11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IP</a:t>
            </a:r>
            <a:endParaRPr lang="ko-KR" altLang="en-US" sz="1100" dirty="0">
              <a:latin typeface="Times New Roman" panose="02020603050405020304" pitchFamily="18" charset="0"/>
              <a:ea typeface="함초롬바탕" panose="02030504000101010101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2925" y="460755"/>
            <a:ext cx="1970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Source NAT</a:t>
            </a:r>
            <a:endParaRPr lang="ko-KR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3" name="직선 화살표 연결선 92"/>
          <p:cNvCxnSpPr>
            <a:stCxn id="128" idx="2"/>
          </p:cNvCxnSpPr>
          <p:nvPr/>
        </p:nvCxnSpPr>
        <p:spPr>
          <a:xfrm>
            <a:off x="951420" y="4839975"/>
            <a:ext cx="7596635" cy="2754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구름 95"/>
          <p:cNvSpPr/>
          <p:nvPr/>
        </p:nvSpPr>
        <p:spPr>
          <a:xfrm>
            <a:off x="4031457" y="4550548"/>
            <a:ext cx="1381758" cy="63621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0" name="Group 172"/>
          <p:cNvGrpSpPr>
            <a:grpSpLocks/>
          </p:cNvGrpSpPr>
          <p:nvPr/>
        </p:nvGrpSpPr>
        <p:grpSpPr bwMode="auto">
          <a:xfrm>
            <a:off x="520236" y="4589241"/>
            <a:ext cx="672801" cy="644597"/>
            <a:chOff x="1460" y="1680"/>
            <a:chExt cx="971" cy="1058"/>
          </a:xfrm>
        </p:grpSpPr>
        <p:grpSp>
          <p:nvGrpSpPr>
            <p:cNvPr id="111" name="Group 173"/>
            <p:cNvGrpSpPr>
              <a:grpSpLocks/>
            </p:cNvGrpSpPr>
            <p:nvPr/>
          </p:nvGrpSpPr>
          <p:grpSpPr bwMode="auto">
            <a:xfrm rot="20775601" flipH="1">
              <a:off x="2221" y="2374"/>
              <a:ext cx="210" cy="162"/>
              <a:chOff x="3499" y="2336"/>
              <a:chExt cx="1848" cy="1427"/>
            </a:xfrm>
          </p:grpSpPr>
          <p:sp>
            <p:nvSpPr>
              <p:cNvPr id="162" name="Freeform 174"/>
              <p:cNvSpPr>
                <a:spLocks/>
              </p:cNvSpPr>
              <p:nvPr/>
            </p:nvSpPr>
            <p:spPr bwMode="auto">
              <a:xfrm rot="20419783" flipH="1">
                <a:off x="4677" y="2330"/>
                <a:ext cx="783" cy="460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3" name="Freeform 175"/>
              <p:cNvSpPr>
                <a:spLocks/>
              </p:cNvSpPr>
              <p:nvPr/>
            </p:nvSpPr>
            <p:spPr bwMode="auto">
              <a:xfrm rot="-1180217">
                <a:off x="3532" y="2934"/>
                <a:ext cx="1464" cy="698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4" name="Freeform 176"/>
              <p:cNvSpPr>
                <a:spLocks/>
              </p:cNvSpPr>
              <p:nvPr/>
            </p:nvSpPr>
            <p:spPr bwMode="auto">
              <a:xfrm rot="20419783" flipH="1">
                <a:off x="3661" y="3116"/>
                <a:ext cx="1413" cy="52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5" name="Freeform 177"/>
              <p:cNvSpPr>
                <a:spLocks/>
              </p:cNvSpPr>
              <p:nvPr/>
            </p:nvSpPr>
            <p:spPr bwMode="auto">
              <a:xfrm rot="-1180217">
                <a:off x="4358" y="2814"/>
                <a:ext cx="323" cy="375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6" name="Freeform 178"/>
              <p:cNvSpPr>
                <a:spLocks/>
              </p:cNvSpPr>
              <p:nvPr/>
            </p:nvSpPr>
            <p:spPr bwMode="auto">
              <a:xfrm rot="20419783" flipH="1">
                <a:off x="4324" y="2821"/>
                <a:ext cx="443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7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282" y="2827"/>
                <a:ext cx="187" cy="34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8" name="Freeform 180"/>
              <p:cNvSpPr>
                <a:spLocks/>
              </p:cNvSpPr>
              <p:nvPr/>
            </p:nvSpPr>
            <p:spPr bwMode="auto">
              <a:xfrm rot="20419783" flipH="1">
                <a:off x="4481" y="2789"/>
                <a:ext cx="409" cy="272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2" name="Group 181"/>
            <p:cNvGrpSpPr>
              <a:grpSpLocks/>
            </p:cNvGrpSpPr>
            <p:nvPr/>
          </p:nvGrpSpPr>
          <p:grpSpPr bwMode="auto">
            <a:xfrm flipH="1">
              <a:off x="1661" y="2401"/>
              <a:ext cx="623" cy="337"/>
              <a:chOff x="909" y="3187"/>
              <a:chExt cx="828" cy="448"/>
            </a:xfrm>
          </p:grpSpPr>
          <p:sp>
            <p:nvSpPr>
              <p:cNvPr id="156" name="Freeform 182"/>
              <p:cNvSpPr>
                <a:spLocks/>
              </p:cNvSpPr>
              <p:nvPr/>
            </p:nvSpPr>
            <p:spPr bwMode="auto">
              <a:xfrm>
                <a:off x="909" y="3207"/>
                <a:ext cx="299" cy="428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7" name="Freeform 183"/>
              <p:cNvSpPr>
                <a:spLocks/>
              </p:cNvSpPr>
              <p:nvPr/>
            </p:nvSpPr>
            <p:spPr bwMode="auto">
              <a:xfrm>
                <a:off x="934" y="3187"/>
                <a:ext cx="299" cy="428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8" name="Freeform 184"/>
              <p:cNvSpPr>
                <a:spLocks/>
              </p:cNvSpPr>
              <p:nvPr/>
            </p:nvSpPr>
            <p:spPr bwMode="auto">
              <a:xfrm>
                <a:off x="1133" y="3276"/>
                <a:ext cx="535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9" name="Freeform 185"/>
              <p:cNvSpPr>
                <a:spLocks/>
              </p:cNvSpPr>
              <p:nvPr/>
            </p:nvSpPr>
            <p:spPr bwMode="auto">
              <a:xfrm>
                <a:off x="981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0" name="Freeform 186"/>
              <p:cNvSpPr>
                <a:spLocks/>
              </p:cNvSpPr>
              <p:nvPr/>
            </p:nvSpPr>
            <p:spPr bwMode="auto">
              <a:xfrm>
                <a:off x="1495" y="3396"/>
                <a:ext cx="139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1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5" name="Group 188"/>
            <p:cNvGrpSpPr>
              <a:grpSpLocks/>
            </p:cNvGrpSpPr>
            <p:nvPr/>
          </p:nvGrpSpPr>
          <p:grpSpPr bwMode="auto">
            <a:xfrm>
              <a:off x="1460" y="2079"/>
              <a:ext cx="724" cy="441"/>
              <a:chOff x="1460" y="2079"/>
              <a:chExt cx="724" cy="441"/>
            </a:xfrm>
          </p:grpSpPr>
          <p:sp>
            <p:nvSpPr>
              <p:cNvPr id="132" name="Freeform 189"/>
              <p:cNvSpPr>
                <a:spLocks noChangeAspect="1"/>
              </p:cNvSpPr>
              <p:nvPr/>
            </p:nvSpPr>
            <p:spPr bwMode="auto">
              <a:xfrm>
                <a:off x="1460" y="2143"/>
                <a:ext cx="168" cy="377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Freeform 190"/>
              <p:cNvSpPr>
                <a:spLocks noChangeAspect="1"/>
              </p:cNvSpPr>
              <p:nvPr/>
            </p:nvSpPr>
            <p:spPr bwMode="auto">
              <a:xfrm>
                <a:off x="1464" y="2079"/>
                <a:ext cx="720" cy="309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44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4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6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3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7" name="Line 194"/>
              <p:cNvSpPr>
                <a:spLocks noChangeShapeType="1"/>
              </p:cNvSpPr>
              <p:nvPr/>
            </p:nvSpPr>
            <p:spPr bwMode="auto">
              <a:xfrm flipH="1">
                <a:off x="2042" y="2338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8" name="Line 195"/>
              <p:cNvSpPr>
                <a:spLocks noChangeShapeType="1"/>
              </p:cNvSpPr>
              <p:nvPr/>
            </p:nvSpPr>
            <p:spPr bwMode="auto">
              <a:xfrm flipH="1">
                <a:off x="2029" y="2340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9" name="Line 196"/>
              <p:cNvSpPr>
                <a:spLocks noChangeShapeType="1"/>
              </p:cNvSpPr>
              <p:nvPr/>
            </p:nvSpPr>
            <p:spPr bwMode="auto">
              <a:xfrm flipH="1">
                <a:off x="2056" y="2336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0" name="Line 197"/>
              <p:cNvSpPr>
                <a:spLocks noChangeShapeType="1"/>
              </p:cNvSpPr>
              <p:nvPr/>
            </p:nvSpPr>
            <p:spPr bwMode="auto">
              <a:xfrm flipH="1">
                <a:off x="2069" y="2334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1" name="Line 198"/>
              <p:cNvSpPr>
                <a:spLocks noChangeShapeType="1"/>
              </p:cNvSpPr>
              <p:nvPr/>
            </p:nvSpPr>
            <p:spPr bwMode="auto">
              <a:xfrm flipH="1">
                <a:off x="2081" y="2332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Line 200"/>
              <p:cNvSpPr>
                <a:spLocks noChangeShapeType="1"/>
              </p:cNvSpPr>
              <p:nvPr/>
            </p:nvSpPr>
            <p:spPr bwMode="auto">
              <a:xfrm flipH="1">
                <a:off x="2106" y="232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5" name="Line 202"/>
              <p:cNvSpPr>
                <a:spLocks noChangeShapeType="1"/>
              </p:cNvSpPr>
              <p:nvPr/>
            </p:nvSpPr>
            <p:spPr bwMode="auto">
              <a:xfrm flipH="1">
                <a:off x="2129" y="2323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Line 204"/>
              <p:cNvSpPr>
                <a:spLocks noChangeShapeType="1"/>
              </p:cNvSpPr>
              <p:nvPr/>
            </p:nvSpPr>
            <p:spPr bwMode="auto">
              <a:xfrm flipH="1">
                <a:off x="2154" y="231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21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0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1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2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3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" name="Freeform 211"/>
              <p:cNvSpPr>
                <a:spLocks/>
              </p:cNvSpPr>
              <p:nvPr/>
            </p:nvSpPr>
            <p:spPr bwMode="auto">
              <a:xfrm>
                <a:off x="1671" y="2387"/>
                <a:ext cx="116" cy="39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5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6" name="Group 213"/>
            <p:cNvGrpSpPr>
              <a:grpSpLocks/>
            </p:cNvGrpSpPr>
            <p:nvPr/>
          </p:nvGrpSpPr>
          <p:grpSpPr bwMode="auto">
            <a:xfrm flipH="1">
              <a:off x="1536" y="1680"/>
              <a:ext cx="585" cy="583"/>
              <a:chOff x="1829" y="1130"/>
              <a:chExt cx="1859" cy="1865"/>
            </a:xfrm>
          </p:grpSpPr>
          <p:grpSp>
            <p:nvGrpSpPr>
              <p:cNvPr id="117" name="Group 214"/>
              <p:cNvGrpSpPr>
                <a:grpSpLocks/>
              </p:cNvGrpSpPr>
              <p:nvPr/>
            </p:nvGrpSpPr>
            <p:grpSpPr bwMode="auto">
              <a:xfrm>
                <a:off x="2470" y="1323"/>
                <a:ext cx="1218" cy="1259"/>
                <a:chOff x="2601" y="1199"/>
                <a:chExt cx="1218" cy="1408"/>
              </a:xfrm>
            </p:grpSpPr>
            <p:sp>
              <p:nvSpPr>
                <p:cNvPr id="130" name="Freeform 215"/>
                <p:cNvSpPr>
                  <a:spLocks/>
                </p:cNvSpPr>
                <p:nvPr/>
              </p:nvSpPr>
              <p:spPr bwMode="auto">
                <a:xfrm>
                  <a:off x="2598" y="1201"/>
                  <a:ext cx="1217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600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1" name="Freeform 216"/>
                <p:cNvSpPr>
                  <a:spLocks/>
                </p:cNvSpPr>
                <p:nvPr/>
              </p:nvSpPr>
              <p:spPr bwMode="auto">
                <a:xfrm>
                  <a:off x="3415" y="1360"/>
                  <a:ext cx="406" cy="1245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600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18" name="Oval 217"/>
              <p:cNvSpPr>
                <a:spLocks noChangeArrowheads="1"/>
              </p:cNvSpPr>
              <p:nvPr/>
            </p:nvSpPr>
            <p:spPr bwMode="auto">
              <a:xfrm flipH="1">
                <a:off x="2270" y="2679"/>
                <a:ext cx="1106" cy="31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9" name="Oval 218"/>
              <p:cNvSpPr>
                <a:spLocks noChangeArrowheads="1"/>
              </p:cNvSpPr>
              <p:nvPr/>
            </p:nvSpPr>
            <p:spPr bwMode="auto">
              <a:xfrm flipH="1">
                <a:off x="2270" y="2654"/>
                <a:ext cx="1106" cy="315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0" name="Freeform 219"/>
              <p:cNvSpPr>
                <a:spLocks/>
              </p:cNvSpPr>
              <p:nvPr/>
            </p:nvSpPr>
            <p:spPr bwMode="auto">
              <a:xfrm>
                <a:off x="1827" y="1139"/>
                <a:ext cx="1623" cy="1732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1" name="Freeform 220"/>
              <p:cNvSpPr>
                <a:spLocks/>
              </p:cNvSpPr>
              <p:nvPr/>
            </p:nvSpPr>
            <p:spPr bwMode="auto">
              <a:xfrm>
                <a:off x="1895" y="2543"/>
                <a:ext cx="1334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2" name="Freeform 221"/>
              <p:cNvSpPr>
                <a:spLocks/>
              </p:cNvSpPr>
              <p:nvPr/>
            </p:nvSpPr>
            <p:spPr bwMode="auto">
              <a:xfrm>
                <a:off x="3438" y="1337"/>
                <a:ext cx="55" cy="1534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3" name="Oval 222"/>
              <p:cNvSpPr>
                <a:spLocks noChangeArrowheads="1"/>
              </p:cNvSpPr>
              <p:nvPr/>
            </p:nvSpPr>
            <p:spPr bwMode="auto">
              <a:xfrm flipH="1">
                <a:off x="1969" y="2568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4" name="Oval 223"/>
              <p:cNvSpPr>
                <a:spLocks noChangeArrowheads="1"/>
              </p:cNvSpPr>
              <p:nvPr/>
            </p:nvSpPr>
            <p:spPr bwMode="auto">
              <a:xfrm flipH="1">
                <a:off x="2061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5" name="Oval 224"/>
              <p:cNvSpPr>
                <a:spLocks noChangeArrowheads="1"/>
              </p:cNvSpPr>
              <p:nvPr/>
            </p:nvSpPr>
            <p:spPr bwMode="auto">
              <a:xfrm flipH="1">
                <a:off x="2356" y="266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Oval 225"/>
              <p:cNvSpPr>
                <a:spLocks noChangeArrowheads="1"/>
              </p:cNvSpPr>
              <p:nvPr/>
            </p:nvSpPr>
            <p:spPr bwMode="auto">
              <a:xfrm flipH="1">
                <a:off x="2454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7" name="Oval 226"/>
              <p:cNvSpPr>
                <a:spLocks noChangeArrowheads="1"/>
              </p:cNvSpPr>
              <p:nvPr/>
            </p:nvSpPr>
            <p:spPr bwMode="auto">
              <a:xfrm flipH="1">
                <a:off x="2553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8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2 w 1345"/>
                  <a:gd name="T1" fmla="*/ 167 h 1366"/>
                  <a:gd name="T2" fmla="*/ 0 w 1345"/>
                  <a:gd name="T3" fmla="*/ 0 h 1366"/>
                  <a:gd name="T4" fmla="*/ 0 w 1345"/>
                  <a:gd name="T5" fmla="*/ 1139 h 1366"/>
                  <a:gd name="T6" fmla="*/ 1327 w 1345"/>
                  <a:gd name="T7" fmla="*/ 1348 h 1366"/>
                  <a:gd name="T8" fmla="*/ 1312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endParaRPr kumimoji="0" lang="ko-KR" altLang="en-US" sz="1600" b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" name="Freeform 228"/>
              <p:cNvSpPr>
                <a:spLocks/>
              </p:cNvSpPr>
              <p:nvPr/>
            </p:nvSpPr>
            <p:spPr bwMode="auto">
              <a:xfrm>
                <a:off x="1833" y="1133"/>
                <a:ext cx="1660" cy="216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169" name="Picture 2" descr="C:\Users\Toshiba\AppData\Local\Microsoft\Windows\Temporary Internet Files\Content.IE5\TBE21NJN\MC900428971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66981" y="4406644"/>
            <a:ext cx="594785" cy="952938"/>
          </a:xfrm>
          <a:prstGeom prst="rect">
            <a:avLst/>
          </a:prstGeom>
          <a:noFill/>
        </p:spPr>
      </p:pic>
      <p:grpSp>
        <p:nvGrpSpPr>
          <p:cNvPr id="170" name="그룹 169"/>
          <p:cNvGrpSpPr/>
          <p:nvPr/>
        </p:nvGrpSpPr>
        <p:grpSpPr>
          <a:xfrm>
            <a:off x="1709715" y="4704796"/>
            <a:ext cx="594318" cy="301505"/>
            <a:chOff x="1993293" y="2564030"/>
            <a:chExt cx="807572" cy="288942"/>
          </a:xfrm>
        </p:grpSpPr>
        <p:sp>
          <p:nvSpPr>
            <p:cNvPr id="171" name="AutoShape 26"/>
            <p:cNvSpPr>
              <a:spLocks noChangeArrowheads="1"/>
            </p:cNvSpPr>
            <p:nvPr/>
          </p:nvSpPr>
          <p:spPr bwMode="auto">
            <a:xfrm>
              <a:off x="1993293" y="2564030"/>
              <a:ext cx="807572" cy="288942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2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2009917" y="2728044"/>
              <a:ext cx="584994" cy="12492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6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NAT</a:t>
              </a:r>
              <a:endParaRPr lang="ko-KR" altLang="en-US" sz="3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3" name="TextBox 172"/>
          <p:cNvSpPr txBox="1"/>
          <p:nvPr/>
        </p:nvSpPr>
        <p:spPr>
          <a:xfrm>
            <a:off x="457129" y="5277664"/>
            <a:ext cx="1021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192.168.1.10/24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7783630" y="5358161"/>
            <a:ext cx="1021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192.168.2.20/24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5" name="Group 19"/>
          <p:cNvGrpSpPr>
            <a:grpSpLocks/>
          </p:cNvGrpSpPr>
          <p:nvPr/>
        </p:nvGrpSpPr>
        <p:grpSpPr bwMode="auto">
          <a:xfrm>
            <a:off x="2847443" y="4749377"/>
            <a:ext cx="720590" cy="276802"/>
            <a:chOff x="3682" y="2312"/>
            <a:chExt cx="786" cy="497"/>
          </a:xfrm>
        </p:grpSpPr>
        <p:sp>
          <p:nvSpPr>
            <p:cNvPr id="176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7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itchFamily="18" charset="0"/>
                  <a:ea typeface="Tahoma"/>
                  <a:cs typeface="Times New Roman" pitchFamily="18" charset="0"/>
                </a:rPr>
                <a:t>ROUTER</a:t>
              </a:r>
              <a:endParaRPr lang="ko-KR" altLang="en-US" sz="54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8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9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0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81" name="Group 19"/>
          <p:cNvGrpSpPr>
            <a:grpSpLocks/>
          </p:cNvGrpSpPr>
          <p:nvPr/>
        </p:nvGrpSpPr>
        <p:grpSpPr bwMode="auto">
          <a:xfrm>
            <a:off x="5746989" y="4730523"/>
            <a:ext cx="720590" cy="276802"/>
            <a:chOff x="3682" y="2312"/>
            <a:chExt cx="786" cy="497"/>
          </a:xfrm>
        </p:grpSpPr>
        <p:sp>
          <p:nvSpPr>
            <p:cNvPr id="182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3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itchFamily="18" charset="0"/>
                  <a:ea typeface="Tahoma"/>
                  <a:cs typeface="Times New Roman" pitchFamily="18" charset="0"/>
                </a:rPr>
                <a:t>ROUTER</a:t>
              </a:r>
              <a:endParaRPr lang="ko-KR" altLang="en-US" sz="54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4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5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6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87" name="그룹 186"/>
          <p:cNvGrpSpPr/>
          <p:nvPr/>
        </p:nvGrpSpPr>
        <p:grpSpPr>
          <a:xfrm>
            <a:off x="6984202" y="4714778"/>
            <a:ext cx="594318" cy="301505"/>
            <a:chOff x="1993293" y="2564030"/>
            <a:chExt cx="807572" cy="288942"/>
          </a:xfrm>
        </p:grpSpPr>
        <p:sp>
          <p:nvSpPr>
            <p:cNvPr id="188" name="AutoShape 26"/>
            <p:cNvSpPr>
              <a:spLocks noChangeArrowheads="1"/>
            </p:cNvSpPr>
            <p:nvPr/>
          </p:nvSpPr>
          <p:spPr bwMode="auto">
            <a:xfrm>
              <a:off x="1993293" y="2564030"/>
              <a:ext cx="807572" cy="288942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9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2009917" y="2728044"/>
              <a:ext cx="584994" cy="12492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6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NAT</a:t>
              </a:r>
              <a:endParaRPr lang="ko-KR" altLang="en-US" sz="3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608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21</a:t>
            </a:fld>
            <a:endParaRPr lang="ko-KR" altLang="en-US"/>
          </a:p>
        </p:txBody>
      </p:sp>
      <p:cxnSp>
        <p:nvCxnSpPr>
          <p:cNvPr id="203" name="직선 화살표 연결선 202"/>
          <p:cNvCxnSpPr/>
          <p:nvPr/>
        </p:nvCxnSpPr>
        <p:spPr>
          <a:xfrm>
            <a:off x="252178" y="1158073"/>
            <a:ext cx="8258706" cy="434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구름 203"/>
          <p:cNvSpPr/>
          <p:nvPr/>
        </p:nvSpPr>
        <p:spPr>
          <a:xfrm>
            <a:off x="3994286" y="845439"/>
            <a:ext cx="1381758" cy="63621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5" name="Group 172"/>
          <p:cNvGrpSpPr>
            <a:grpSpLocks/>
          </p:cNvGrpSpPr>
          <p:nvPr/>
        </p:nvGrpSpPr>
        <p:grpSpPr bwMode="auto">
          <a:xfrm>
            <a:off x="199954" y="880817"/>
            <a:ext cx="672801" cy="644597"/>
            <a:chOff x="1460" y="1680"/>
            <a:chExt cx="971" cy="1058"/>
          </a:xfrm>
        </p:grpSpPr>
        <p:grpSp>
          <p:nvGrpSpPr>
            <p:cNvPr id="206" name="Group 173"/>
            <p:cNvGrpSpPr>
              <a:grpSpLocks/>
            </p:cNvGrpSpPr>
            <p:nvPr/>
          </p:nvGrpSpPr>
          <p:grpSpPr bwMode="auto">
            <a:xfrm rot="20775601" flipH="1">
              <a:off x="2221" y="2374"/>
              <a:ext cx="210" cy="162"/>
              <a:chOff x="3499" y="2336"/>
              <a:chExt cx="1848" cy="1427"/>
            </a:xfrm>
          </p:grpSpPr>
          <p:sp>
            <p:nvSpPr>
              <p:cNvPr id="255" name="Freeform 174"/>
              <p:cNvSpPr>
                <a:spLocks/>
              </p:cNvSpPr>
              <p:nvPr/>
            </p:nvSpPr>
            <p:spPr bwMode="auto">
              <a:xfrm rot="20419783" flipH="1">
                <a:off x="4677" y="2330"/>
                <a:ext cx="783" cy="460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" name="Freeform 175"/>
              <p:cNvSpPr>
                <a:spLocks/>
              </p:cNvSpPr>
              <p:nvPr/>
            </p:nvSpPr>
            <p:spPr bwMode="auto">
              <a:xfrm rot="-1180217">
                <a:off x="3532" y="2934"/>
                <a:ext cx="1464" cy="698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7" name="Freeform 176"/>
              <p:cNvSpPr>
                <a:spLocks/>
              </p:cNvSpPr>
              <p:nvPr/>
            </p:nvSpPr>
            <p:spPr bwMode="auto">
              <a:xfrm rot="20419783" flipH="1">
                <a:off x="3661" y="3116"/>
                <a:ext cx="1413" cy="52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8" name="Freeform 177"/>
              <p:cNvSpPr>
                <a:spLocks/>
              </p:cNvSpPr>
              <p:nvPr/>
            </p:nvSpPr>
            <p:spPr bwMode="auto">
              <a:xfrm rot="-1180217">
                <a:off x="4358" y="2814"/>
                <a:ext cx="323" cy="375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9" name="Freeform 178"/>
              <p:cNvSpPr>
                <a:spLocks/>
              </p:cNvSpPr>
              <p:nvPr/>
            </p:nvSpPr>
            <p:spPr bwMode="auto">
              <a:xfrm rot="20419783" flipH="1">
                <a:off x="4324" y="2821"/>
                <a:ext cx="443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0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282" y="2827"/>
                <a:ext cx="187" cy="34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1" name="Freeform 180"/>
              <p:cNvSpPr>
                <a:spLocks/>
              </p:cNvSpPr>
              <p:nvPr/>
            </p:nvSpPr>
            <p:spPr bwMode="auto">
              <a:xfrm rot="20419783" flipH="1">
                <a:off x="4481" y="2789"/>
                <a:ext cx="409" cy="272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7" name="Group 181"/>
            <p:cNvGrpSpPr>
              <a:grpSpLocks/>
            </p:cNvGrpSpPr>
            <p:nvPr/>
          </p:nvGrpSpPr>
          <p:grpSpPr bwMode="auto">
            <a:xfrm flipH="1">
              <a:off x="1661" y="2401"/>
              <a:ext cx="623" cy="337"/>
              <a:chOff x="909" y="3187"/>
              <a:chExt cx="828" cy="448"/>
            </a:xfrm>
          </p:grpSpPr>
          <p:sp>
            <p:nvSpPr>
              <p:cNvPr id="249" name="Freeform 182"/>
              <p:cNvSpPr>
                <a:spLocks/>
              </p:cNvSpPr>
              <p:nvPr/>
            </p:nvSpPr>
            <p:spPr bwMode="auto">
              <a:xfrm>
                <a:off x="909" y="3207"/>
                <a:ext cx="299" cy="428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0" name="Freeform 183"/>
              <p:cNvSpPr>
                <a:spLocks/>
              </p:cNvSpPr>
              <p:nvPr/>
            </p:nvSpPr>
            <p:spPr bwMode="auto">
              <a:xfrm>
                <a:off x="934" y="3187"/>
                <a:ext cx="299" cy="428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1" name="Freeform 184"/>
              <p:cNvSpPr>
                <a:spLocks/>
              </p:cNvSpPr>
              <p:nvPr/>
            </p:nvSpPr>
            <p:spPr bwMode="auto">
              <a:xfrm>
                <a:off x="1133" y="3276"/>
                <a:ext cx="535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2" name="Freeform 185"/>
              <p:cNvSpPr>
                <a:spLocks/>
              </p:cNvSpPr>
              <p:nvPr/>
            </p:nvSpPr>
            <p:spPr bwMode="auto">
              <a:xfrm>
                <a:off x="981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3" name="Freeform 186"/>
              <p:cNvSpPr>
                <a:spLocks/>
              </p:cNvSpPr>
              <p:nvPr/>
            </p:nvSpPr>
            <p:spPr bwMode="auto">
              <a:xfrm>
                <a:off x="1495" y="3396"/>
                <a:ext cx="139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4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8" name="Group 188"/>
            <p:cNvGrpSpPr>
              <a:grpSpLocks/>
            </p:cNvGrpSpPr>
            <p:nvPr/>
          </p:nvGrpSpPr>
          <p:grpSpPr bwMode="auto">
            <a:xfrm>
              <a:off x="1460" y="2079"/>
              <a:ext cx="724" cy="441"/>
              <a:chOff x="1460" y="2079"/>
              <a:chExt cx="724" cy="441"/>
            </a:xfrm>
          </p:grpSpPr>
          <p:sp>
            <p:nvSpPr>
              <p:cNvPr id="225" name="Freeform 189"/>
              <p:cNvSpPr>
                <a:spLocks noChangeAspect="1"/>
              </p:cNvSpPr>
              <p:nvPr/>
            </p:nvSpPr>
            <p:spPr bwMode="auto">
              <a:xfrm>
                <a:off x="1460" y="2143"/>
                <a:ext cx="168" cy="377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Freeform 190"/>
              <p:cNvSpPr>
                <a:spLocks noChangeAspect="1"/>
              </p:cNvSpPr>
              <p:nvPr/>
            </p:nvSpPr>
            <p:spPr bwMode="auto">
              <a:xfrm>
                <a:off x="1464" y="2079"/>
                <a:ext cx="720" cy="309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44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8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4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3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Line 194"/>
              <p:cNvSpPr>
                <a:spLocks noChangeShapeType="1"/>
              </p:cNvSpPr>
              <p:nvPr/>
            </p:nvSpPr>
            <p:spPr bwMode="auto">
              <a:xfrm flipH="1">
                <a:off x="2042" y="2338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1" name="Line 195"/>
              <p:cNvSpPr>
                <a:spLocks noChangeShapeType="1"/>
              </p:cNvSpPr>
              <p:nvPr/>
            </p:nvSpPr>
            <p:spPr bwMode="auto">
              <a:xfrm flipH="1">
                <a:off x="2029" y="2340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2" name="Line 196"/>
              <p:cNvSpPr>
                <a:spLocks noChangeShapeType="1"/>
              </p:cNvSpPr>
              <p:nvPr/>
            </p:nvSpPr>
            <p:spPr bwMode="auto">
              <a:xfrm flipH="1">
                <a:off x="2056" y="2336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3" name="Line 197"/>
              <p:cNvSpPr>
                <a:spLocks noChangeShapeType="1"/>
              </p:cNvSpPr>
              <p:nvPr/>
            </p:nvSpPr>
            <p:spPr bwMode="auto">
              <a:xfrm flipH="1">
                <a:off x="2069" y="2334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" name="Line 198"/>
              <p:cNvSpPr>
                <a:spLocks noChangeShapeType="1"/>
              </p:cNvSpPr>
              <p:nvPr/>
            </p:nvSpPr>
            <p:spPr bwMode="auto">
              <a:xfrm flipH="1">
                <a:off x="2081" y="2332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5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6" name="Line 200"/>
              <p:cNvSpPr>
                <a:spLocks noChangeShapeType="1"/>
              </p:cNvSpPr>
              <p:nvPr/>
            </p:nvSpPr>
            <p:spPr bwMode="auto">
              <a:xfrm flipH="1">
                <a:off x="2106" y="232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7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8" name="Line 202"/>
              <p:cNvSpPr>
                <a:spLocks noChangeShapeType="1"/>
              </p:cNvSpPr>
              <p:nvPr/>
            </p:nvSpPr>
            <p:spPr bwMode="auto">
              <a:xfrm flipH="1">
                <a:off x="2129" y="2323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9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0" name="Line 204"/>
              <p:cNvSpPr>
                <a:spLocks noChangeShapeType="1"/>
              </p:cNvSpPr>
              <p:nvPr/>
            </p:nvSpPr>
            <p:spPr bwMode="auto">
              <a:xfrm flipH="1">
                <a:off x="2154" y="231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1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2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21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3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4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5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6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7" name="Freeform 211"/>
              <p:cNvSpPr>
                <a:spLocks/>
              </p:cNvSpPr>
              <p:nvPr/>
            </p:nvSpPr>
            <p:spPr bwMode="auto">
              <a:xfrm>
                <a:off x="1671" y="2387"/>
                <a:ext cx="116" cy="39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8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9" name="Group 213"/>
            <p:cNvGrpSpPr>
              <a:grpSpLocks/>
            </p:cNvGrpSpPr>
            <p:nvPr/>
          </p:nvGrpSpPr>
          <p:grpSpPr bwMode="auto">
            <a:xfrm flipH="1">
              <a:off x="1536" y="1680"/>
              <a:ext cx="585" cy="583"/>
              <a:chOff x="1829" y="1130"/>
              <a:chExt cx="1859" cy="1865"/>
            </a:xfrm>
          </p:grpSpPr>
          <p:grpSp>
            <p:nvGrpSpPr>
              <p:cNvPr id="210" name="Group 214"/>
              <p:cNvGrpSpPr>
                <a:grpSpLocks/>
              </p:cNvGrpSpPr>
              <p:nvPr/>
            </p:nvGrpSpPr>
            <p:grpSpPr bwMode="auto">
              <a:xfrm>
                <a:off x="2470" y="1323"/>
                <a:ext cx="1218" cy="1259"/>
                <a:chOff x="2601" y="1199"/>
                <a:chExt cx="1218" cy="1408"/>
              </a:xfrm>
            </p:grpSpPr>
            <p:sp>
              <p:nvSpPr>
                <p:cNvPr id="223" name="Freeform 215"/>
                <p:cNvSpPr>
                  <a:spLocks/>
                </p:cNvSpPr>
                <p:nvPr/>
              </p:nvSpPr>
              <p:spPr bwMode="auto">
                <a:xfrm>
                  <a:off x="2598" y="1201"/>
                  <a:ext cx="1217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600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4" name="Freeform 216"/>
                <p:cNvSpPr>
                  <a:spLocks/>
                </p:cNvSpPr>
                <p:nvPr/>
              </p:nvSpPr>
              <p:spPr bwMode="auto">
                <a:xfrm>
                  <a:off x="3415" y="1360"/>
                  <a:ext cx="406" cy="1245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600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11" name="Oval 217"/>
              <p:cNvSpPr>
                <a:spLocks noChangeArrowheads="1"/>
              </p:cNvSpPr>
              <p:nvPr/>
            </p:nvSpPr>
            <p:spPr bwMode="auto">
              <a:xfrm flipH="1">
                <a:off x="2270" y="2679"/>
                <a:ext cx="1106" cy="31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Oval 218"/>
              <p:cNvSpPr>
                <a:spLocks noChangeArrowheads="1"/>
              </p:cNvSpPr>
              <p:nvPr/>
            </p:nvSpPr>
            <p:spPr bwMode="auto">
              <a:xfrm flipH="1">
                <a:off x="2270" y="2654"/>
                <a:ext cx="1106" cy="315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Freeform 219"/>
              <p:cNvSpPr>
                <a:spLocks/>
              </p:cNvSpPr>
              <p:nvPr/>
            </p:nvSpPr>
            <p:spPr bwMode="auto">
              <a:xfrm>
                <a:off x="1827" y="1139"/>
                <a:ext cx="1623" cy="1732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4" name="Freeform 220"/>
              <p:cNvSpPr>
                <a:spLocks/>
              </p:cNvSpPr>
              <p:nvPr/>
            </p:nvSpPr>
            <p:spPr bwMode="auto">
              <a:xfrm>
                <a:off x="1895" y="2543"/>
                <a:ext cx="1334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5" name="Freeform 221"/>
              <p:cNvSpPr>
                <a:spLocks/>
              </p:cNvSpPr>
              <p:nvPr/>
            </p:nvSpPr>
            <p:spPr bwMode="auto">
              <a:xfrm>
                <a:off x="3438" y="1337"/>
                <a:ext cx="55" cy="1534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6" name="Oval 222"/>
              <p:cNvSpPr>
                <a:spLocks noChangeArrowheads="1"/>
              </p:cNvSpPr>
              <p:nvPr/>
            </p:nvSpPr>
            <p:spPr bwMode="auto">
              <a:xfrm flipH="1">
                <a:off x="1969" y="2568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7" name="Oval 223"/>
              <p:cNvSpPr>
                <a:spLocks noChangeArrowheads="1"/>
              </p:cNvSpPr>
              <p:nvPr/>
            </p:nvSpPr>
            <p:spPr bwMode="auto">
              <a:xfrm flipH="1">
                <a:off x="2061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8" name="Oval 224"/>
              <p:cNvSpPr>
                <a:spLocks noChangeArrowheads="1"/>
              </p:cNvSpPr>
              <p:nvPr/>
            </p:nvSpPr>
            <p:spPr bwMode="auto">
              <a:xfrm flipH="1">
                <a:off x="2356" y="266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9" name="Oval 225"/>
              <p:cNvSpPr>
                <a:spLocks noChangeArrowheads="1"/>
              </p:cNvSpPr>
              <p:nvPr/>
            </p:nvSpPr>
            <p:spPr bwMode="auto">
              <a:xfrm flipH="1">
                <a:off x="2454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0" name="Oval 226"/>
              <p:cNvSpPr>
                <a:spLocks noChangeArrowheads="1"/>
              </p:cNvSpPr>
              <p:nvPr/>
            </p:nvSpPr>
            <p:spPr bwMode="auto">
              <a:xfrm flipH="1">
                <a:off x="2553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1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2 w 1345"/>
                  <a:gd name="T1" fmla="*/ 167 h 1366"/>
                  <a:gd name="T2" fmla="*/ 0 w 1345"/>
                  <a:gd name="T3" fmla="*/ 0 h 1366"/>
                  <a:gd name="T4" fmla="*/ 0 w 1345"/>
                  <a:gd name="T5" fmla="*/ 1139 h 1366"/>
                  <a:gd name="T6" fmla="*/ 1327 w 1345"/>
                  <a:gd name="T7" fmla="*/ 1348 h 1366"/>
                  <a:gd name="T8" fmla="*/ 1312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endParaRPr kumimoji="0" lang="ko-KR" altLang="en-US" sz="1600" b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2" name="Freeform 228"/>
              <p:cNvSpPr>
                <a:spLocks/>
              </p:cNvSpPr>
              <p:nvPr/>
            </p:nvSpPr>
            <p:spPr bwMode="auto">
              <a:xfrm>
                <a:off x="1833" y="1133"/>
                <a:ext cx="1660" cy="216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262" name="Picture 2" descr="C:\Users\Toshiba\AppData\Local\Microsoft\Windows\Temporary Internet Files\Content.IE5\TBE21NJN\MC900428971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48897" y="701267"/>
            <a:ext cx="594785" cy="952938"/>
          </a:xfrm>
          <a:prstGeom prst="rect">
            <a:avLst/>
          </a:prstGeom>
          <a:noFill/>
        </p:spPr>
      </p:pic>
      <p:grpSp>
        <p:nvGrpSpPr>
          <p:cNvPr id="263" name="그룹 262"/>
          <p:cNvGrpSpPr/>
          <p:nvPr/>
        </p:nvGrpSpPr>
        <p:grpSpPr>
          <a:xfrm>
            <a:off x="1474288" y="1010058"/>
            <a:ext cx="594318" cy="301505"/>
            <a:chOff x="1993293" y="2564030"/>
            <a:chExt cx="807572" cy="288942"/>
          </a:xfrm>
        </p:grpSpPr>
        <p:sp>
          <p:nvSpPr>
            <p:cNvPr id="264" name="AutoShape 26"/>
            <p:cNvSpPr>
              <a:spLocks noChangeArrowheads="1"/>
            </p:cNvSpPr>
            <p:nvPr/>
          </p:nvSpPr>
          <p:spPr bwMode="auto">
            <a:xfrm>
              <a:off x="1993293" y="2564030"/>
              <a:ext cx="807572" cy="288942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5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2009917" y="2728044"/>
              <a:ext cx="584994" cy="12492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6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NAT</a:t>
              </a:r>
              <a:endParaRPr lang="ko-KR" altLang="en-US" sz="3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66" name="TextBox 265"/>
          <p:cNvSpPr txBox="1"/>
          <p:nvPr/>
        </p:nvSpPr>
        <p:spPr>
          <a:xfrm>
            <a:off x="0" y="1516856"/>
            <a:ext cx="1021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192.168.1.10/24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7" name="TextBox 266"/>
          <p:cNvSpPr txBox="1"/>
          <p:nvPr/>
        </p:nvSpPr>
        <p:spPr>
          <a:xfrm>
            <a:off x="8065546" y="1706430"/>
            <a:ext cx="1021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192.168.2.20/24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8" name="Group 19"/>
          <p:cNvGrpSpPr>
            <a:grpSpLocks/>
          </p:cNvGrpSpPr>
          <p:nvPr/>
        </p:nvGrpSpPr>
        <p:grpSpPr bwMode="auto">
          <a:xfrm>
            <a:off x="2738567" y="1052457"/>
            <a:ext cx="720590" cy="276802"/>
            <a:chOff x="3682" y="2312"/>
            <a:chExt cx="786" cy="497"/>
          </a:xfrm>
        </p:grpSpPr>
        <p:sp>
          <p:nvSpPr>
            <p:cNvPr id="269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0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itchFamily="18" charset="0"/>
                  <a:ea typeface="Tahoma"/>
                  <a:cs typeface="Times New Roman" pitchFamily="18" charset="0"/>
                </a:rPr>
                <a:t>ROUTER</a:t>
              </a:r>
              <a:endParaRPr lang="ko-KR" altLang="en-US" sz="54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1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2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3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74" name="Group 19"/>
          <p:cNvGrpSpPr>
            <a:grpSpLocks/>
          </p:cNvGrpSpPr>
          <p:nvPr/>
        </p:nvGrpSpPr>
        <p:grpSpPr bwMode="auto">
          <a:xfrm>
            <a:off x="6028905" y="1025146"/>
            <a:ext cx="720590" cy="276802"/>
            <a:chOff x="3682" y="2312"/>
            <a:chExt cx="786" cy="497"/>
          </a:xfrm>
        </p:grpSpPr>
        <p:sp>
          <p:nvSpPr>
            <p:cNvPr id="275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6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itchFamily="18" charset="0"/>
                  <a:ea typeface="Tahoma"/>
                  <a:cs typeface="Times New Roman" pitchFamily="18" charset="0"/>
                </a:rPr>
                <a:t>ROUTER</a:t>
              </a:r>
              <a:endParaRPr lang="ko-KR" altLang="en-US" sz="54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7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8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9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80" name="그룹 279"/>
          <p:cNvGrpSpPr/>
          <p:nvPr/>
        </p:nvGrpSpPr>
        <p:grpSpPr>
          <a:xfrm>
            <a:off x="7266118" y="1009401"/>
            <a:ext cx="594318" cy="301505"/>
            <a:chOff x="1993293" y="2564030"/>
            <a:chExt cx="807572" cy="288942"/>
          </a:xfrm>
        </p:grpSpPr>
        <p:sp>
          <p:nvSpPr>
            <p:cNvPr id="281" name="AutoShape 26"/>
            <p:cNvSpPr>
              <a:spLocks noChangeArrowheads="1"/>
            </p:cNvSpPr>
            <p:nvPr/>
          </p:nvSpPr>
          <p:spPr bwMode="auto">
            <a:xfrm>
              <a:off x="1993293" y="2564030"/>
              <a:ext cx="807572" cy="288942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2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2009917" y="2728044"/>
              <a:ext cx="584994" cy="12492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6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NAT</a:t>
              </a:r>
              <a:endParaRPr lang="ko-KR" altLang="en-US" sz="3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3" name="TextBox 282"/>
          <p:cNvSpPr txBox="1"/>
          <p:nvPr/>
        </p:nvSpPr>
        <p:spPr>
          <a:xfrm>
            <a:off x="6599922" y="630091"/>
            <a:ext cx="1659429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22.22.22.22 → 192.168.2.20</a:t>
            </a:r>
            <a:endParaRPr lang="ko-KR" altLang="en-US" sz="1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4" name="TextBox 283"/>
          <p:cNvSpPr txBox="1"/>
          <p:nvPr/>
        </p:nvSpPr>
        <p:spPr>
          <a:xfrm>
            <a:off x="7028157" y="343697"/>
            <a:ext cx="8322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NAT Table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5" name="직선 화살표 연결선 84"/>
          <p:cNvCxnSpPr/>
          <p:nvPr/>
        </p:nvCxnSpPr>
        <p:spPr>
          <a:xfrm>
            <a:off x="208671" y="4731234"/>
            <a:ext cx="8424612" cy="1476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구름 85"/>
          <p:cNvSpPr/>
          <p:nvPr/>
        </p:nvSpPr>
        <p:spPr>
          <a:xfrm>
            <a:off x="4007862" y="4432788"/>
            <a:ext cx="1381758" cy="63621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7" name="Group 172"/>
          <p:cNvGrpSpPr>
            <a:grpSpLocks/>
          </p:cNvGrpSpPr>
          <p:nvPr/>
        </p:nvGrpSpPr>
        <p:grpSpPr bwMode="auto">
          <a:xfrm>
            <a:off x="156447" y="4453978"/>
            <a:ext cx="672801" cy="644597"/>
            <a:chOff x="1460" y="1680"/>
            <a:chExt cx="971" cy="1058"/>
          </a:xfrm>
        </p:grpSpPr>
        <p:grpSp>
          <p:nvGrpSpPr>
            <p:cNvPr id="88" name="Group 173"/>
            <p:cNvGrpSpPr>
              <a:grpSpLocks/>
            </p:cNvGrpSpPr>
            <p:nvPr/>
          </p:nvGrpSpPr>
          <p:grpSpPr bwMode="auto">
            <a:xfrm rot="20775601" flipH="1">
              <a:off x="2221" y="2374"/>
              <a:ext cx="210" cy="162"/>
              <a:chOff x="3499" y="2336"/>
              <a:chExt cx="1848" cy="1427"/>
            </a:xfrm>
          </p:grpSpPr>
          <p:sp>
            <p:nvSpPr>
              <p:cNvPr id="137" name="Freeform 174"/>
              <p:cNvSpPr>
                <a:spLocks/>
              </p:cNvSpPr>
              <p:nvPr/>
            </p:nvSpPr>
            <p:spPr bwMode="auto">
              <a:xfrm rot="20419783" flipH="1">
                <a:off x="4677" y="2330"/>
                <a:ext cx="783" cy="460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8" name="Freeform 175"/>
              <p:cNvSpPr>
                <a:spLocks/>
              </p:cNvSpPr>
              <p:nvPr/>
            </p:nvSpPr>
            <p:spPr bwMode="auto">
              <a:xfrm rot="-1180217">
                <a:off x="3532" y="2934"/>
                <a:ext cx="1464" cy="698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9" name="Freeform 176"/>
              <p:cNvSpPr>
                <a:spLocks/>
              </p:cNvSpPr>
              <p:nvPr/>
            </p:nvSpPr>
            <p:spPr bwMode="auto">
              <a:xfrm rot="20419783" flipH="1">
                <a:off x="3661" y="3116"/>
                <a:ext cx="1413" cy="52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0" name="Freeform 177"/>
              <p:cNvSpPr>
                <a:spLocks/>
              </p:cNvSpPr>
              <p:nvPr/>
            </p:nvSpPr>
            <p:spPr bwMode="auto">
              <a:xfrm rot="-1180217">
                <a:off x="4358" y="2814"/>
                <a:ext cx="323" cy="375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1" name="Freeform 178"/>
              <p:cNvSpPr>
                <a:spLocks/>
              </p:cNvSpPr>
              <p:nvPr/>
            </p:nvSpPr>
            <p:spPr bwMode="auto">
              <a:xfrm rot="20419783" flipH="1">
                <a:off x="4324" y="2821"/>
                <a:ext cx="443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282" y="2827"/>
                <a:ext cx="187" cy="34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Freeform 180"/>
              <p:cNvSpPr>
                <a:spLocks/>
              </p:cNvSpPr>
              <p:nvPr/>
            </p:nvSpPr>
            <p:spPr bwMode="auto">
              <a:xfrm rot="20419783" flipH="1">
                <a:off x="4481" y="2789"/>
                <a:ext cx="409" cy="272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9" name="Group 181"/>
            <p:cNvGrpSpPr>
              <a:grpSpLocks/>
            </p:cNvGrpSpPr>
            <p:nvPr/>
          </p:nvGrpSpPr>
          <p:grpSpPr bwMode="auto">
            <a:xfrm flipH="1">
              <a:off x="1661" y="2401"/>
              <a:ext cx="623" cy="337"/>
              <a:chOff x="909" y="3187"/>
              <a:chExt cx="828" cy="448"/>
            </a:xfrm>
          </p:grpSpPr>
          <p:sp>
            <p:nvSpPr>
              <p:cNvPr id="131" name="Freeform 182"/>
              <p:cNvSpPr>
                <a:spLocks/>
              </p:cNvSpPr>
              <p:nvPr/>
            </p:nvSpPr>
            <p:spPr bwMode="auto">
              <a:xfrm>
                <a:off x="909" y="3207"/>
                <a:ext cx="299" cy="428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Freeform 183"/>
              <p:cNvSpPr>
                <a:spLocks/>
              </p:cNvSpPr>
              <p:nvPr/>
            </p:nvSpPr>
            <p:spPr bwMode="auto">
              <a:xfrm>
                <a:off x="934" y="3187"/>
                <a:ext cx="299" cy="428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Freeform 184"/>
              <p:cNvSpPr>
                <a:spLocks/>
              </p:cNvSpPr>
              <p:nvPr/>
            </p:nvSpPr>
            <p:spPr bwMode="auto">
              <a:xfrm>
                <a:off x="1133" y="3276"/>
                <a:ext cx="535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" name="Freeform 185"/>
              <p:cNvSpPr>
                <a:spLocks/>
              </p:cNvSpPr>
              <p:nvPr/>
            </p:nvSpPr>
            <p:spPr bwMode="auto">
              <a:xfrm>
                <a:off x="981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" name="Freeform 186"/>
              <p:cNvSpPr>
                <a:spLocks/>
              </p:cNvSpPr>
              <p:nvPr/>
            </p:nvSpPr>
            <p:spPr bwMode="auto">
              <a:xfrm>
                <a:off x="1495" y="3396"/>
                <a:ext cx="139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6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0" name="Group 188"/>
            <p:cNvGrpSpPr>
              <a:grpSpLocks/>
            </p:cNvGrpSpPr>
            <p:nvPr/>
          </p:nvGrpSpPr>
          <p:grpSpPr bwMode="auto">
            <a:xfrm>
              <a:off x="1460" y="2079"/>
              <a:ext cx="724" cy="441"/>
              <a:chOff x="1460" y="2079"/>
              <a:chExt cx="724" cy="441"/>
            </a:xfrm>
          </p:grpSpPr>
          <p:sp>
            <p:nvSpPr>
              <p:cNvPr id="107" name="Freeform 189"/>
              <p:cNvSpPr>
                <a:spLocks noChangeAspect="1"/>
              </p:cNvSpPr>
              <p:nvPr/>
            </p:nvSpPr>
            <p:spPr bwMode="auto">
              <a:xfrm>
                <a:off x="1460" y="2143"/>
                <a:ext cx="168" cy="377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" name="Freeform 190"/>
              <p:cNvSpPr>
                <a:spLocks noChangeAspect="1"/>
              </p:cNvSpPr>
              <p:nvPr/>
            </p:nvSpPr>
            <p:spPr bwMode="auto">
              <a:xfrm>
                <a:off x="1464" y="2079"/>
                <a:ext cx="720" cy="309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44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0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4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1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3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2" name="Line 194"/>
              <p:cNvSpPr>
                <a:spLocks noChangeShapeType="1"/>
              </p:cNvSpPr>
              <p:nvPr/>
            </p:nvSpPr>
            <p:spPr bwMode="auto">
              <a:xfrm flipH="1">
                <a:off x="2042" y="2338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3" name="Line 195"/>
              <p:cNvSpPr>
                <a:spLocks noChangeShapeType="1"/>
              </p:cNvSpPr>
              <p:nvPr/>
            </p:nvSpPr>
            <p:spPr bwMode="auto">
              <a:xfrm flipH="1">
                <a:off x="2029" y="2340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4" name="Line 196"/>
              <p:cNvSpPr>
                <a:spLocks noChangeShapeType="1"/>
              </p:cNvSpPr>
              <p:nvPr/>
            </p:nvSpPr>
            <p:spPr bwMode="auto">
              <a:xfrm flipH="1">
                <a:off x="2056" y="2336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5" name="Line 197"/>
              <p:cNvSpPr>
                <a:spLocks noChangeShapeType="1"/>
              </p:cNvSpPr>
              <p:nvPr/>
            </p:nvSpPr>
            <p:spPr bwMode="auto">
              <a:xfrm flipH="1">
                <a:off x="2069" y="2334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6" name="Line 198"/>
              <p:cNvSpPr>
                <a:spLocks noChangeShapeType="1"/>
              </p:cNvSpPr>
              <p:nvPr/>
            </p:nvSpPr>
            <p:spPr bwMode="auto">
              <a:xfrm flipH="1">
                <a:off x="2081" y="2332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7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8" name="Line 200"/>
              <p:cNvSpPr>
                <a:spLocks noChangeShapeType="1"/>
              </p:cNvSpPr>
              <p:nvPr/>
            </p:nvSpPr>
            <p:spPr bwMode="auto">
              <a:xfrm flipH="1">
                <a:off x="2106" y="232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9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0" name="Line 202"/>
              <p:cNvSpPr>
                <a:spLocks noChangeShapeType="1"/>
              </p:cNvSpPr>
              <p:nvPr/>
            </p:nvSpPr>
            <p:spPr bwMode="auto">
              <a:xfrm flipH="1">
                <a:off x="2129" y="2323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1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2" name="Line 204"/>
              <p:cNvSpPr>
                <a:spLocks noChangeShapeType="1"/>
              </p:cNvSpPr>
              <p:nvPr/>
            </p:nvSpPr>
            <p:spPr bwMode="auto">
              <a:xfrm flipH="1">
                <a:off x="2154" y="231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3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4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21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5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7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8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" name="Freeform 211"/>
              <p:cNvSpPr>
                <a:spLocks/>
              </p:cNvSpPr>
              <p:nvPr/>
            </p:nvSpPr>
            <p:spPr bwMode="auto">
              <a:xfrm>
                <a:off x="1671" y="2387"/>
                <a:ext cx="116" cy="39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0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1" name="Group 213"/>
            <p:cNvGrpSpPr>
              <a:grpSpLocks/>
            </p:cNvGrpSpPr>
            <p:nvPr/>
          </p:nvGrpSpPr>
          <p:grpSpPr bwMode="auto">
            <a:xfrm flipH="1">
              <a:off x="1536" y="1680"/>
              <a:ext cx="585" cy="583"/>
              <a:chOff x="1829" y="1130"/>
              <a:chExt cx="1859" cy="1865"/>
            </a:xfrm>
          </p:grpSpPr>
          <p:grpSp>
            <p:nvGrpSpPr>
              <p:cNvPr id="92" name="Group 214"/>
              <p:cNvGrpSpPr>
                <a:grpSpLocks/>
              </p:cNvGrpSpPr>
              <p:nvPr/>
            </p:nvGrpSpPr>
            <p:grpSpPr bwMode="auto">
              <a:xfrm>
                <a:off x="2470" y="1323"/>
                <a:ext cx="1218" cy="1259"/>
                <a:chOff x="2601" y="1199"/>
                <a:chExt cx="1218" cy="1408"/>
              </a:xfrm>
            </p:grpSpPr>
            <p:sp>
              <p:nvSpPr>
                <p:cNvPr id="105" name="Freeform 215"/>
                <p:cNvSpPr>
                  <a:spLocks/>
                </p:cNvSpPr>
                <p:nvPr/>
              </p:nvSpPr>
              <p:spPr bwMode="auto">
                <a:xfrm>
                  <a:off x="2598" y="1201"/>
                  <a:ext cx="1217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600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6" name="Freeform 216"/>
                <p:cNvSpPr>
                  <a:spLocks/>
                </p:cNvSpPr>
                <p:nvPr/>
              </p:nvSpPr>
              <p:spPr bwMode="auto">
                <a:xfrm>
                  <a:off x="3415" y="1360"/>
                  <a:ext cx="406" cy="1245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600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93" name="Oval 217"/>
              <p:cNvSpPr>
                <a:spLocks noChangeArrowheads="1"/>
              </p:cNvSpPr>
              <p:nvPr/>
            </p:nvSpPr>
            <p:spPr bwMode="auto">
              <a:xfrm flipH="1">
                <a:off x="2270" y="2679"/>
                <a:ext cx="1106" cy="31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" name="Oval 218"/>
              <p:cNvSpPr>
                <a:spLocks noChangeArrowheads="1"/>
              </p:cNvSpPr>
              <p:nvPr/>
            </p:nvSpPr>
            <p:spPr bwMode="auto">
              <a:xfrm flipH="1">
                <a:off x="2270" y="2654"/>
                <a:ext cx="1106" cy="315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" name="Freeform 219"/>
              <p:cNvSpPr>
                <a:spLocks/>
              </p:cNvSpPr>
              <p:nvPr/>
            </p:nvSpPr>
            <p:spPr bwMode="auto">
              <a:xfrm>
                <a:off x="1827" y="1139"/>
                <a:ext cx="1623" cy="1732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6" name="Freeform 220"/>
              <p:cNvSpPr>
                <a:spLocks/>
              </p:cNvSpPr>
              <p:nvPr/>
            </p:nvSpPr>
            <p:spPr bwMode="auto">
              <a:xfrm>
                <a:off x="1895" y="2543"/>
                <a:ext cx="1334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7" name="Freeform 221"/>
              <p:cNvSpPr>
                <a:spLocks/>
              </p:cNvSpPr>
              <p:nvPr/>
            </p:nvSpPr>
            <p:spPr bwMode="auto">
              <a:xfrm>
                <a:off x="3438" y="1337"/>
                <a:ext cx="55" cy="1534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8" name="Oval 222"/>
              <p:cNvSpPr>
                <a:spLocks noChangeArrowheads="1"/>
              </p:cNvSpPr>
              <p:nvPr/>
            </p:nvSpPr>
            <p:spPr bwMode="auto">
              <a:xfrm flipH="1">
                <a:off x="1969" y="2568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9" name="Oval 223"/>
              <p:cNvSpPr>
                <a:spLocks noChangeArrowheads="1"/>
              </p:cNvSpPr>
              <p:nvPr/>
            </p:nvSpPr>
            <p:spPr bwMode="auto">
              <a:xfrm flipH="1">
                <a:off x="2061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0" name="Oval 224"/>
              <p:cNvSpPr>
                <a:spLocks noChangeArrowheads="1"/>
              </p:cNvSpPr>
              <p:nvPr/>
            </p:nvSpPr>
            <p:spPr bwMode="auto">
              <a:xfrm flipH="1">
                <a:off x="2356" y="266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Oval 225"/>
              <p:cNvSpPr>
                <a:spLocks noChangeArrowheads="1"/>
              </p:cNvSpPr>
              <p:nvPr/>
            </p:nvSpPr>
            <p:spPr bwMode="auto">
              <a:xfrm flipH="1">
                <a:off x="2454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2" name="Oval 226"/>
              <p:cNvSpPr>
                <a:spLocks noChangeArrowheads="1"/>
              </p:cNvSpPr>
              <p:nvPr/>
            </p:nvSpPr>
            <p:spPr bwMode="auto">
              <a:xfrm flipH="1">
                <a:off x="2553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3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2 w 1345"/>
                  <a:gd name="T1" fmla="*/ 167 h 1366"/>
                  <a:gd name="T2" fmla="*/ 0 w 1345"/>
                  <a:gd name="T3" fmla="*/ 0 h 1366"/>
                  <a:gd name="T4" fmla="*/ 0 w 1345"/>
                  <a:gd name="T5" fmla="*/ 1139 h 1366"/>
                  <a:gd name="T6" fmla="*/ 1327 w 1345"/>
                  <a:gd name="T7" fmla="*/ 1348 h 1366"/>
                  <a:gd name="T8" fmla="*/ 1312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endParaRPr kumimoji="0" lang="ko-KR" altLang="en-US" sz="1600" b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4" name="Freeform 228"/>
              <p:cNvSpPr>
                <a:spLocks/>
              </p:cNvSpPr>
              <p:nvPr/>
            </p:nvSpPr>
            <p:spPr bwMode="auto">
              <a:xfrm>
                <a:off x="1833" y="1133"/>
                <a:ext cx="1660" cy="216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144" name="Picture 2" descr="C:\Users\Toshiba\AppData\Local\Microsoft\Windows\Temporary Internet Files\Content.IE5\TBE21NJN\MC900428971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09458" y="4302853"/>
            <a:ext cx="478201" cy="766152"/>
          </a:xfrm>
          <a:prstGeom prst="rect">
            <a:avLst/>
          </a:prstGeom>
          <a:noFill/>
        </p:spPr>
      </p:pic>
      <p:grpSp>
        <p:nvGrpSpPr>
          <p:cNvPr id="145" name="그룹 144"/>
          <p:cNvGrpSpPr/>
          <p:nvPr/>
        </p:nvGrpSpPr>
        <p:grpSpPr>
          <a:xfrm>
            <a:off x="1305931" y="4575555"/>
            <a:ext cx="594318" cy="301505"/>
            <a:chOff x="1993293" y="2564030"/>
            <a:chExt cx="807572" cy="288942"/>
          </a:xfrm>
        </p:grpSpPr>
        <p:sp>
          <p:nvSpPr>
            <p:cNvPr id="146" name="AutoShape 26"/>
            <p:cNvSpPr>
              <a:spLocks noChangeArrowheads="1"/>
            </p:cNvSpPr>
            <p:nvPr/>
          </p:nvSpPr>
          <p:spPr bwMode="auto">
            <a:xfrm>
              <a:off x="1993293" y="2564030"/>
              <a:ext cx="807572" cy="288942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7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2009917" y="2728044"/>
              <a:ext cx="584994" cy="12492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6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NAT</a:t>
              </a:r>
              <a:endParaRPr lang="ko-KR" altLang="en-US" sz="3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8" name="TextBox 147"/>
          <p:cNvSpPr txBox="1"/>
          <p:nvPr/>
        </p:nvSpPr>
        <p:spPr>
          <a:xfrm>
            <a:off x="-43507" y="5090017"/>
            <a:ext cx="1021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192.168.1.10/24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8122567" y="4998015"/>
            <a:ext cx="1021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192.168.2.20/24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0" name="Group 19"/>
          <p:cNvGrpSpPr>
            <a:grpSpLocks/>
          </p:cNvGrpSpPr>
          <p:nvPr/>
        </p:nvGrpSpPr>
        <p:grpSpPr bwMode="auto">
          <a:xfrm>
            <a:off x="2526167" y="4606234"/>
            <a:ext cx="720590" cy="276802"/>
            <a:chOff x="3682" y="2312"/>
            <a:chExt cx="786" cy="497"/>
          </a:xfrm>
        </p:grpSpPr>
        <p:sp>
          <p:nvSpPr>
            <p:cNvPr id="151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2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itchFamily="18" charset="0"/>
                  <a:ea typeface="Tahoma"/>
                  <a:cs typeface="Times New Roman" pitchFamily="18" charset="0"/>
                </a:rPr>
                <a:t>ROUTER</a:t>
              </a:r>
              <a:endParaRPr lang="ko-KR" altLang="en-US" sz="54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3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4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5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56" name="Group 19"/>
          <p:cNvGrpSpPr>
            <a:grpSpLocks/>
          </p:cNvGrpSpPr>
          <p:nvPr/>
        </p:nvGrpSpPr>
        <p:grpSpPr bwMode="auto">
          <a:xfrm>
            <a:off x="5945820" y="4597870"/>
            <a:ext cx="720590" cy="276802"/>
            <a:chOff x="3682" y="2312"/>
            <a:chExt cx="786" cy="497"/>
          </a:xfrm>
        </p:grpSpPr>
        <p:sp>
          <p:nvSpPr>
            <p:cNvPr id="157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8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itchFamily="18" charset="0"/>
                  <a:ea typeface="Tahoma"/>
                  <a:cs typeface="Times New Roman" pitchFamily="18" charset="0"/>
                </a:rPr>
                <a:t>ROUTER</a:t>
              </a:r>
              <a:endParaRPr lang="ko-KR" altLang="en-US" sz="54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9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0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1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7222611" y="4582562"/>
            <a:ext cx="594318" cy="301505"/>
            <a:chOff x="1993293" y="2564030"/>
            <a:chExt cx="807572" cy="288942"/>
          </a:xfrm>
        </p:grpSpPr>
        <p:sp>
          <p:nvSpPr>
            <p:cNvPr id="163" name="AutoShape 26"/>
            <p:cNvSpPr>
              <a:spLocks noChangeArrowheads="1"/>
            </p:cNvSpPr>
            <p:nvPr/>
          </p:nvSpPr>
          <p:spPr bwMode="auto">
            <a:xfrm>
              <a:off x="1993293" y="2564030"/>
              <a:ext cx="807572" cy="288942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2009917" y="2728044"/>
              <a:ext cx="584994" cy="12492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6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NAT</a:t>
              </a:r>
              <a:endParaRPr lang="ko-KR" altLang="en-US" sz="3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5" name="TextBox 164"/>
          <p:cNvSpPr txBox="1"/>
          <p:nvPr/>
        </p:nvSpPr>
        <p:spPr>
          <a:xfrm>
            <a:off x="6673747" y="4263976"/>
            <a:ext cx="1659429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22.22.22.22 → 192.168.2.20</a:t>
            </a:r>
            <a:endParaRPr lang="ko-KR" altLang="en-US" sz="1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7101982" y="3977582"/>
            <a:ext cx="8322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NAT Table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1110273" y="4165155"/>
            <a:ext cx="1659429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192.168.1.10 → 11.11.11.11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1538508" y="3878761"/>
            <a:ext cx="8322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NAT Table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9" name="표 168"/>
          <p:cNvGraphicFramePr>
            <a:graphicFrameLocks noGrp="1"/>
          </p:cNvGraphicFramePr>
          <p:nvPr>
            <p:extLst/>
          </p:nvPr>
        </p:nvGraphicFramePr>
        <p:xfrm>
          <a:off x="1702823" y="5256647"/>
          <a:ext cx="2624862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945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3545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7629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5365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310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50030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22.22.22.22</a:t>
                      </a:r>
                      <a:endParaRPr lang="ko-KR" altLang="en-US" sz="1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11.11.11.11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0" name="TextBox 169"/>
          <p:cNvSpPr txBox="1"/>
          <p:nvPr/>
        </p:nvSpPr>
        <p:spPr>
          <a:xfrm>
            <a:off x="1658531" y="5520950"/>
            <a:ext cx="24545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수</a:t>
            </a:r>
            <a:r>
              <a:rPr lang="en-US" altLang="ko-KR" sz="11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Port   </a:t>
            </a:r>
            <a:r>
              <a:rPr lang="ko-KR" altLang="en-US" sz="11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송</a:t>
            </a:r>
            <a:r>
              <a:rPr lang="en-US" altLang="ko-KR" sz="11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Port           </a:t>
            </a:r>
            <a:r>
              <a:rPr lang="ko-KR" altLang="en-US" sz="11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수</a:t>
            </a:r>
            <a:r>
              <a:rPr lang="en-US" altLang="ko-KR" sz="11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IP             </a:t>
            </a:r>
            <a:r>
              <a:rPr lang="ko-KR" altLang="en-US" sz="11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송</a:t>
            </a:r>
            <a:r>
              <a:rPr lang="en-US" altLang="ko-KR" sz="11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IP</a:t>
            </a:r>
            <a:endParaRPr lang="ko-KR" altLang="en-US" sz="1100" dirty="0">
              <a:latin typeface="Times New Roman" panose="02020603050405020304" pitchFamily="18" charset="0"/>
              <a:ea typeface="함초롬바탕" panose="02030504000101010101"/>
              <a:cs typeface="Times New Roman" panose="02020603050405020304" pitchFamily="18" charset="0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/>
          </p:nvPr>
        </p:nvGraphicFramePr>
        <p:xfrm>
          <a:off x="6352930" y="5276876"/>
          <a:ext cx="2624862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945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3545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7629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5365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310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50030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192.168.2.20</a:t>
                      </a:r>
                      <a:endParaRPr lang="ko-KR" altLang="en-US" sz="1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11.11.11.11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2" name="TextBox 171"/>
          <p:cNvSpPr txBox="1"/>
          <p:nvPr/>
        </p:nvSpPr>
        <p:spPr>
          <a:xfrm>
            <a:off x="6309539" y="5520950"/>
            <a:ext cx="24545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수</a:t>
            </a:r>
            <a:r>
              <a:rPr lang="en-US" altLang="ko-KR" sz="11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Port   </a:t>
            </a:r>
            <a:r>
              <a:rPr lang="ko-KR" altLang="en-US" sz="11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송</a:t>
            </a:r>
            <a:r>
              <a:rPr lang="en-US" altLang="ko-KR" sz="11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Port           </a:t>
            </a:r>
            <a:r>
              <a:rPr lang="ko-KR" altLang="en-US" sz="11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수</a:t>
            </a:r>
            <a:r>
              <a:rPr lang="en-US" altLang="ko-KR" sz="11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IP             </a:t>
            </a:r>
            <a:r>
              <a:rPr lang="ko-KR" altLang="en-US" sz="11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송</a:t>
            </a:r>
            <a:r>
              <a:rPr lang="en-US" altLang="ko-KR" sz="11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IP</a:t>
            </a:r>
            <a:endParaRPr lang="ko-KR" altLang="en-US" sz="1100" dirty="0">
              <a:latin typeface="Times New Roman" panose="02020603050405020304" pitchFamily="18" charset="0"/>
              <a:ea typeface="함초롬바탕" panose="02030504000101010101"/>
              <a:cs typeface="Times New Roman" panose="02020603050405020304" pitchFamily="18" charset="0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156447" y="3174460"/>
            <a:ext cx="2626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Destination NAT</a:t>
            </a:r>
            <a:endParaRPr lang="ko-KR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29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22</a:t>
            </a:fld>
            <a:endParaRPr lang="ko-KR" altLang="en-US"/>
          </a:p>
        </p:txBody>
      </p:sp>
      <p:cxnSp>
        <p:nvCxnSpPr>
          <p:cNvPr id="110" name="직선 화살표 연결선 109"/>
          <p:cNvCxnSpPr/>
          <p:nvPr/>
        </p:nvCxnSpPr>
        <p:spPr>
          <a:xfrm>
            <a:off x="228475" y="3757348"/>
            <a:ext cx="8258706" cy="434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구름 110"/>
          <p:cNvSpPr/>
          <p:nvPr/>
        </p:nvSpPr>
        <p:spPr>
          <a:xfrm>
            <a:off x="4027666" y="3458902"/>
            <a:ext cx="1381758" cy="63621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2" name="Group 172"/>
          <p:cNvGrpSpPr>
            <a:grpSpLocks/>
          </p:cNvGrpSpPr>
          <p:nvPr/>
        </p:nvGrpSpPr>
        <p:grpSpPr bwMode="auto">
          <a:xfrm>
            <a:off x="176251" y="3480092"/>
            <a:ext cx="672801" cy="644597"/>
            <a:chOff x="1460" y="1680"/>
            <a:chExt cx="971" cy="1058"/>
          </a:xfrm>
        </p:grpSpPr>
        <p:grpSp>
          <p:nvGrpSpPr>
            <p:cNvPr id="118" name="Group 173"/>
            <p:cNvGrpSpPr>
              <a:grpSpLocks/>
            </p:cNvGrpSpPr>
            <p:nvPr/>
          </p:nvGrpSpPr>
          <p:grpSpPr bwMode="auto">
            <a:xfrm rot="20775601" flipH="1">
              <a:off x="2221" y="2374"/>
              <a:ext cx="210" cy="162"/>
              <a:chOff x="3499" y="2336"/>
              <a:chExt cx="1848" cy="1427"/>
            </a:xfrm>
          </p:grpSpPr>
          <p:sp>
            <p:nvSpPr>
              <p:cNvPr id="171" name="Freeform 174"/>
              <p:cNvSpPr>
                <a:spLocks/>
              </p:cNvSpPr>
              <p:nvPr/>
            </p:nvSpPr>
            <p:spPr bwMode="auto">
              <a:xfrm rot="20419783" flipH="1">
                <a:off x="4677" y="2330"/>
                <a:ext cx="783" cy="460"/>
              </a:xfrm>
              <a:custGeom>
                <a:avLst/>
                <a:gdLst/>
                <a:ahLst/>
                <a:cxnLst>
                  <a:cxn ang="0">
                    <a:pos x="1224" y="755"/>
                  </a:cxn>
                  <a:cxn ang="0">
                    <a:pos x="1112" y="716"/>
                  </a:cxn>
                  <a:cxn ang="0">
                    <a:pos x="1051" y="693"/>
                  </a:cxn>
                  <a:cxn ang="0">
                    <a:pos x="1006" y="671"/>
                  </a:cxn>
                  <a:cxn ang="0">
                    <a:pos x="984" y="660"/>
                  </a:cxn>
                  <a:cxn ang="0">
                    <a:pos x="939" y="626"/>
                  </a:cxn>
                  <a:cxn ang="0">
                    <a:pos x="894" y="548"/>
                  </a:cxn>
                  <a:cxn ang="0">
                    <a:pos x="889" y="531"/>
                  </a:cxn>
                  <a:cxn ang="0">
                    <a:pos x="850" y="509"/>
                  </a:cxn>
                  <a:cxn ang="0">
                    <a:pos x="799" y="481"/>
                  </a:cxn>
                  <a:cxn ang="0">
                    <a:pos x="704" y="453"/>
                  </a:cxn>
                  <a:cxn ang="0">
                    <a:pos x="419" y="442"/>
                  </a:cxn>
                  <a:cxn ang="0">
                    <a:pos x="330" y="408"/>
                  </a:cxn>
                  <a:cxn ang="0">
                    <a:pos x="212" y="279"/>
                  </a:cxn>
                  <a:cxn ang="0">
                    <a:pos x="145" y="134"/>
                  </a:cxn>
                  <a:cxn ang="0">
                    <a:pos x="78" y="39"/>
                  </a:cxn>
                  <a:cxn ang="0">
                    <a:pos x="0" y="0"/>
                  </a:cxn>
                </a:cxnLst>
                <a:rect l="0" t="0" r="r" b="b"/>
                <a:pathLst>
                  <a:path w="1224" h="755">
                    <a:moveTo>
                      <a:pt x="1224" y="755"/>
                    </a:moveTo>
                    <a:cubicBezTo>
                      <a:pt x="1190" y="729"/>
                      <a:pt x="1154" y="724"/>
                      <a:pt x="1112" y="716"/>
                    </a:cubicBezTo>
                    <a:cubicBezTo>
                      <a:pt x="1091" y="705"/>
                      <a:pt x="1072" y="702"/>
                      <a:pt x="1051" y="693"/>
                    </a:cubicBezTo>
                    <a:cubicBezTo>
                      <a:pt x="1036" y="686"/>
                      <a:pt x="1021" y="678"/>
                      <a:pt x="1006" y="671"/>
                    </a:cubicBezTo>
                    <a:cubicBezTo>
                      <a:pt x="999" y="667"/>
                      <a:pt x="984" y="660"/>
                      <a:pt x="984" y="660"/>
                    </a:cubicBezTo>
                    <a:cubicBezTo>
                      <a:pt x="971" y="646"/>
                      <a:pt x="939" y="626"/>
                      <a:pt x="939" y="626"/>
                    </a:cubicBezTo>
                    <a:cubicBezTo>
                      <a:pt x="923" y="602"/>
                      <a:pt x="906" y="575"/>
                      <a:pt x="894" y="548"/>
                    </a:cubicBezTo>
                    <a:cubicBezTo>
                      <a:pt x="892" y="543"/>
                      <a:pt x="893" y="536"/>
                      <a:pt x="889" y="531"/>
                    </a:cubicBezTo>
                    <a:cubicBezTo>
                      <a:pt x="884" y="524"/>
                      <a:pt x="855" y="512"/>
                      <a:pt x="850" y="509"/>
                    </a:cubicBezTo>
                    <a:cubicBezTo>
                      <a:pt x="802" y="480"/>
                      <a:pt x="833" y="491"/>
                      <a:pt x="799" y="481"/>
                    </a:cubicBezTo>
                    <a:cubicBezTo>
                      <a:pt x="764" y="457"/>
                      <a:pt x="751" y="457"/>
                      <a:pt x="704" y="453"/>
                    </a:cubicBezTo>
                    <a:cubicBezTo>
                      <a:pt x="606" y="457"/>
                      <a:pt x="515" y="459"/>
                      <a:pt x="419" y="442"/>
                    </a:cubicBezTo>
                    <a:cubicBezTo>
                      <a:pt x="391" y="426"/>
                      <a:pt x="360" y="419"/>
                      <a:pt x="330" y="408"/>
                    </a:cubicBezTo>
                    <a:cubicBezTo>
                      <a:pt x="287" y="368"/>
                      <a:pt x="245" y="328"/>
                      <a:pt x="212" y="279"/>
                    </a:cubicBezTo>
                    <a:cubicBezTo>
                      <a:pt x="183" y="235"/>
                      <a:pt x="168" y="181"/>
                      <a:pt x="145" y="134"/>
                    </a:cubicBezTo>
                    <a:cubicBezTo>
                      <a:pt x="128" y="100"/>
                      <a:pt x="99" y="71"/>
                      <a:pt x="78" y="39"/>
                    </a:cubicBezTo>
                    <a:cubicBezTo>
                      <a:pt x="70" y="27"/>
                      <a:pt x="15" y="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2" name="Freeform 175"/>
              <p:cNvSpPr>
                <a:spLocks/>
              </p:cNvSpPr>
              <p:nvPr/>
            </p:nvSpPr>
            <p:spPr bwMode="auto">
              <a:xfrm rot="-1180217">
                <a:off x="3532" y="2934"/>
                <a:ext cx="1464" cy="698"/>
              </a:xfrm>
              <a:custGeom>
                <a:avLst/>
                <a:gdLst/>
                <a:ahLst/>
                <a:cxnLst>
                  <a:cxn ang="0">
                    <a:pos x="886" y="33"/>
                  </a:cxn>
                  <a:cxn ang="0">
                    <a:pos x="937" y="70"/>
                  </a:cxn>
                  <a:cxn ang="0">
                    <a:pos x="971" y="130"/>
                  </a:cxn>
                  <a:cxn ang="0">
                    <a:pos x="967" y="218"/>
                  </a:cxn>
                  <a:cxn ang="0">
                    <a:pos x="882" y="261"/>
                  </a:cxn>
                  <a:cxn ang="0">
                    <a:pos x="791" y="294"/>
                  </a:cxn>
                  <a:cxn ang="0">
                    <a:pos x="665" y="382"/>
                  </a:cxn>
                  <a:cxn ang="0">
                    <a:pos x="519" y="522"/>
                  </a:cxn>
                  <a:cxn ang="0">
                    <a:pos x="397" y="542"/>
                  </a:cxn>
                  <a:cxn ang="0">
                    <a:pos x="298" y="550"/>
                  </a:cxn>
                  <a:cxn ang="0">
                    <a:pos x="155" y="522"/>
                  </a:cxn>
                  <a:cxn ang="0">
                    <a:pos x="34" y="459"/>
                  </a:cxn>
                  <a:cxn ang="0">
                    <a:pos x="0" y="393"/>
                  </a:cxn>
                  <a:cxn ang="0">
                    <a:pos x="11" y="315"/>
                  </a:cxn>
                  <a:cxn ang="0">
                    <a:pos x="63" y="210"/>
                  </a:cxn>
                  <a:cxn ang="0">
                    <a:pos x="142" y="147"/>
                  </a:cxn>
                  <a:cxn ang="0">
                    <a:pos x="246" y="89"/>
                  </a:cxn>
                  <a:cxn ang="0">
                    <a:pos x="445" y="21"/>
                  </a:cxn>
                  <a:cxn ang="0">
                    <a:pos x="634" y="0"/>
                  </a:cxn>
                  <a:cxn ang="0">
                    <a:pos x="794" y="13"/>
                  </a:cxn>
                  <a:cxn ang="0">
                    <a:pos x="886" y="33"/>
                  </a:cxn>
                </a:cxnLst>
                <a:rect l="0" t="0" r="r" b="b"/>
                <a:pathLst>
                  <a:path w="971" h="550">
                    <a:moveTo>
                      <a:pt x="886" y="33"/>
                    </a:moveTo>
                    <a:lnTo>
                      <a:pt x="937" y="70"/>
                    </a:lnTo>
                    <a:lnTo>
                      <a:pt x="971" y="130"/>
                    </a:lnTo>
                    <a:lnTo>
                      <a:pt x="967" y="218"/>
                    </a:lnTo>
                    <a:lnTo>
                      <a:pt x="882" y="261"/>
                    </a:lnTo>
                    <a:lnTo>
                      <a:pt x="791" y="294"/>
                    </a:lnTo>
                    <a:lnTo>
                      <a:pt x="665" y="382"/>
                    </a:lnTo>
                    <a:lnTo>
                      <a:pt x="519" y="522"/>
                    </a:lnTo>
                    <a:lnTo>
                      <a:pt x="397" y="542"/>
                    </a:lnTo>
                    <a:lnTo>
                      <a:pt x="298" y="550"/>
                    </a:lnTo>
                    <a:lnTo>
                      <a:pt x="155" y="522"/>
                    </a:lnTo>
                    <a:lnTo>
                      <a:pt x="34" y="459"/>
                    </a:lnTo>
                    <a:lnTo>
                      <a:pt x="0" y="393"/>
                    </a:lnTo>
                    <a:lnTo>
                      <a:pt x="11" y="315"/>
                    </a:lnTo>
                    <a:lnTo>
                      <a:pt x="63" y="210"/>
                    </a:lnTo>
                    <a:lnTo>
                      <a:pt x="142" y="147"/>
                    </a:lnTo>
                    <a:lnTo>
                      <a:pt x="246" y="89"/>
                    </a:lnTo>
                    <a:lnTo>
                      <a:pt x="445" y="21"/>
                    </a:lnTo>
                    <a:lnTo>
                      <a:pt x="634" y="0"/>
                    </a:lnTo>
                    <a:lnTo>
                      <a:pt x="794" y="13"/>
                    </a:lnTo>
                    <a:lnTo>
                      <a:pt x="886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3" name="Freeform 176"/>
              <p:cNvSpPr>
                <a:spLocks/>
              </p:cNvSpPr>
              <p:nvPr/>
            </p:nvSpPr>
            <p:spPr bwMode="auto">
              <a:xfrm rot="20419783" flipH="1">
                <a:off x="3661" y="3116"/>
                <a:ext cx="1413" cy="52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8"/>
                  </a:cxn>
                  <a:cxn ang="0">
                    <a:pos x="319" y="302"/>
                  </a:cxn>
                  <a:cxn ang="0">
                    <a:pos x="604" y="448"/>
                  </a:cxn>
                  <a:cxn ang="0">
                    <a:pos x="867" y="526"/>
                  </a:cxn>
                  <a:cxn ang="0">
                    <a:pos x="1091" y="504"/>
                  </a:cxn>
                  <a:cxn ang="0">
                    <a:pos x="1270" y="448"/>
                  </a:cxn>
                  <a:cxn ang="0">
                    <a:pos x="1432" y="353"/>
                  </a:cxn>
                  <a:cxn ang="0">
                    <a:pos x="1253" y="431"/>
                  </a:cxn>
                  <a:cxn ang="0">
                    <a:pos x="1108" y="470"/>
                  </a:cxn>
                  <a:cxn ang="0">
                    <a:pos x="951" y="470"/>
                  </a:cxn>
                  <a:cxn ang="0">
                    <a:pos x="789" y="453"/>
                  </a:cxn>
                  <a:cxn ang="0">
                    <a:pos x="699" y="420"/>
                  </a:cxn>
                  <a:cxn ang="0">
                    <a:pos x="560" y="330"/>
                  </a:cxn>
                  <a:cxn ang="0">
                    <a:pos x="437" y="213"/>
                  </a:cxn>
                  <a:cxn ang="0">
                    <a:pos x="274" y="129"/>
                  </a:cxn>
                  <a:cxn ang="0">
                    <a:pos x="140" y="73"/>
                  </a:cxn>
                  <a:cxn ang="0">
                    <a:pos x="0" y="0"/>
                  </a:cxn>
                </a:cxnLst>
                <a:rect l="0" t="0" r="r" b="b"/>
                <a:pathLst>
                  <a:path w="1432" h="526">
                    <a:moveTo>
                      <a:pt x="0" y="0"/>
                    </a:moveTo>
                    <a:lnTo>
                      <a:pt x="56" y="118"/>
                    </a:lnTo>
                    <a:lnTo>
                      <a:pt x="319" y="302"/>
                    </a:lnTo>
                    <a:lnTo>
                      <a:pt x="604" y="448"/>
                    </a:lnTo>
                    <a:lnTo>
                      <a:pt x="867" y="526"/>
                    </a:lnTo>
                    <a:lnTo>
                      <a:pt x="1091" y="504"/>
                    </a:lnTo>
                    <a:lnTo>
                      <a:pt x="1270" y="448"/>
                    </a:lnTo>
                    <a:lnTo>
                      <a:pt x="1432" y="353"/>
                    </a:lnTo>
                    <a:lnTo>
                      <a:pt x="1253" y="431"/>
                    </a:lnTo>
                    <a:lnTo>
                      <a:pt x="1108" y="470"/>
                    </a:lnTo>
                    <a:lnTo>
                      <a:pt x="951" y="470"/>
                    </a:lnTo>
                    <a:lnTo>
                      <a:pt x="789" y="453"/>
                    </a:lnTo>
                    <a:lnTo>
                      <a:pt x="699" y="420"/>
                    </a:lnTo>
                    <a:lnTo>
                      <a:pt x="560" y="330"/>
                    </a:lnTo>
                    <a:lnTo>
                      <a:pt x="437" y="213"/>
                    </a:lnTo>
                    <a:lnTo>
                      <a:pt x="274" y="129"/>
                    </a:lnTo>
                    <a:lnTo>
                      <a:pt x="140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4" name="Freeform 177"/>
              <p:cNvSpPr>
                <a:spLocks/>
              </p:cNvSpPr>
              <p:nvPr/>
            </p:nvSpPr>
            <p:spPr bwMode="auto">
              <a:xfrm rot="-1180217">
                <a:off x="4358" y="2814"/>
                <a:ext cx="323" cy="375"/>
              </a:xfrm>
              <a:custGeom>
                <a:avLst/>
                <a:gdLst/>
                <a:ahLst/>
                <a:cxnLst>
                  <a:cxn ang="0">
                    <a:pos x="229" y="261"/>
                  </a:cxn>
                  <a:cxn ang="0">
                    <a:pos x="115" y="57"/>
                  </a:cxn>
                  <a:cxn ang="0">
                    <a:pos x="0" y="0"/>
                  </a:cxn>
                </a:cxnLst>
                <a:rect l="0" t="0" r="r" b="b"/>
                <a:pathLst>
                  <a:path w="229" h="261">
                    <a:moveTo>
                      <a:pt x="229" y="261"/>
                    </a:moveTo>
                    <a:lnTo>
                      <a:pt x="115" y="57"/>
                    </a:ln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rgbClr val="B2B2B2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5" name="Freeform 178"/>
              <p:cNvSpPr>
                <a:spLocks/>
              </p:cNvSpPr>
              <p:nvPr/>
            </p:nvSpPr>
            <p:spPr bwMode="auto">
              <a:xfrm rot="20419783" flipH="1">
                <a:off x="4324" y="2821"/>
                <a:ext cx="443" cy="68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246" y="26"/>
                  </a:cxn>
                  <a:cxn ang="0">
                    <a:pos x="408" y="0"/>
                  </a:cxn>
                  <a:cxn ang="0">
                    <a:pos x="560" y="26"/>
                  </a:cxn>
                </a:cxnLst>
                <a:rect l="0" t="0" r="r" b="b"/>
                <a:pathLst>
                  <a:path w="560" h="79">
                    <a:moveTo>
                      <a:pt x="0" y="79"/>
                    </a:moveTo>
                    <a:lnTo>
                      <a:pt x="246" y="26"/>
                    </a:lnTo>
                    <a:lnTo>
                      <a:pt x="408" y="0"/>
                    </a:lnTo>
                    <a:lnTo>
                      <a:pt x="560" y="26"/>
                    </a:lnTo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6" name="Oval 179"/>
              <p:cNvSpPr>
                <a:spLocks noChangeArrowheads="1"/>
              </p:cNvSpPr>
              <p:nvPr/>
            </p:nvSpPr>
            <p:spPr bwMode="auto">
              <a:xfrm rot="21155849" flipH="1">
                <a:off x="4282" y="2827"/>
                <a:ext cx="187" cy="34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7" name="Freeform 180"/>
              <p:cNvSpPr>
                <a:spLocks/>
              </p:cNvSpPr>
              <p:nvPr/>
            </p:nvSpPr>
            <p:spPr bwMode="auto">
              <a:xfrm rot="20419783" flipH="1">
                <a:off x="4481" y="2789"/>
                <a:ext cx="409" cy="272"/>
              </a:xfrm>
              <a:custGeom>
                <a:avLst/>
                <a:gdLst/>
                <a:ahLst/>
                <a:cxnLst>
                  <a:cxn ang="0">
                    <a:pos x="98" y="36"/>
                  </a:cxn>
                  <a:cxn ang="0">
                    <a:pos x="320" y="0"/>
                  </a:cxn>
                  <a:cxn ang="0">
                    <a:pos x="367" y="26"/>
                  </a:cxn>
                  <a:cxn ang="0">
                    <a:pos x="445" y="26"/>
                  </a:cxn>
                  <a:cxn ang="0">
                    <a:pos x="482" y="42"/>
                  </a:cxn>
                  <a:cxn ang="0">
                    <a:pos x="278" y="367"/>
                  </a:cxn>
                  <a:cxn ang="0">
                    <a:pos x="5" y="262"/>
                  </a:cxn>
                  <a:cxn ang="0">
                    <a:pos x="0" y="157"/>
                  </a:cxn>
                  <a:cxn ang="0">
                    <a:pos x="42" y="74"/>
                  </a:cxn>
                  <a:cxn ang="0">
                    <a:pos x="98" y="36"/>
                  </a:cxn>
                </a:cxnLst>
                <a:rect l="0" t="0" r="r" b="b"/>
                <a:pathLst>
                  <a:path w="482" h="367">
                    <a:moveTo>
                      <a:pt x="98" y="36"/>
                    </a:moveTo>
                    <a:lnTo>
                      <a:pt x="320" y="0"/>
                    </a:lnTo>
                    <a:lnTo>
                      <a:pt x="367" y="26"/>
                    </a:lnTo>
                    <a:lnTo>
                      <a:pt x="445" y="26"/>
                    </a:lnTo>
                    <a:lnTo>
                      <a:pt x="482" y="42"/>
                    </a:lnTo>
                    <a:lnTo>
                      <a:pt x="278" y="367"/>
                    </a:lnTo>
                    <a:lnTo>
                      <a:pt x="5" y="262"/>
                    </a:lnTo>
                    <a:lnTo>
                      <a:pt x="0" y="157"/>
                    </a:lnTo>
                    <a:lnTo>
                      <a:pt x="42" y="74"/>
                    </a:lnTo>
                    <a:lnTo>
                      <a:pt x="98" y="36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3" name="Group 181"/>
            <p:cNvGrpSpPr>
              <a:grpSpLocks/>
            </p:cNvGrpSpPr>
            <p:nvPr/>
          </p:nvGrpSpPr>
          <p:grpSpPr bwMode="auto">
            <a:xfrm flipH="1">
              <a:off x="1661" y="2401"/>
              <a:ext cx="623" cy="337"/>
              <a:chOff x="909" y="3187"/>
              <a:chExt cx="828" cy="448"/>
            </a:xfrm>
          </p:grpSpPr>
          <p:sp>
            <p:nvSpPr>
              <p:cNvPr id="165" name="Freeform 182"/>
              <p:cNvSpPr>
                <a:spLocks/>
              </p:cNvSpPr>
              <p:nvPr/>
            </p:nvSpPr>
            <p:spPr bwMode="auto">
              <a:xfrm>
                <a:off x="909" y="3207"/>
                <a:ext cx="299" cy="428"/>
              </a:xfrm>
              <a:custGeom>
                <a:avLst/>
                <a:gdLst/>
                <a:ahLst/>
                <a:cxnLst>
                  <a:cxn ang="0">
                    <a:pos x="933" y="135"/>
                  </a:cxn>
                  <a:cxn ang="0">
                    <a:pos x="932" y="171"/>
                  </a:cxn>
                  <a:cxn ang="0">
                    <a:pos x="762" y="352"/>
                  </a:cxn>
                  <a:cxn ang="0">
                    <a:pos x="4" y="195"/>
                  </a:cxn>
                  <a:cxn ang="0">
                    <a:pos x="0" y="148"/>
                  </a:cxn>
                  <a:cxn ang="0">
                    <a:pos x="244" y="0"/>
                  </a:cxn>
                  <a:cxn ang="0">
                    <a:pos x="933" y="135"/>
                  </a:cxn>
                </a:cxnLst>
                <a:rect l="0" t="0" r="r" b="b"/>
                <a:pathLst>
                  <a:path w="933" h="352">
                    <a:moveTo>
                      <a:pt x="933" y="135"/>
                    </a:moveTo>
                    <a:lnTo>
                      <a:pt x="932" y="171"/>
                    </a:lnTo>
                    <a:lnTo>
                      <a:pt x="762" y="352"/>
                    </a:lnTo>
                    <a:lnTo>
                      <a:pt x="4" y="195"/>
                    </a:lnTo>
                    <a:lnTo>
                      <a:pt x="0" y="148"/>
                    </a:lnTo>
                    <a:lnTo>
                      <a:pt x="244" y="0"/>
                    </a:lnTo>
                    <a:lnTo>
                      <a:pt x="933" y="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34118"/>
                      <a:invGamma/>
                    </a:srgbClr>
                  </a:gs>
                </a:gsLst>
                <a:lin ang="0" scaled="1"/>
              </a:gradFill>
              <a:ln w="6350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6" name="Freeform 183"/>
              <p:cNvSpPr>
                <a:spLocks/>
              </p:cNvSpPr>
              <p:nvPr/>
            </p:nvSpPr>
            <p:spPr bwMode="auto">
              <a:xfrm>
                <a:off x="934" y="3187"/>
                <a:ext cx="299" cy="428"/>
              </a:xfrm>
              <a:custGeom>
                <a:avLst/>
                <a:gdLst/>
                <a:ahLst/>
                <a:cxnLst>
                  <a:cxn ang="0">
                    <a:pos x="895" y="133"/>
                  </a:cxn>
                  <a:cxn ang="0">
                    <a:pos x="232" y="0"/>
                  </a:cxn>
                  <a:cxn ang="0">
                    <a:pos x="0" y="143"/>
                  </a:cxn>
                  <a:cxn ang="0">
                    <a:pos x="739" y="294"/>
                  </a:cxn>
                  <a:cxn ang="0">
                    <a:pos x="895" y="133"/>
                  </a:cxn>
                </a:cxnLst>
                <a:rect l="0" t="0" r="r" b="b"/>
                <a:pathLst>
                  <a:path w="895" h="294">
                    <a:moveTo>
                      <a:pt x="895" y="133"/>
                    </a:moveTo>
                    <a:lnTo>
                      <a:pt x="232" y="0"/>
                    </a:lnTo>
                    <a:lnTo>
                      <a:pt x="0" y="143"/>
                    </a:lnTo>
                    <a:lnTo>
                      <a:pt x="739" y="294"/>
                    </a:lnTo>
                    <a:lnTo>
                      <a:pt x="895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 cmpd="sng">
                <a:solidFill>
                  <a:srgbClr val="B2B2B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tIns="27432" bIns="27432" anchor="ctr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7" name="Freeform 184"/>
              <p:cNvSpPr>
                <a:spLocks/>
              </p:cNvSpPr>
              <p:nvPr/>
            </p:nvSpPr>
            <p:spPr bwMode="auto">
              <a:xfrm>
                <a:off x="1133" y="3276"/>
                <a:ext cx="535" cy="11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08" y="118"/>
                  </a:cxn>
                  <a:cxn ang="0">
                    <a:pos x="531" y="103"/>
                  </a:cxn>
                  <a:cxn ang="0">
                    <a:pos x="23" y="0"/>
                  </a:cxn>
                </a:cxnLst>
                <a:rect l="0" t="0" r="r" b="b"/>
                <a:pathLst>
                  <a:path w="531" h="118">
                    <a:moveTo>
                      <a:pt x="0" y="15"/>
                    </a:moveTo>
                    <a:lnTo>
                      <a:pt x="508" y="118"/>
                    </a:lnTo>
                    <a:lnTo>
                      <a:pt x="531" y="103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8" name="Freeform 185"/>
              <p:cNvSpPr>
                <a:spLocks/>
              </p:cNvSpPr>
              <p:nvPr/>
            </p:nvSpPr>
            <p:spPr bwMode="auto">
              <a:xfrm>
                <a:off x="981" y="3306"/>
                <a:ext cx="550" cy="159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31" y="78"/>
                  </a:cxn>
                  <a:cxn ang="0">
                    <a:pos x="57" y="66"/>
                  </a:cxn>
                  <a:cxn ang="0">
                    <a:pos x="76" y="71"/>
                  </a:cxn>
                  <a:cxn ang="0">
                    <a:pos x="58" y="81"/>
                  </a:cxn>
                  <a:cxn ang="0">
                    <a:pos x="451" y="159"/>
                  </a:cxn>
                  <a:cxn ang="0">
                    <a:pos x="548" y="84"/>
                  </a:cxn>
                  <a:cxn ang="0">
                    <a:pos x="130" y="0"/>
                  </a:cxn>
                </a:cxnLst>
                <a:rect l="0" t="0" r="r" b="b"/>
                <a:pathLst>
                  <a:path w="548" h="159">
                    <a:moveTo>
                      <a:pt x="0" y="74"/>
                    </a:moveTo>
                    <a:lnTo>
                      <a:pt x="31" y="78"/>
                    </a:lnTo>
                    <a:lnTo>
                      <a:pt x="57" y="66"/>
                    </a:lnTo>
                    <a:lnTo>
                      <a:pt x="76" y="71"/>
                    </a:lnTo>
                    <a:lnTo>
                      <a:pt x="58" y="81"/>
                    </a:lnTo>
                    <a:lnTo>
                      <a:pt x="451" y="159"/>
                    </a:lnTo>
                    <a:lnTo>
                      <a:pt x="548" y="84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9" name="Freeform 186"/>
              <p:cNvSpPr>
                <a:spLocks/>
              </p:cNvSpPr>
              <p:nvPr/>
            </p:nvSpPr>
            <p:spPr bwMode="auto">
              <a:xfrm>
                <a:off x="1495" y="3396"/>
                <a:ext cx="139" cy="6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140" y="11"/>
                  </a:cxn>
                  <a:cxn ang="0">
                    <a:pos x="75" y="70"/>
                  </a:cxn>
                  <a:cxn ang="0">
                    <a:pos x="0" y="56"/>
                  </a:cxn>
                </a:cxnLst>
                <a:rect l="0" t="0" r="r" b="b"/>
                <a:pathLst>
                  <a:path w="140" h="70">
                    <a:moveTo>
                      <a:pt x="73" y="0"/>
                    </a:moveTo>
                    <a:lnTo>
                      <a:pt x="140" y="11"/>
                    </a:lnTo>
                    <a:lnTo>
                      <a:pt x="75" y="70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0" name="Freeform 187"/>
              <p:cNvSpPr>
                <a:spLocks/>
              </p:cNvSpPr>
              <p:nvPr/>
            </p:nvSpPr>
            <p:spPr bwMode="auto">
              <a:xfrm>
                <a:off x="1570" y="3412"/>
                <a:ext cx="167" cy="100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67" y="15"/>
                  </a:cxn>
                  <a:cxn ang="0">
                    <a:pos x="81" y="101"/>
                  </a:cxn>
                  <a:cxn ang="0">
                    <a:pos x="0" y="83"/>
                  </a:cxn>
                </a:cxnLst>
                <a:rect l="0" t="0" r="r" b="b"/>
                <a:pathLst>
                  <a:path w="167" h="101">
                    <a:moveTo>
                      <a:pt x="87" y="0"/>
                    </a:moveTo>
                    <a:lnTo>
                      <a:pt x="167" y="15"/>
                    </a:lnTo>
                    <a:lnTo>
                      <a:pt x="81" y="101"/>
                    </a:lnTo>
                    <a:lnTo>
                      <a:pt x="0" y="83"/>
                    </a:lnTo>
                  </a:path>
                </a:pathLst>
              </a:custGeom>
              <a:solidFill>
                <a:srgbClr val="DDDDDD"/>
              </a:solidFill>
              <a:ln w="12700" cap="rnd" cmpd="sng">
                <a:solidFill>
                  <a:srgbClr val="EAEAE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4" name="Group 188"/>
            <p:cNvGrpSpPr>
              <a:grpSpLocks/>
            </p:cNvGrpSpPr>
            <p:nvPr/>
          </p:nvGrpSpPr>
          <p:grpSpPr bwMode="auto">
            <a:xfrm>
              <a:off x="1460" y="2079"/>
              <a:ext cx="724" cy="441"/>
              <a:chOff x="1460" y="2079"/>
              <a:chExt cx="724" cy="441"/>
            </a:xfrm>
          </p:grpSpPr>
          <p:sp>
            <p:nvSpPr>
              <p:cNvPr id="141" name="Freeform 189"/>
              <p:cNvSpPr>
                <a:spLocks noChangeAspect="1"/>
              </p:cNvSpPr>
              <p:nvPr/>
            </p:nvSpPr>
            <p:spPr bwMode="auto">
              <a:xfrm>
                <a:off x="1460" y="2143"/>
                <a:ext cx="168" cy="377"/>
              </a:xfrm>
              <a:custGeom>
                <a:avLst/>
                <a:gdLst/>
                <a:ahLst/>
                <a:cxnLst>
                  <a:cxn ang="0">
                    <a:pos x="169" y="246"/>
                  </a:cxn>
                  <a:cxn ang="0">
                    <a:pos x="1" y="0"/>
                  </a:cxn>
                  <a:cxn ang="0">
                    <a:pos x="0" y="123"/>
                  </a:cxn>
                  <a:cxn ang="0">
                    <a:pos x="165" y="377"/>
                  </a:cxn>
                </a:cxnLst>
                <a:rect l="0" t="0" r="r" b="b"/>
                <a:pathLst>
                  <a:path w="169" h="377">
                    <a:moveTo>
                      <a:pt x="169" y="246"/>
                    </a:moveTo>
                    <a:lnTo>
                      <a:pt x="1" y="0"/>
                    </a:lnTo>
                    <a:lnTo>
                      <a:pt x="0" y="123"/>
                    </a:lnTo>
                    <a:lnTo>
                      <a:pt x="165" y="377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60784"/>
                      <a:invGamma/>
                    </a:srgbClr>
                  </a:gs>
                </a:gsLst>
                <a:lin ang="0" scaled="1"/>
              </a:gra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" name="Freeform 190"/>
              <p:cNvSpPr>
                <a:spLocks noChangeAspect="1"/>
              </p:cNvSpPr>
              <p:nvPr/>
            </p:nvSpPr>
            <p:spPr bwMode="auto">
              <a:xfrm>
                <a:off x="1464" y="2079"/>
                <a:ext cx="720" cy="309"/>
              </a:xfrm>
              <a:custGeom>
                <a:avLst/>
                <a:gdLst/>
                <a:ahLst/>
                <a:cxnLst>
                  <a:cxn ang="0">
                    <a:pos x="166" y="310"/>
                  </a:cxn>
                  <a:cxn ang="0">
                    <a:pos x="718" y="211"/>
                  </a:cxn>
                  <a:cxn ang="0">
                    <a:pos x="444" y="0"/>
                  </a:cxn>
                  <a:cxn ang="0">
                    <a:pos x="0" y="64"/>
                  </a:cxn>
                  <a:cxn ang="0">
                    <a:pos x="166" y="310"/>
                  </a:cxn>
                </a:cxnLst>
                <a:rect l="0" t="0" r="r" b="b"/>
                <a:pathLst>
                  <a:path w="718" h="310">
                    <a:moveTo>
                      <a:pt x="166" y="310"/>
                    </a:moveTo>
                    <a:lnTo>
                      <a:pt x="718" y="211"/>
                    </a:lnTo>
                    <a:lnTo>
                      <a:pt x="444" y="0"/>
                    </a:lnTo>
                    <a:lnTo>
                      <a:pt x="0" y="64"/>
                    </a:lnTo>
                    <a:lnTo>
                      <a:pt x="166" y="3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Freeform 191"/>
              <p:cNvSpPr>
                <a:spLocks/>
              </p:cNvSpPr>
              <p:nvPr/>
            </p:nvSpPr>
            <p:spPr bwMode="auto">
              <a:xfrm>
                <a:off x="1622" y="2288"/>
                <a:ext cx="544" cy="228"/>
              </a:xfrm>
              <a:custGeom>
                <a:avLst/>
                <a:gdLst/>
                <a:ahLst/>
                <a:cxnLst>
                  <a:cxn ang="0">
                    <a:pos x="6" y="99"/>
                  </a:cxn>
                  <a:cxn ang="0">
                    <a:pos x="557" y="0"/>
                  </a:cxn>
                  <a:cxn ang="0">
                    <a:pos x="549" y="121"/>
                  </a:cxn>
                  <a:cxn ang="0">
                    <a:pos x="0" y="228"/>
                  </a:cxn>
                  <a:cxn ang="0">
                    <a:pos x="6" y="99"/>
                  </a:cxn>
                </a:cxnLst>
                <a:rect l="0" t="0" r="r" b="b"/>
                <a:pathLst>
                  <a:path w="557" h="228">
                    <a:moveTo>
                      <a:pt x="6" y="99"/>
                    </a:moveTo>
                    <a:lnTo>
                      <a:pt x="557" y="0"/>
                    </a:lnTo>
                    <a:lnTo>
                      <a:pt x="549" y="121"/>
                    </a:lnTo>
                    <a:lnTo>
                      <a:pt x="0" y="228"/>
                    </a:lnTo>
                    <a:lnTo>
                      <a:pt x="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50000">
                    <a:srgbClr val="EAEAEA">
                      <a:gamma/>
                      <a:tint val="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" name="Freeform 192"/>
              <p:cNvSpPr>
                <a:spLocks/>
              </p:cNvSpPr>
              <p:nvPr/>
            </p:nvSpPr>
            <p:spPr bwMode="auto">
              <a:xfrm>
                <a:off x="1644" y="2425"/>
                <a:ext cx="168" cy="64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0" y="63"/>
                  </a:cxn>
                  <a:cxn ang="0">
                    <a:pos x="164" y="33"/>
                  </a:cxn>
                  <a:cxn ang="0">
                    <a:pos x="167" y="0"/>
                  </a:cxn>
                  <a:cxn ang="0">
                    <a:pos x="0" y="32"/>
                  </a:cxn>
                </a:cxnLst>
                <a:rect l="0" t="0" r="r" b="b"/>
                <a:pathLst>
                  <a:path w="167" h="63">
                    <a:moveTo>
                      <a:pt x="0" y="32"/>
                    </a:moveTo>
                    <a:lnTo>
                      <a:pt x="0" y="63"/>
                    </a:lnTo>
                    <a:lnTo>
                      <a:pt x="164" y="33"/>
                    </a:lnTo>
                    <a:lnTo>
                      <a:pt x="167" y="0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/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5" name="Oval 193"/>
              <p:cNvSpPr>
                <a:spLocks noChangeArrowheads="1"/>
              </p:cNvSpPr>
              <p:nvPr/>
            </p:nvSpPr>
            <p:spPr bwMode="auto">
              <a:xfrm>
                <a:off x="1783" y="2433"/>
                <a:ext cx="17" cy="23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Line 194"/>
              <p:cNvSpPr>
                <a:spLocks noChangeShapeType="1"/>
              </p:cNvSpPr>
              <p:nvPr/>
            </p:nvSpPr>
            <p:spPr bwMode="auto">
              <a:xfrm flipH="1">
                <a:off x="2042" y="2338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Line 195"/>
              <p:cNvSpPr>
                <a:spLocks noChangeShapeType="1"/>
              </p:cNvSpPr>
              <p:nvPr/>
            </p:nvSpPr>
            <p:spPr bwMode="auto">
              <a:xfrm flipH="1">
                <a:off x="2029" y="2340"/>
                <a:ext cx="2" cy="8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Line 196"/>
              <p:cNvSpPr>
                <a:spLocks noChangeShapeType="1"/>
              </p:cNvSpPr>
              <p:nvPr/>
            </p:nvSpPr>
            <p:spPr bwMode="auto">
              <a:xfrm flipH="1">
                <a:off x="2056" y="2336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Line 197"/>
              <p:cNvSpPr>
                <a:spLocks noChangeShapeType="1"/>
              </p:cNvSpPr>
              <p:nvPr/>
            </p:nvSpPr>
            <p:spPr bwMode="auto">
              <a:xfrm flipH="1">
                <a:off x="2069" y="2334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0" name="Line 198"/>
              <p:cNvSpPr>
                <a:spLocks noChangeShapeType="1"/>
              </p:cNvSpPr>
              <p:nvPr/>
            </p:nvSpPr>
            <p:spPr bwMode="auto">
              <a:xfrm flipH="1">
                <a:off x="2081" y="2332"/>
                <a:ext cx="4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1" name="Line 199"/>
              <p:cNvSpPr>
                <a:spLocks noChangeShapeType="1"/>
              </p:cNvSpPr>
              <p:nvPr/>
            </p:nvSpPr>
            <p:spPr bwMode="auto">
              <a:xfrm flipH="1">
                <a:off x="2094" y="2329"/>
                <a:ext cx="4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2" name="Line 200"/>
              <p:cNvSpPr>
                <a:spLocks noChangeShapeType="1"/>
              </p:cNvSpPr>
              <p:nvPr/>
            </p:nvSpPr>
            <p:spPr bwMode="auto">
              <a:xfrm flipH="1">
                <a:off x="2106" y="232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3" name="Line 201"/>
              <p:cNvSpPr>
                <a:spLocks noChangeShapeType="1"/>
              </p:cNvSpPr>
              <p:nvPr/>
            </p:nvSpPr>
            <p:spPr bwMode="auto">
              <a:xfrm flipH="1">
                <a:off x="2118" y="2323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" name="Line 202"/>
              <p:cNvSpPr>
                <a:spLocks noChangeShapeType="1"/>
              </p:cNvSpPr>
              <p:nvPr/>
            </p:nvSpPr>
            <p:spPr bwMode="auto">
              <a:xfrm flipH="1">
                <a:off x="2129" y="2323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5" name="Line 203"/>
              <p:cNvSpPr>
                <a:spLocks noChangeShapeType="1"/>
              </p:cNvSpPr>
              <p:nvPr/>
            </p:nvSpPr>
            <p:spPr bwMode="auto">
              <a:xfrm flipH="1">
                <a:off x="2141" y="2321"/>
                <a:ext cx="2" cy="8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6" name="Line 204"/>
              <p:cNvSpPr>
                <a:spLocks noChangeShapeType="1"/>
              </p:cNvSpPr>
              <p:nvPr/>
            </p:nvSpPr>
            <p:spPr bwMode="auto">
              <a:xfrm flipH="1">
                <a:off x="2154" y="2319"/>
                <a:ext cx="2" cy="81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>
                <a:outerShdw dist="17961" dir="18900000" algn="ctr" rotWithShape="0">
                  <a:srgbClr val="969696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7" name="Freeform 205"/>
              <p:cNvSpPr>
                <a:spLocks/>
              </p:cNvSpPr>
              <p:nvPr/>
            </p:nvSpPr>
            <p:spPr bwMode="auto">
              <a:xfrm>
                <a:off x="1862" y="2371"/>
                <a:ext cx="93" cy="68"/>
              </a:xfrm>
              <a:custGeom>
                <a:avLst/>
                <a:gdLst/>
                <a:ahLst/>
                <a:cxnLst>
                  <a:cxn ang="0">
                    <a:pos x="2" y="33"/>
                  </a:cxn>
                  <a:cxn ang="0">
                    <a:pos x="0" y="138"/>
                  </a:cxn>
                  <a:cxn ang="0">
                    <a:pos x="186" y="104"/>
                  </a:cxn>
                  <a:cxn ang="0">
                    <a:pos x="186" y="0"/>
                  </a:cxn>
                  <a:cxn ang="0">
                    <a:pos x="2" y="33"/>
                  </a:cxn>
                </a:cxnLst>
                <a:rect l="0" t="0" r="r" b="b"/>
                <a:pathLst>
                  <a:path w="186" h="138">
                    <a:moveTo>
                      <a:pt x="2" y="33"/>
                    </a:moveTo>
                    <a:lnTo>
                      <a:pt x="0" y="138"/>
                    </a:lnTo>
                    <a:lnTo>
                      <a:pt x="186" y="104"/>
                    </a:lnTo>
                    <a:lnTo>
                      <a:pt x="186" y="0"/>
                    </a:lnTo>
                    <a:lnTo>
                      <a:pt x="2" y="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shade val="75686"/>
                      <a:invGamma/>
                    </a:srgbClr>
                  </a:gs>
                </a:gsLst>
                <a:lin ang="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13500000">
                  <a:srgbClr val="969696">
                    <a:alpha val="50000"/>
                  </a:srgbClr>
                </a:prst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8" name="Line 206"/>
              <p:cNvSpPr>
                <a:spLocks noChangeShapeType="1"/>
              </p:cNvSpPr>
              <p:nvPr/>
            </p:nvSpPr>
            <p:spPr bwMode="auto">
              <a:xfrm flipH="1">
                <a:off x="1874" y="2408"/>
                <a:ext cx="0" cy="21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9" name="Line 207"/>
              <p:cNvSpPr>
                <a:spLocks noChangeShapeType="1"/>
              </p:cNvSpPr>
              <p:nvPr/>
            </p:nvSpPr>
            <p:spPr bwMode="auto">
              <a:xfrm flipH="1">
                <a:off x="1947" y="2394"/>
                <a:ext cx="0" cy="19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0" name="Line 208"/>
              <p:cNvSpPr>
                <a:spLocks noChangeShapeType="1"/>
              </p:cNvSpPr>
              <p:nvPr/>
            </p:nvSpPr>
            <p:spPr bwMode="auto">
              <a:xfrm flipH="1">
                <a:off x="1938" y="2404"/>
                <a:ext cx="0" cy="15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1" name="Line 209"/>
              <p:cNvSpPr>
                <a:spLocks noChangeShapeType="1"/>
              </p:cNvSpPr>
              <p:nvPr/>
            </p:nvSpPr>
            <p:spPr bwMode="auto">
              <a:xfrm flipH="1">
                <a:off x="1886" y="2417"/>
                <a:ext cx="0" cy="14"/>
              </a:xfrm>
              <a:prstGeom prst="line">
                <a:avLst/>
              </a:prstGeom>
              <a:noFill/>
              <a:ln w="9525">
                <a:solidFill>
                  <a:srgbClr val="3399FF">
                    <a:alpha val="5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2" name="Line 210"/>
              <p:cNvSpPr>
                <a:spLocks noChangeShapeType="1"/>
              </p:cNvSpPr>
              <p:nvPr/>
            </p:nvSpPr>
            <p:spPr bwMode="auto">
              <a:xfrm flipV="1">
                <a:off x="1897" y="2419"/>
                <a:ext cx="29" cy="6"/>
              </a:xfrm>
              <a:prstGeom prst="line">
                <a:avLst/>
              </a:prstGeom>
              <a:noFill/>
              <a:ln w="9525">
                <a:solidFill>
                  <a:srgbClr val="FFFF99">
                    <a:alpha val="45000"/>
                  </a:srgb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3" name="Freeform 211"/>
              <p:cNvSpPr>
                <a:spLocks/>
              </p:cNvSpPr>
              <p:nvPr/>
            </p:nvSpPr>
            <p:spPr bwMode="auto">
              <a:xfrm>
                <a:off x="1671" y="2387"/>
                <a:ext cx="116" cy="39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" y="38"/>
                  </a:cxn>
                  <a:cxn ang="0">
                    <a:pos x="116" y="19"/>
                  </a:cxn>
                  <a:cxn ang="0">
                    <a:pos x="116" y="0"/>
                  </a:cxn>
                  <a:cxn ang="0">
                    <a:pos x="0" y="20"/>
                  </a:cxn>
                </a:cxnLst>
                <a:rect l="0" t="0" r="r" b="b"/>
                <a:pathLst>
                  <a:path w="116" h="38">
                    <a:moveTo>
                      <a:pt x="0" y="20"/>
                    </a:moveTo>
                    <a:lnTo>
                      <a:pt x="1" y="38"/>
                    </a:lnTo>
                    <a:lnTo>
                      <a:pt x="116" y="19"/>
                    </a:lnTo>
                    <a:lnTo>
                      <a:pt x="116" y="0"/>
                    </a:lnTo>
                    <a:lnTo>
                      <a:pt x="0" y="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tint val="60784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4" name="Line 212"/>
              <p:cNvSpPr>
                <a:spLocks noChangeShapeType="1"/>
              </p:cNvSpPr>
              <p:nvPr/>
            </p:nvSpPr>
            <p:spPr bwMode="auto">
              <a:xfrm flipV="1">
                <a:off x="1661" y="2394"/>
                <a:ext cx="133" cy="23"/>
              </a:xfrm>
              <a:prstGeom prst="line">
                <a:avLst/>
              </a:prstGeom>
              <a:noFill/>
              <a:ln w="3175">
                <a:solidFill>
                  <a:srgbClr val="5F5F5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5" name="Group 213"/>
            <p:cNvGrpSpPr>
              <a:grpSpLocks/>
            </p:cNvGrpSpPr>
            <p:nvPr/>
          </p:nvGrpSpPr>
          <p:grpSpPr bwMode="auto">
            <a:xfrm flipH="1">
              <a:off x="1536" y="1680"/>
              <a:ext cx="585" cy="583"/>
              <a:chOff x="1829" y="1130"/>
              <a:chExt cx="1859" cy="1865"/>
            </a:xfrm>
          </p:grpSpPr>
          <p:grpSp>
            <p:nvGrpSpPr>
              <p:cNvPr id="126" name="Group 214"/>
              <p:cNvGrpSpPr>
                <a:grpSpLocks/>
              </p:cNvGrpSpPr>
              <p:nvPr/>
            </p:nvGrpSpPr>
            <p:grpSpPr bwMode="auto">
              <a:xfrm>
                <a:off x="2470" y="1323"/>
                <a:ext cx="1218" cy="1259"/>
                <a:chOff x="2601" y="1199"/>
                <a:chExt cx="1218" cy="1408"/>
              </a:xfrm>
            </p:grpSpPr>
            <p:sp>
              <p:nvSpPr>
                <p:cNvPr id="139" name="Freeform 215"/>
                <p:cNvSpPr>
                  <a:spLocks/>
                </p:cNvSpPr>
                <p:nvPr/>
              </p:nvSpPr>
              <p:spPr bwMode="auto">
                <a:xfrm>
                  <a:off x="2598" y="1201"/>
                  <a:ext cx="1217" cy="180"/>
                </a:xfrm>
                <a:custGeom>
                  <a:avLst/>
                  <a:gdLst/>
                  <a:ahLst/>
                  <a:cxnLst>
                    <a:cxn ang="0">
                      <a:pos x="1205" y="151"/>
                    </a:cxn>
                    <a:cxn ang="0">
                      <a:pos x="964" y="178"/>
                    </a:cxn>
                    <a:cxn ang="0">
                      <a:pos x="0" y="0"/>
                    </a:cxn>
                    <a:cxn ang="0">
                      <a:pos x="1205" y="151"/>
                    </a:cxn>
                  </a:cxnLst>
                  <a:rect l="0" t="0" r="r" b="b"/>
                  <a:pathLst>
                    <a:path w="1205" h="178">
                      <a:moveTo>
                        <a:pt x="1205" y="151"/>
                      </a:moveTo>
                      <a:lnTo>
                        <a:pt x="964" y="178"/>
                      </a:lnTo>
                      <a:lnTo>
                        <a:pt x="0" y="0"/>
                      </a:lnTo>
                      <a:lnTo>
                        <a:pt x="1205" y="151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600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0" name="Freeform 216"/>
                <p:cNvSpPr>
                  <a:spLocks/>
                </p:cNvSpPr>
                <p:nvPr/>
              </p:nvSpPr>
              <p:spPr bwMode="auto">
                <a:xfrm>
                  <a:off x="3415" y="1360"/>
                  <a:ext cx="406" cy="1245"/>
                </a:xfrm>
                <a:custGeom>
                  <a:avLst/>
                  <a:gdLst/>
                  <a:ahLst/>
                  <a:cxnLst>
                    <a:cxn ang="0">
                      <a:pos x="405" y="0"/>
                    </a:cxn>
                    <a:cxn ang="0">
                      <a:pos x="389" y="1000"/>
                    </a:cxn>
                    <a:cxn ang="0">
                      <a:pos x="133" y="1241"/>
                    </a:cxn>
                    <a:cxn ang="0">
                      <a:pos x="0" y="13"/>
                    </a:cxn>
                    <a:cxn ang="0">
                      <a:pos x="189" y="24"/>
                    </a:cxn>
                    <a:cxn ang="0">
                      <a:pos x="405" y="0"/>
                    </a:cxn>
                  </a:cxnLst>
                  <a:rect l="0" t="0" r="r" b="b"/>
                  <a:pathLst>
                    <a:path w="405" h="1241">
                      <a:moveTo>
                        <a:pt x="405" y="0"/>
                      </a:moveTo>
                      <a:lnTo>
                        <a:pt x="389" y="1000"/>
                      </a:lnTo>
                      <a:lnTo>
                        <a:pt x="133" y="1241"/>
                      </a:lnTo>
                      <a:lnTo>
                        <a:pt x="0" y="13"/>
                      </a:lnTo>
                      <a:lnTo>
                        <a:pt x="189" y="24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>
                        <a:gamma/>
                        <a:tint val="48627"/>
                        <a:invGamma/>
                      </a:srgbClr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solidFill>
                    <a:srgbClr val="969696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600" b="0" ker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27" name="Oval 217"/>
              <p:cNvSpPr>
                <a:spLocks noChangeArrowheads="1"/>
              </p:cNvSpPr>
              <p:nvPr/>
            </p:nvSpPr>
            <p:spPr bwMode="auto">
              <a:xfrm flipH="1">
                <a:off x="2270" y="2679"/>
                <a:ext cx="1106" cy="315"/>
              </a:xfrm>
              <a:prstGeom prst="ellipse">
                <a:avLst/>
              </a:prstGeom>
              <a:solidFill>
                <a:srgbClr val="969696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8" name="Oval 218"/>
              <p:cNvSpPr>
                <a:spLocks noChangeArrowheads="1"/>
              </p:cNvSpPr>
              <p:nvPr/>
            </p:nvSpPr>
            <p:spPr bwMode="auto">
              <a:xfrm flipH="1">
                <a:off x="2270" y="2654"/>
                <a:ext cx="1106" cy="315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" name="Freeform 219"/>
              <p:cNvSpPr>
                <a:spLocks/>
              </p:cNvSpPr>
              <p:nvPr/>
            </p:nvSpPr>
            <p:spPr bwMode="auto">
              <a:xfrm>
                <a:off x="1827" y="1139"/>
                <a:ext cx="1623" cy="1732"/>
              </a:xfrm>
              <a:custGeom>
                <a:avLst/>
                <a:gdLst/>
                <a:ahLst/>
                <a:cxnLst>
                  <a:cxn ang="0">
                    <a:pos x="1602" y="204"/>
                  </a:cxn>
                  <a:cxn ang="0">
                    <a:pos x="5" y="0"/>
                  </a:cxn>
                  <a:cxn ang="0">
                    <a:pos x="0" y="1488"/>
                  </a:cxn>
                  <a:cxn ang="0">
                    <a:pos x="1597" y="1734"/>
                  </a:cxn>
                  <a:cxn ang="0">
                    <a:pos x="1602" y="204"/>
                  </a:cxn>
                </a:cxnLst>
                <a:rect l="0" t="0" r="r" b="b"/>
                <a:pathLst>
                  <a:path w="1602" h="1734">
                    <a:moveTo>
                      <a:pt x="1602" y="204"/>
                    </a:moveTo>
                    <a:lnTo>
                      <a:pt x="5" y="0"/>
                    </a:lnTo>
                    <a:lnTo>
                      <a:pt x="0" y="1488"/>
                    </a:lnTo>
                    <a:lnTo>
                      <a:pt x="1597" y="1734"/>
                    </a:lnTo>
                    <a:lnTo>
                      <a:pt x="1602" y="20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0" name="Freeform 220"/>
              <p:cNvSpPr>
                <a:spLocks/>
              </p:cNvSpPr>
              <p:nvPr/>
            </p:nvSpPr>
            <p:spPr bwMode="auto">
              <a:xfrm>
                <a:off x="1895" y="2543"/>
                <a:ext cx="1334" cy="328"/>
              </a:xfrm>
              <a:custGeom>
                <a:avLst/>
                <a:gdLst/>
                <a:ahLst/>
                <a:cxnLst>
                  <a:cxn ang="0">
                    <a:pos x="1327" y="200"/>
                  </a:cxn>
                  <a:cxn ang="0">
                    <a:pos x="0" y="0"/>
                  </a:cxn>
                  <a:cxn ang="0">
                    <a:pos x="0" y="115"/>
                  </a:cxn>
                  <a:cxn ang="0">
                    <a:pos x="1330" y="330"/>
                  </a:cxn>
                  <a:cxn ang="0">
                    <a:pos x="1327" y="200"/>
                  </a:cxn>
                </a:cxnLst>
                <a:rect l="0" t="0" r="r" b="b"/>
                <a:pathLst>
                  <a:path w="1330" h="330">
                    <a:moveTo>
                      <a:pt x="1327" y="20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1330" y="330"/>
                    </a:lnTo>
                    <a:lnTo>
                      <a:pt x="1327" y="2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1" name="Freeform 221"/>
              <p:cNvSpPr>
                <a:spLocks/>
              </p:cNvSpPr>
              <p:nvPr/>
            </p:nvSpPr>
            <p:spPr bwMode="auto">
              <a:xfrm>
                <a:off x="3438" y="1337"/>
                <a:ext cx="55" cy="1534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56" y="0"/>
                  </a:cxn>
                  <a:cxn ang="0">
                    <a:pos x="46" y="1513"/>
                  </a:cxn>
                  <a:cxn ang="0">
                    <a:pos x="0" y="1536"/>
                  </a:cxn>
                  <a:cxn ang="0">
                    <a:pos x="4" y="16"/>
                  </a:cxn>
                </a:cxnLst>
                <a:rect l="0" t="0" r="r" b="b"/>
                <a:pathLst>
                  <a:path w="56" h="1536">
                    <a:moveTo>
                      <a:pt x="4" y="16"/>
                    </a:moveTo>
                    <a:lnTo>
                      <a:pt x="56" y="0"/>
                    </a:lnTo>
                    <a:lnTo>
                      <a:pt x="46" y="1513"/>
                    </a:lnTo>
                    <a:lnTo>
                      <a:pt x="0" y="1536"/>
                    </a:lnTo>
                    <a:lnTo>
                      <a:pt x="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77777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Oval 222"/>
              <p:cNvSpPr>
                <a:spLocks noChangeArrowheads="1"/>
              </p:cNvSpPr>
              <p:nvPr/>
            </p:nvSpPr>
            <p:spPr bwMode="auto">
              <a:xfrm flipH="1">
                <a:off x="1969" y="2568"/>
                <a:ext cx="49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Oval 223"/>
              <p:cNvSpPr>
                <a:spLocks noChangeArrowheads="1"/>
              </p:cNvSpPr>
              <p:nvPr/>
            </p:nvSpPr>
            <p:spPr bwMode="auto">
              <a:xfrm flipH="1">
                <a:off x="2061" y="2592"/>
                <a:ext cx="43" cy="74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" name="Oval 224"/>
              <p:cNvSpPr>
                <a:spLocks noChangeArrowheads="1"/>
              </p:cNvSpPr>
              <p:nvPr/>
            </p:nvSpPr>
            <p:spPr bwMode="auto">
              <a:xfrm flipH="1">
                <a:off x="2356" y="266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" name="Oval 225"/>
              <p:cNvSpPr>
                <a:spLocks noChangeArrowheads="1"/>
              </p:cNvSpPr>
              <p:nvPr/>
            </p:nvSpPr>
            <p:spPr bwMode="auto">
              <a:xfrm flipH="1">
                <a:off x="2454" y="2679"/>
                <a:ext cx="49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6" name="Oval 226"/>
              <p:cNvSpPr>
                <a:spLocks noChangeArrowheads="1"/>
              </p:cNvSpPr>
              <p:nvPr/>
            </p:nvSpPr>
            <p:spPr bwMode="auto">
              <a:xfrm flipH="1">
                <a:off x="2553" y="2691"/>
                <a:ext cx="55" cy="56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7" name="Freeform 227"/>
              <p:cNvSpPr>
                <a:spLocks/>
              </p:cNvSpPr>
              <p:nvPr/>
            </p:nvSpPr>
            <p:spPr bwMode="auto">
              <a:xfrm>
                <a:off x="1952" y="1310"/>
                <a:ext cx="1342" cy="1363"/>
              </a:xfrm>
              <a:custGeom>
                <a:avLst/>
                <a:gdLst>
                  <a:gd name="T0" fmla="*/ 1312 w 1345"/>
                  <a:gd name="T1" fmla="*/ 167 h 1366"/>
                  <a:gd name="T2" fmla="*/ 0 w 1345"/>
                  <a:gd name="T3" fmla="*/ 0 h 1366"/>
                  <a:gd name="T4" fmla="*/ 0 w 1345"/>
                  <a:gd name="T5" fmla="*/ 1139 h 1366"/>
                  <a:gd name="T6" fmla="*/ 1327 w 1345"/>
                  <a:gd name="T7" fmla="*/ 1348 h 1366"/>
                  <a:gd name="T8" fmla="*/ 1312 w 1345"/>
                  <a:gd name="T9" fmla="*/ 167 h 1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5"/>
                  <a:gd name="T16" fmla="*/ 0 h 1366"/>
                  <a:gd name="T17" fmla="*/ 1345 w 1345"/>
                  <a:gd name="T18" fmla="*/ 1366 h 1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5" h="1366">
                    <a:moveTo>
                      <a:pt x="1330" y="167"/>
                    </a:moveTo>
                    <a:lnTo>
                      <a:pt x="0" y="0"/>
                    </a:lnTo>
                    <a:lnTo>
                      <a:pt x="0" y="1157"/>
                    </a:lnTo>
                    <a:lnTo>
                      <a:pt x="1345" y="1366"/>
                    </a:lnTo>
                    <a:lnTo>
                      <a:pt x="1330" y="1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4D4D4D"/>
                  </a:gs>
                </a:gsLst>
                <a:lin ang="54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/>
                <a:endParaRPr kumimoji="0" lang="ko-KR" altLang="en-US" sz="1600" b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8" name="Freeform 228"/>
              <p:cNvSpPr>
                <a:spLocks/>
              </p:cNvSpPr>
              <p:nvPr/>
            </p:nvSpPr>
            <p:spPr bwMode="auto">
              <a:xfrm>
                <a:off x="1833" y="1133"/>
                <a:ext cx="1660" cy="216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68" y="0"/>
                  </a:cxn>
                  <a:cxn ang="0">
                    <a:pos x="1660" y="199"/>
                  </a:cxn>
                  <a:cxn ang="0">
                    <a:pos x="1613" y="214"/>
                  </a:cxn>
                  <a:cxn ang="0">
                    <a:pos x="0" y="10"/>
                  </a:cxn>
                </a:cxnLst>
                <a:rect l="0" t="0" r="r" b="b"/>
                <a:pathLst>
                  <a:path w="1660" h="214">
                    <a:moveTo>
                      <a:pt x="0" y="10"/>
                    </a:moveTo>
                    <a:lnTo>
                      <a:pt x="68" y="0"/>
                    </a:lnTo>
                    <a:lnTo>
                      <a:pt x="1660" y="199"/>
                    </a:lnTo>
                    <a:lnTo>
                      <a:pt x="1613" y="214"/>
                    </a:lnTo>
                    <a:lnTo>
                      <a:pt x="0" y="10"/>
                    </a:lnTo>
                    <a:close/>
                  </a:path>
                </a:pathLst>
              </a:custGeom>
              <a:noFill/>
              <a:ln w="9525">
                <a:solidFill>
                  <a:srgbClr val="969696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178" name="Picture 2" descr="C:\Users\Toshiba\AppData\Local\Microsoft\Windows\Temporary Internet Files\Content.IE5\TBE21NJN\MC900428971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57060" y="3318434"/>
            <a:ext cx="465665" cy="746068"/>
          </a:xfrm>
          <a:prstGeom prst="rect">
            <a:avLst/>
          </a:prstGeom>
          <a:noFill/>
        </p:spPr>
      </p:pic>
      <p:grpSp>
        <p:nvGrpSpPr>
          <p:cNvPr id="179" name="그룹 178"/>
          <p:cNvGrpSpPr/>
          <p:nvPr/>
        </p:nvGrpSpPr>
        <p:grpSpPr>
          <a:xfrm>
            <a:off x="1325735" y="3601669"/>
            <a:ext cx="594318" cy="301505"/>
            <a:chOff x="1993293" y="2564030"/>
            <a:chExt cx="807572" cy="288942"/>
          </a:xfrm>
        </p:grpSpPr>
        <p:sp>
          <p:nvSpPr>
            <p:cNvPr id="180" name="AutoShape 26"/>
            <p:cNvSpPr>
              <a:spLocks noChangeArrowheads="1"/>
            </p:cNvSpPr>
            <p:nvPr/>
          </p:nvSpPr>
          <p:spPr bwMode="auto">
            <a:xfrm>
              <a:off x="1993293" y="2564030"/>
              <a:ext cx="807572" cy="288942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1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2009917" y="2728044"/>
              <a:ext cx="584994" cy="12492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6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NAT</a:t>
              </a:r>
              <a:endParaRPr lang="ko-KR" altLang="en-US" sz="3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2" name="TextBox 181"/>
          <p:cNvSpPr txBox="1"/>
          <p:nvPr/>
        </p:nvSpPr>
        <p:spPr>
          <a:xfrm>
            <a:off x="-23703" y="4116131"/>
            <a:ext cx="1021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192.168.1.10/24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8109438" y="4066171"/>
            <a:ext cx="1085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192.168.2.20:443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4" name="Group 19"/>
          <p:cNvGrpSpPr>
            <a:grpSpLocks/>
          </p:cNvGrpSpPr>
          <p:nvPr/>
        </p:nvGrpSpPr>
        <p:grpSpPr bwMode="auto">
          <a:xfrm>
            <a:off x="2545971" y="3632348"/>
            <a:ext cx="720590" cy="276802"/>
            <a:chOff x="3682" y="2312"/>
            <a:chExt cx="786" cy="497"/>
          </a:xfrm>
        </p:grpSpPr>
        <p:sp>
          <p:nvSpPr>
            <p:cNvPr id="185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6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itchFamily="18" charset="0"/>
                  <a:ea typeface="Tahoma"/>
                  <a:cs typeface="Times New Roman" pitchFamily="18" charset="0"/>
                </a:rPr>
                <a:t>ROUTER</a:t>
              </a:r>
              <a:endParaRPr lang="ko-KR" altLang="en-US" sz="54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7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8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9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90" name="Group 19"/>
          <p:cNvGrpSpPr>
            <a:grpSpLocks/>
          </p:cNvGrpSpPr>
          <p:nvPr/>
        </p:nvGrpSpPr>
        <p:grpSpPr bwMode="auto">
          <a:xfrm>
            <a:off x="5965624" y="3623984"/>
            <a:ext cx="720590" cy="276802"/>
            <a:chOff x="3682" y="2312"/>
            <a:chExt cx="786" cy="497"/>
          </a:xfrm>
        </p:grpSpPr>
        <p:sp>
          <p:nvSpPr>
            <p:cNvPr id="191" name="AutoShape 20"/>
            <p:cNvSpPr>
              <a:spLocks noChangeArrowheads="1"/>
            </p:cNvSpPr>
            <p:nvPr/>
          </p:nvSpPr>
          <p:spPr bwMode="auto">
            <a:xfrm>
              <a:off x="3683" y="2317"/>
              <a:ext cx="785" cy="492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2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9" y="2513"/>
              <a:ext cx="717" cy="249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altLang="ko-KR" sz="54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itchFamily="18" charset="0"/>
                  <a:ea typeface="Tahoma"/>
                  <a:cs typeface="Times New Roman" pitchFamily="18" charset="0"/>
                </a:rPr>
                <a:t>ROUTER</a:t>
              </a:r>
              <a:endParaRPr lang="ko-KR" altLang="en-US" sz="54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3" name="Oval 22"/>
            <p:cNvSpPr>
              <a:spLocks noChangeArrowheads="1"/>
            </p:cNvSpPr>
            <p:nvPr/>
          </p:nvSpPr>
          <p:spPr bwMode="auto">
            <a:xfrm>
              <a:off x="3682" y="2312"/>
              <a:ext cx="786" cy="249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4" name="AutoShape 23"/>
            <p:cNvSpPr>
              <a:spLocks noChangeArrowheads="1"/>
            </p:cNvSpPr>
            <p:nvPr/>
          </p:nvSpPr>
          <p:spPr bwMode="auto">
            <a:xfrm rot="5400000">
              <a:off x="4082" y="2198"/>
              <a:ext cx="115" cy="485"/>
            </a:xfrm>
            <a:custGeom>
              <a:avLst/>
              <a:gdLst>
                <a:gd name="T0" fmla="*/ 38 w 21600"/>
                <a:gd name="T1" fmla="*/ 14 h 21600"/>
                <a:gd name="T2" fmla="*/ 19 w 21600"/>
                <a:gd name="T3" fmla="*/ 353 h 21600"/>
                <a:gd name="T4" fmla="*/ 46 w 21600"/>
                <a:gd name="T5" fmla="*/ 103 h 21600"/>
                <a:gd name="T6" fmla="*/ 129 w 21600"/>
                <a:gd name="T7" fmla="*/ 217 h 21600"/>
                <a:gd name="T8" fmla="*/ 106 w 21600"/>
                <a:gd name="T9" fmla="*/ 333 h 21600"/>
                <a:gd name="T10" fmla="*/ 78 w 21600"/>
                <a:gd name="T11" fmla="*/ 23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5" name="AutoShape 24"/>
            <p:cNvSpPr>
              <a:spLocks noChangeArrowheads="1"/>
            </p:cNvSpPr>
            <p:nvPr/>
          </p:nvSpPr>
          <p:spPr bwMode="auto">
            <a:xfrm rot="-5400000">
              <a:off x="3973" y="2157"/>
              <a:ext cx="113" cy="495"/>
            </a:xfrm>
            <a:custGeom>
              <a:avLst/>
              <a:gdLst>
                <a:gd name="T0" fmla="*/ 37 w 21600"/>
                <a:gd name="T1" fmla="*/ 14 h 21600"/>
                <a:gd name="T2" fmla="*/ 19 w 21600"/>
                <a:gd name="T3" fmla="*/ 360 h 21600"/>
                <a:gd name="T4" fmla="*/ 45 w 21600"/>
                <a:gd name="T5" fmla="*/ 105 h 21600"/>
                <a:gd name="T6" fmla="*/ 127 w 21600"/>
                <a:gd name="T7" fmla="*/ 221 h 21600"/>
                <a:gd name="T8" fmla="*/ 104 w 21600"/>
                <a:gd name="T9" fmla="*/ 340 h 21600"/>
                <a:gd name="T10" fmla="*/ 77 w 21600"/>
                <a:gd name="T11" fmla="*/ 2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98" name="그룹 197"/>
          <p:cNvGrpSpPr/>
          <p:nvPr/>
        </p:nvGrpSpPr>
        <p:grpSpPr>
          <a:xfrm>
            <a:off x="7242415" y="3608676"/>
            <a:ext cx="594318" cy="301505"/>
            <a:chOff x="1993293" y="2564030"/>
            <a:chExt cx="807572" cy="288942"/>
          </a:xfrm>
        </p:grpSpPr>
        <p:sp>
          <p:nvSpPr>
            <p:cNvPr id="199" name="AutoShape 26"/>
            <p:cNvSpPr>
              <a:spLocks noChangeArrowheads="1"/>
            </p:cNvSpPr>
            <p:nvPr/>
          </p:nvSpPr>
          <p:spPr bwMode="auto">
            <a:xfrm>
              <a:off x="1993293" y="2564030"/>
              <a:ext cx="807572" cy="288942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0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2009917" y="2728044"/>
              <a:ext cx="584994" cy="12492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6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NAT</a:t>
              </a:r>
              <a:endParaRPr lang="ko-KR" altLang="en-US" sz="3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3" name="TextBox 202"/>
          <p:cNvSpPr txBox="1"/>
          <p:nvPr/>
        </p:nvSpPr>
        <p:spPr>
          <a:xfrm>
            <a:off x="6693551" y="3290090"/>
            <a:ext cx="1510350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80  → 192.168.2.20 : 443</a:t>
            </a:r>
            <a:endParaRPr lang="ko-KR" altLang="en-US" sz="1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6654495" y="3013409"/>
            <a:ext cx="17027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NAT Table(Port Mapping)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1130077" y="3191269"/>
            <a:ext cx="1659429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192.168.1.10 → 11.11.11.11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1558312" y="2904875"/>
            <a:ext cx="8322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NAT Table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09" name="표 208"/>
          <p:cNvGraphicFramePr>
            <a:graphicFrameLocks noGrp="1"/>
          </p:cNvGraphicFramePr>
          <p:nvPr>
            <p:extLst/>
          </p:nvPr>
        </p:nvGraphicFramePr>
        <p:xfrm>
          <a:off x="1707513" y="4287387"/>
          <a:ext cx="2624862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945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3545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7629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5365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310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ko-KR" altLang="en-US" sz="1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50030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22.22.22.22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11.11.11.11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0" name="TextBox 209"/>
          <p:cNvSpPr txBox="1"/>
          <p:nvPr/>
        </p:nvSpPr>
        <p:spPr>
          <a:xfrm>
            <a:off x="1623372" y="4590934"/>
            <a:ext cx="23455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수</a:t>
            </a:r>
            <a:r>
              <a:rPr lang="en-US" altLang="ko-KR" sz="10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Port   </a:t>
            </a:r>
            <a:r>
              <a:rPr lang="ko-KR" altLang="en-US" sz="10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송</a:t>
            </a:r>
            <a:r>
              <a:rPr lang="en-US" altLang="ko-KR" sz="10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Port               </a:t>
            </a:r>
            <a:r>
              <a:rPr lang="ko-KR" altLang="en-US" sz="10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수</a:t>
            </a:r>
            <a:r>
              <a:rPr lang="en-US" altLang="ko-KR" sz="10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IP             </a:t>
            </a:r>
            <a:r>
              <a:rPr lang="ko-KR" altLang="en-US" sz="10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송</a:t>
            </a:r>
            <a:r>
              <a:rPr lang="en-US" altLang="ko-KR" sz="10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IP</a:t>
            </a:r>
            <a:endParaRPr lang="ko-KR" altLang="en-US" sz="1000" dirty="0">
              <a:latin typeface="Times New Roman" panose="02020603050405020304" pitchFamily="18" charset="0"/>
              <a:ea typeface="함초롬바탕" panose="02030504000101010101"/>
              <a:cs typeface="Times New Roman" panose="02020603050405020304" pitchFamily="18" charset="0"/>
            </a:endParaRPr>
          </a:p>
        </p:txBody>
      </p:sp>
      <p:graphicFrame>
        <p:nvGraphicFramePr>
          <p:cNvPr id="211" name="표 210"/>
          <p:cNvGraphicFramePr>
            <a:graphicFrameLocks noGrp="1"/>
          </p:cNvGraphicFramePr>
          <p:nvPr>
            <p:extLst/>
          </p:nvPr>
        </p:nvGraphicFramePr>
        <p:xfrm>
          <a:off x="6368745" y="4332291"/>
          <a:ext cx="2748169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634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6061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1745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9375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310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443</a:t>
                      </a:r>
                      <a:endParaRPr lang="ko-KR" altLang="en-US" sz="1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50030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192.168.2.20</a:t>
                      </a:r>
                      <a:endParaRPr lang="ko-KR" altLang="en-US" sz="1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11.11.11.11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2" name="TextBox 211"/>
          <p:cNvSpPr txBox="1"/>
          <p:nvPr/>
        </p:nvSpPr>
        <p:spPr>
          <a:xfrm>
            <a:off x="6344332" y="4603826"/>
            <a:ext cx="2505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수</a:t>
            </a:r>
            <a:r>
              <a:rPr lang="en-US" altLang="ko-KR" sz="10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Port    </a:t>
            </a:r>
            <a:r>
              <a:rPr lang="ko-KR" altLang="en-US" sz="10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송</a:t>
            </a:r>
            <a:r>
              <a:rPr lang="en-US" altLang="ko-KR" sz="10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Port            </a:t>
            </a:r>
            <a:r>
              <a:rPr lang="ko-KR" altLang="en-US" sz="10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수</a:t>
            </a:r>
            <a:r>
              <a:rPr lang="en-US" altLang="ko-KR" sz="10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IP                    </a:t>
            </a:r>
            <a:r>
              <a:rPr lang="ko-KR" altLang="en-US" sz="10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송</a:t>
            </a:r>
            <a:r>
              <a:rPr lang="en-US" altLang="ko-KR" sz="10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IP</a:t>
            </a:r>
            <a:endParaRPr lang="ko-KR" altLang="en-US" sz="1000" dirty="0">
              <a:latin typeface="Times New Roman" panose="02020603050405020304" pitchFamily="18" charset="0"/>
              <a:ea typeface="함초롬바탕" panose="02030504000101010101"/>
              <a:cs typeface="Times New Roman" panose="02020603050405020304" pitchFamily="18" charset="0"/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285093" y="247787"/>
            <a:ext cx="56478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NAT Port Mapping (</a:t>
            </a:r>
            <a:r>
              <a:rPr lang="en-US" altLang="ko-KR" sz="2800" dirty="0" smtClean="0">
                <a:latin typeface="Times New Roman" panose="02020603050405020304" pitchFamily="18" charset="0"/>
                <a:ea typeface="함초롬바탕" panose="02030504000101010101"/>
                <a:cs typeface="Times New Roman" panose="02020603050405020304" pitchFamily="18" charset="0"/>
              </a:rPr>
              <a:t>Port Forwarding)</a:t>
            </a:r>
            <a:endParaRPr lang="en-US" altLang="ko-KR" sz="2800" dirty="0">
              <a:latin typeface="Times New Roman" panose="02020603050405020304" pitchFamily="18" charset="0"/>
              <a:ea typeface="함초롬바탕" panose="02030504000101010101"/>
              <a:cs typeface="Times New Roman" panose="02020603050405020304" pitchFamily="18" charset="0"/>
            </a:endParaRPr>
          </a:p>
          <a:p>
            <a:r>
              <a:rPr lang="en-US" altLang="ko-K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660" y="1423770"/>
            <a:ext cx="6268482" cy="140476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8997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 14"/>
          <p:cNvSpPr/>
          <p:nvPr/>
        </p:nvSpPr>
        <p:spPr>
          <a:xfrm>
            <a:off x="5649817" y="2432957"/>
            <a:ext cx="1551215" cy="702128"/>
          </a:xfrm>
          <a:custGeom>
            <a:avLst/>
            <a:gdLst>
              <a:gd name="connsiteX0" fmla="*/ 0 w 1551215"/>
              <a:gd name="connsiteY0" fmla="*/ 702128 h 702128"/>
              <a:gd name="connsiteX1" fmla="*/ 0 w 1551215"/>
              <a:gd name="connsiteY1" fmla="*/ 0 h 702128"/>
              <a:gd name="connsiteX2" fmla="*/ 1551215 w 1551215"/>
              <a:gd name="connsiteY2" fmla="*/ 0 h 70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1215" h="702128">
                <a:moveTo>
                  <a:pt x="0" y="702128"/>
                </a:moveTo>
                <a:lnTo>
                  <a:pt x="0" y="0"/>
                </a:lnTo>
                <a:lnTo>
                  <a:pt x="1551215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5672777" y="3444169"/>
            <a:ext cx="1714500" cy="751114"/>
          </a:xfrm>
          <a:custGeom>
            <a:avLst/>
            <a:gdLst>
              <a:gd name="connsiteX0" fmla="*/ 0 w 1665514"/>
              <a:gd name="connsiteY0" fmla="*/ 0 h 751114"/>
              <a:gd name="connsiteX1" fmla="*/ 16329 w 1665514"/>
              <a:gd name="connsiteY1" fmla="*/ 734786 h 751114"/>
              <a:gd name="connsiteX2" fmla="*/ 1665514 w 1665514"/>
              <a:gd name="connsiteY2" fmla="*/ 751114 h 751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14" h="751114">
                <a:moveTo>
                  <a:pt x="0" y="0"/>
                </a:moveTo>
                <a:lnTo>
                  <a:pt x="16329" y="734786"/>
                </a:lnTo>
                <a:lnTo>
                  <a:pt x="1665514" y="751114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>
            <a:endCxn id="155" idx="4"/>
          </p:cNvCxnSpPr>
          <p:nvPr/>
        </p:nvCxnSpPr>
        <p:spPr>
          <a:xfrm flipV="1">
            <a:off x="1995489" y="3345047"/>
            <a:ext cx="3625269" cy="18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904" name="Rectangle 63"/>
          <p:cNvSpPr>
            <a:spLocks noChangeArrowheads="1"/>
          </p:cNvSpPr>
          <p:nvPr/>
        </p:nvSpPr>
        <p:spPr bwMode="auto">
          <a:xfrm>
            <a:off x="551778" y="3232531"/>
            <a:ext cx="16024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ko-KR" altLang="en-US" sz="1600" b="1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600" b="1" dirty="0">
                <a:solidFill>
                  <a:srgbClr val="000000"/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Network</a:t>
            </a:r>
            <a:endParaRPr lang="en-US" altLang="ko-KR" sz="16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80918" name="AutoShape 92"/>
          <p:cNvCxnSpPr>
            <a:cxnSpLocks noChangeShapeType="1"/>
          </p:cNvCxnSpPr>
          <p:nvPr/>
        </p:nvCxnSpPr>
        <p:spPr bwMode="auto">
          <a:xfrm>
            <a:off x="381541" y="4740464"/>
            <a:ext cx="3276635" cy="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9" name="AutoShape 93"/>
          <p:cNvCxnSpPr>
            <a:cxnSpLocks noChangeShapeType="1"/>
          </p:cNvCxnSpPr>
          <p:nvPr/>
        </p:nvCxnSpPr>
        <p:spPr bwMode="auto">
          <a:xfrm>
            <a:off x="3658176" y="4740464"/>
            <a:ext cx="5064351" cy="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0923" name="Rectangle 97"/>
          <p:cNvSpPr>
            <a:spLocks noChangeArrowheads="1"/>
          </p:cNvSpPr>
          <p:nvPr/>
        </p:nvSpPr>
        <p:spPr bwMode="auto">
          <a:xfrm>
            <a:off x="839002" y="4875659"/>
            <a:ext cx="22011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atinLnBrk="1">
              <a:lnSpc>
                <a:spcPct val="100000"/>
              </a:lnSpc>
              <a:buFontTx/>
              <a:buNone/>
            </a:pP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사설 망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(172.16.x.x)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80924" name="Rectangle 98"/>
          <p:cNvSpPr>
            <a:spLocks noChangeArrowheads="1"/>
          </p:cNvSpPr>
          <p:nvPr/>
        </p:nvSpPr>
        <p:spPr bwMode="auto">
          <a:xfrm>
            <a:off x="4525322" y="4905344"/>
            <a:ext cx="276357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latinLnBrk="1">
              <a:lnSpc>
                <a:spcPct val="100000"/>
              </a:lnSpc>
              <a:buFontTx/>
              <a:buNone/>
            </a:pPr>
            <a:r>
              <a:rPr lang="ko-KR" altLang="en-US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공인</a:t>
            </a:r>
            <a:r>
              <a:rPr lang="en-US" altLang="ko-KR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(public) Address </a:t>
            </a:r>
            <a:r>
              <a:rPr lang="ko-KR" altLang="en-US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사용</a:t>
            </a:r>
            <a:endParaRPr lang="ko-KR" altLang="en-US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47" name="Rectangle 2"/>
          <p:cNvSpPr>
            <a:spLocks noGrp="1" noChangeArrowheads="1"/>
          </p:cNvSpPr>
          <p:nvPr>
            <p:ph type="title"/>
          </p:nvPr>
        </p:nvSpPr>
        <p:spPr>
          <a:xfrm>
            <a:off x="394931" y="768388"/>
            <a:ext cx="7886700" cy="663574"/>
          </a:xfrm>
        </p:spPr>
        <p:txBody>
          <a:bodyPr anchor="t">
            <a:normAutofit/>
          </a:bodyPr>
          <a:lstStyle/>
          <a:p>
            <a:r>
              <a:rPr lang="ko-KR" altLang="en-US" sz="3600" dirty="0" err="1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기업망에서의</a:t>
            </a:r>
            <a:r>
              <a:rPr lang="ko-KR" altLang="en-US" sz="36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36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NAT </a:t>
            </a:r>
            <a:endParaRPr lang="ko-KR" altLang="en-US" sz="360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94930" y="2628459"/>
            <a:ext cx="1600558" cy="1436914"/>
          </a:xfrm>
          <a:prstGeom prst="roundRect">
            <a:avLst>
              <a:gd name="adj" fmla="val 554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473" y="2970595"/>
            <a:ext cx="682996" cy="73818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grpSp>
        <p:nvGrpSpPr>
          <p:cNvPr id="9" name="그룹 8"/>
          <p:cNvGrpSpPr/>
          <p:nvPr/>
        </p:nvGrpSpPr>
        <p:grpSpPr>
          <a:xfrm>
            <a:off x="5102637" y="3108048"/>
            <a:ext cx="1039019" cy="477736"/>
            <a:chOff x="7567613" y="2217095"/>
            <a:chExt cx="1165168" cy="535477"/>
          </a:xfrm>
        </p:grpSpPr>
        <p:sp>
          <p:nvSpPr>
            <p:cNvPr id="153" name="AutoShape 20"/>
            <p:cNvSpPr>
              <a:spLocks noChangeArrowheads="1"/>
            </p:cNvSpPr>
            <p:nvPr/>
          </p:nvSpPr>
          <p:spPr bwMode="auto">
            <a:xfrm>
              <a:off x="7572318" y="2227659"/>
              <a:ext cx="1160463" cy="524913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4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7608831" y="2420778"/>
              <a:ext cx="1060450" cy="266707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16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imes New Roman" pitchFamily="18" charset="0"/>
                  <a:cs typeface="Times New Roman" pitchFamily="18" charset="0"/>
                </a:rPr>
                <a:t>ROUTER</a:t>
              </a:r>
              <a:endParaRPr lang="ko-KR" altLang="en-US" sz="1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5" name="Oval 22"/>
            <p:cNvSpPr>
              <a:spLocks noChangeArrowheads="1"/>
            </p:cNvSpPr>
            <p:nvPr/>
          </p:nvSpPr>
          <p:spPr bwMode="auto">
            <a:xfrm>
              <a:off x="7567613" y="2217095"/>
              <a:ext cx="1162050" cy="265644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6" name="AutoShape 23"/>
            <p:cNvSpPr>
              <a:spLocks noChangeArrowheads="1"/>
            </p:cNvSpPr>
            <p:nvPr/>
          </p:nvSpPr>
          <p:spPr bwMode="auto">
            <a:xfrm rot="5400000">
              <a:off x="8193202" y="1989513"/>
              <a:ext cx="122196" cy="717550"/>
            </a:xfrm>
            <a:custGeom>
              <a:avLst/>
              <a:gdLst>
                <a:gd name="T0" fmla="*/ 321 w 21600"/>
                <a:gd name="T1" fmla="*/ 465 h 21600"/>
                <a:gd name="T2" fmla="*/ 161 w 21600"/>
                <a:gd name="T3" fmla="*/ 11727 h 21600"/>
                <a:gd name="T4" fmla="*/ 389 w 21600"/>
                <a:gd name="T5" fmla="*/ 3422 h 21600"/>
                <a:gd name="T6" fmla="*/ 1090 w 21600"/>
                <a:gd name="T7" fmla="*/ 7209 h 21600"/>
                <a:gd name="T8" fmla="*/ 896 w 21600"/>
                <a:gd name="T9" fmla="*/ 11062 h 21600"/>
                <a:gd name="T10" fmla="*/ 659 w 21600"/>
                <a:gd name="T11" fmla="*/ 780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93 w 21600"/>
                <a:gd name="T19" fmla="*/ 3162 h 21600"/>
                <a:gd name="T20" fmla="*/ 18407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ko-KR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7" name="AutoShape 24"/>
            <p:cNvSpPr>
              <a:spLocks noChangeArrowheads="1"/>
            </p:cNvSpPr>
            <p:nvPr/>
          </p:nvSpPr>
          <p:spPr bwMode="auto">
            <a:xfrm rot="-5400000">
              <a:off x="7947700" y="1951111"/>
              <a:ext cx="120071" cy="731838"/>
            </a:xfrm>
            <a:custGeom>
              <a:avLst/>
              <a:gdLst>
                <a:gd name="T0" fmla="*/ 307 w 21600"/>
                <a:gd name="T1" fmla="*/ 474 h 21600"/>
                <a:gd name="T2" fmla="*/ 158 w 21600"/>
                <a:gd name="T3" fmla="*/ 12197 h 21600"/>
                <a:gd name="T4" fmla="*/ 374 w 21600"/>
                <a:gd name="T5" fmla="*/ 3558 h 21600"/>
                <a:gd name="T6" fmla="*/ 1055 w 21600"/>
                <a:gd name="T7" fmla="*/ 7488 h 21600"/>
                <a:gd name="T8" fmla="*/ 864 w 21600"/>
                <a:gd name="T9" fmla="*/ 11520 h 21600"/>
                <a:gd name="T10" fmla="*/ 639 w 21600"/>
                <a:gd name="T11" fmla="*/ 8132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50 w 21600"/>
                <a:gd name="T19" fmla="*/ 3142 h 21600"/>
                <a:gd name="T20" fmla="*/ 18350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wrap="none" anchor="ctr"/>
            <a:lstStyle/>
            <a:p>
              <a:pPr>
                <a:defRPr/>
              </a:pPr>
              <a:endParaRPr lang="ko-KR" altLang="en-US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0" name="구름 9"/>
          <p:cNvSpPr/>
          <p:nvPr/>
        </p:nvSpPr>
        <p:spPr>
          <a:xfrm>
            <a:off x="6957088" y="2107756"/>
            <a:ext cx="1941058" cy="708137"/>
          </a:xfrm>
          <a:prstGeom prst="clou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구름 159"/>
          <p:cNvSpPr/>
          <p:nvPr/>
        </p:nvSpPr>
        <p:spPr>
          <a:xfrm>
            <a:off x="6957088" y="3725183"/>
            <a:ext cx="1941058" cy="708137"/>
          </a:xfrm>
          <a:prstGeom prst="clou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Rectangle 63"/>
          <p:cNvSpPr>
            <a:spLocks noChangeArrowheads="1"/>
          </p:cNvSpPr>
          <p:nvPr/>
        </p:nvSpPr>
        <p:spPr bwMode="auto">
          <a:xfrm>
            <a:off x="7288900" y="2299820"/>
            <a:ext cx="16024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ko-KR" altLang="en-US" sz="1600" b="1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지사 </a:t>
            </a:r>
            <a:r>
              <a:rPr lang="en-US" altLang="ko-KR" sz="1600" b="1" dirty="0">
                <a:solidFill>
                  <a:srgbClr val="000000"/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Network</a:t>
            </a:r>
            <a:endParaRPr lang="en-US" altLang="ko-KR" sz="16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62" name="Rectangle 63"/>
          <p:cNvSpPr>
            <a:spLocks noChangeArrowheads="1"/>
          </p:cNvSpPr>
          <p:nvPr/>
        </p:nvSpPr>
        <p:spPr bwMode="auto">
          <a:xfrm>
            <a:off x="7288899" y="3956139"/>
            <a:ext cx="16024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ko-KR" sz="1600" b="1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Internet </a:t>
            </a:r>
            <a:endParaRPr lang="en-US" altLang="ko-KR" sz="16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69" name="Rectangle 65"/>
          <p:cNvSpPr>
            <a:spLocks noChangeArrowheads="1"/>
          </p:cNvSpPr>
          <p:nvPr/>
        </p:nvSpPr>
        <p:spPr bwMode="auto">
          <a:xfrm>
            <a:off x="3108419" y="2575096"/>
            <a:ext cx="13080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latinLnBrk="1">
              <a:lnSpc>
                <a:spcPct val="100000"/>
              </a:lnSpc>
              <a:buFontTx/>
              <a:buNone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방화벽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(NAT)</a:t>
            </a:r>
            <a:endParaRPr lang="ko-KR" altLang="en-US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186" name="직선 연결선 185"/>
          <p:cNvCxnSpPr/>
          <p:nvPr/>
        </p:nvCxnSpPr>
        <p:spPr>
          <a:xfrm>
            <a:off x="3648877" y="4576641"/>
            <a:ext cx="9298" cy="4815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2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5285" y="2214947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b="1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보안망</a:t>
            </a:r>
            <a:r>
              <a:rPr lang="ko-KR" altLang="en-US" sz="3600" b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구성</a:t>
            </a:r>
            <a:r>
              <a:rPr lang="en-US" altLang="ko-KR" sz="36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(1)</a:t>
            </a:r>
            <a:endParaRPr lang="ko-KR" altLang="en-US" sz="36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803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>
          <a:xfrm>
            <a:off x="7629760" y="6511870"/>
            <a:ext cx="1295400" cy="246062"/>
          </a:xfrm>
        </p:spPr>
        <p:txBody>
          <a:bodyPr/>
          <a:lstStyle/>
          <a:p>
            <a:pPr algn="r">
              <a:defRPr/>
            </a:pPr>
            <a:fld id="{334C5E76-0582-45D8-A764-6B78B59B938F}" type="slidenum">
              <a:rPr lang="en-US" altLang="ko-KR" smtClean="0"/>
              <a:pPr algn="r">
                <a:defRPr/>
              </a:pPr>
              <a:t>25</a:t>
            </a:fld>
            <a:endParaRPr lang="en-US" altLang="ko-KR"/>
          </a:p>
        </p:txBody>
      </p:sp>
      <p:sp>
        <p:nvSpPr>
          <p:cNvPr id="27" name="모서리가 둥근 직사각형 26"/>
          <p:cNvSpPr/>
          <p:nvPr/>
        </p:nvSpPr>
        <p:spPr bwMode="auto">
          <a:xfrm>
            <a:off x="485449" y="2238272"/>
            <a:ext cx="3929890" cy="1242646"/>
          </a:xfrm>
          <a:prstGeom prst="roundRect">
            <a:avLst>
              <a:gd name="adj" fmla="val 7289"/>
            </a:avLst>
          </a:prstGeom>
          <a:noFill/>
          <a:ln w="9525" cap="flat" cmpd="sng" algn="ctr">
            <a:solidFill>
              <a:srgbClr val="5F5F5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45720" rIns="54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 bwMode="auto">
          <a:xfrm>
            <a:off x="4865682" y="2289088"/>
            <a:ext cx="4156694" cy="1159520"/>
          </a:xfrm>
          <a:prstGeom prst="roundRect">
            <a:avLst>
              <a:gd name="adj" fmla="val 7289"/>
            </a:avLst>
          </a:prstGeom>
          <a:noFill/>
          <a:ln w="9525" cap="flat" cmpd="sng" algn="ctr">
            <a:solidFill>
              <a:srgbClr val="5F5F5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45720" rIns="54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 bwMode="auto">
          <a:xfrm>
            <a:off x="4589929" y="2941385"/>
            <a:ext cx="11270" cy="2637964"/>
          </a:xfrm>
          <a:prstGeom prst="line">
            <a:avLst/>
          </a:prstGeom>
          <a:solidFill>
            <a:schemeClr val="bg2"/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직선 연결선 21"/>
          <p:cNvCxnSpPr>
            <a:endCxn id="17" idx="2"/>
          </p:cNvCxnSpPr>
          <p:nvPr/>
        </p:nvCxnSpPr>
        <p:spPr bwMode="auto">
          <a:xfrm>
            <a:off x="833565" y="2941385"/>
            <a:ext cx="5114967" cy="8957"/>
          </a:xfrm>
          <a:prstGeom prst="line">
            <a:avLst/>
          </a:prstGeom>
          <a:solidFill>
            <a:schemeClr val="bg2"/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769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007" y="2555119"/>
            <a:ext cx="657225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2156022" y="2770426"/>
            <a:ext cx="908523" cy="460200"/>
            <a:chOff x="3779912" y="1124744"/>
            <a:chExt cx="1499235" cy="742950"/>
          </a:xfrm>
        </p:grpSpPr>
        <p:sp>
          <p:nvSpPr>
            <p:cNvPr id="6" name="AutoShape 26"/>
            <p:cNvSpPr>
              <a:spLocks noChangeArrowheads="1"/>
            </p:cNvSpPr>
            <p:nvPr/>
          </p:nvSpPr>
          <p:spPr bwMode="auto">
            <a:xfrm>
              <a:off x="3779912" y="1124744"/>
              <a:ext cx="1495425" cy="74295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7" name="Freeform 27"/>
            <p:cNvSpPr>
              <a:spLocks/>
            </p:cNvSpPr>
            <p:nvPr/>
          </p:nvSpPr>
          <p:spPr bwMode="auto">
            <a:xfrm>
              <a:off x="3782134" y="1124744"/>
              <a:ext cx="1497013" cy="417512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8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832934" y="1588294"/>
              <a:ext cx="1003300" cy="2619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36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rPr>
                <a:t>SWITCH</a:t>
              </a:r>
              <a:endParaRPr lang="ko-KR" altLang="en-US" sz="3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ahoma"/>
                <a:cs typeface="Tahoma"/>
              </a:endParaRPr>
            </a:p>
          </p:txBody>
        </p:sp>
        <p:sp>
          <p:nvSpPr>
            <p:cNvPr id="9" name="Freeform 29"/>
            <p:cNvSpPr>
              <a:spLocks/>
            </p:cNvSpPr>
            <p:nvPr/>
          </p:nvSpPr>
          <p:spPr bwMode="auto">
            <a:xfrm>
              <a:off x="3920247" y="1135856"/>
              <a:ext cx="1228725" cy="357188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947353" y="2740175"/>
            <a:ext cx="863133" cy="416163"/>
            <a:chOff x="1328738" y="1820863"/>
            <a:chExt cx="1162050" cy="792162"/>
          </a:xfrm>
        </p:grpSpPr>
        <p:sp>
          <p:nvSpPr>
            <p:cNvPr id="17" name="AutoShape 20"/>
            <p:cNvSpPr>
              <a:spLocks noChangeArrowheads="1"/>
            </p:cNvSpPr>
            <p:nvPr/>
          </p:nvSpPr>
          <p:spPr bwMode="auto">
            <a:xfrm>
              <a:off x="1330325" y="1828800"/>
              <a:ext cx="1160463" cy="784225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8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1382713" y="2141538"/>
              <a:ext cx="1060450" cy="39687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54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ahoma"/>
                  <a:cs typeface="Tahoma"/>
                </a:rPr>
                <a:t>ROUTER</a:t>
              </a:r>
              <a:endParaRPr lang="ko-KR" altLang="en-US" sz="54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ahoma"/>
                <a:cs typeface="Tahoma"/>
              </a:endParaRPr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1328738" y="1820863"/>
              <a:ext cx="1162050" cy="396875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0" name="AutoShape 23"/>
            <p:cNvSpPr>
              <a:spLocks noChangeArrowheads="1"/>
            </p:cNvSpPr>
            <p:nvPr/>
          </p:nvSpPr>
          <p:spPr bwMode="auto">
            <a:xfrm rot="5400000">
              <a:off x="1912144" y="1667669"/>
              <a:ext cx="185738" cy="71755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8 h 21600"/>
                <a:gd name="T4" fmla="*/ 0 w 21600"/>
                <a:gd name="T5" fmla="*/ 2 h 21600"/>
                <a:gd name="T6" fmla="*/ 1 w 21600"/>
                <a:gd name="T7" fmla="*/ 5 h 21600"/>
                <a:gd name="T8" fmla="*/ 1 w 21600"/>
                <a:gd name="T9" fmla="*/ 7 h 21600"/>
                <a:gd name="T10" fmla="*/ 0 w 21600"/>
                <a:gd name="T11" fmla="*/ 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66 w 21600"/>
                <a:gd name="T19" fmla="*/ 3162 h 21600"/>
                <a:gd name="T20" fmla="*/ 18434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1" name="AutoShape 24"/>
            <p:cNvSpPr>
              <a:spLocks noChangeArrowheads="1"/>
            </p:cNvSpPr>
            <p:nvPr/>
          </p:nvSpPr>
          <p:spPr bwMode="auto">
            <a:xfrm rot="16200000">
              <a:off x="1751013" y="1603375"/>
              <a:ext cx="182562" cy="73183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8 h 21600"/>
                <a:gd name="T4" fmla="*/ 0 w 21600"/>
                <a:gd name="T5" fmla="*/ 2 h 21600"/>
                <a:gd name="T6" fmla="*/ 1 w 21600"/>
                <a:gd name="T7" fmla="*/ 5 h 21600"/>
                <a:gd name="T8" fmla="*/ 1 w 21600"/>
                <a:gd name="T9" fmla="*/ 8 h 21600"/>
                <a:gd name="T10" fmla="*/ 0 w 21600"/>
                <a:gd name="T11" fmla="*/ 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21 w 21600"/>
                <a:gd name="T19" fmla="*/ 3142 h 21600"/>
                <a:gd name="T20" fmla="*/ 18379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0" name="모서리가 둥근 직사각형 29"/>
          <p:cNvSpPr/>
          <p:nvPr/>
        </p:nvSpPr>
        <p:spPr bwMode="auto">
          <a:xfrm>
            <a:off x="3887044" y="3642860"/>
            <a:ext cx="1428311" cy="2248036"/>
          </a:xfrm>
          <a:prstGeom prst="roundRect">
            <a:avLst>
              <a:gd name="adj" fmla="val 5997"/>
            </a:avLst>
          </a:prstGeom>
          <a:noFill/>
          <a:ln w="9525" cap="flat" cmpd="sng" algn="ctr">
            <a:solidFill>
              <a:srgbClr val="5F5F5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45720" rIns="54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1" name="Picture 2" descr="C:\Users\Toshiba\AppData\Local\Microsoft\Windows\Temporary Internet Files\Content.IE5\TBE21NJN\MC900434845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78386" y="4838488"/>
            <a:ext cx="936104" cy="936104"/>
          </a:xfrm>
          <a:prstGeom prst="rect">
            <a:avLst/>
          </a:prstGeom>
          <a:noFill/>
        </p:spPr>
      </p:pic>
      <p:sp>
        <p:nvSpPr>
          <p:cNvPr id="39" name="TextBox 38"/>
          <p:cNvSpPr txBox="1"/>
          <p:nvPr/>
        </p:nvSpPr>
        <p:spPr>
          <a:xfrm>
            <a:off x="339517" y="3937981"/>
            <a:ext cx="3052439" cy="1615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❷ </a:t>
            </a:r>
            <a:r>
              <a:rPr lang="en-US" altLang="ko-KR" sz="1400" b="1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Intranet</a:t>
            </a:r>
            <a:r>
              <a:rPr lang="en-US" altLang="ko-KR" sz="14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4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Private</a:t>
            </a:r>
            <a:r>
              <a:rPr lang="en-US" altLang="ko-KR" sz="14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</a:t>
            </a:r>
            <a:r>
              <a:rPr lang="en-US" altLang="ko-KR" sz="14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Trust </a:t>
            </a:r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Zone</a:t>
            </a:r>
            <a:r>
              <a:rPr lang="en-US" altLang="ko-KR" sz="14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marL="193675" indent="-1047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물리적으로 분리된 망</a:t>
            </a:r>
            <a:r>
              <a:rPr lang="en-US" altLang="ko-KR" sz="13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13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물리적망분리</a:t>
            </a:r>
            <a:r>
              <a:rPr lang="en-US" altLang="ko-KR" sz="13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marL="193675" indent="-1047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b="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접근 통제시스템에 의해 인터넷으로 </a:t>
            </a:r>
            <a:endParaRPr lang="en-US" altLang="ko-KR" sz="1300" b="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3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</a:t>
            </a:r>
            <a:r>
              <a:rPr lang="ko-KR" altLang="en-US" sz="1300" b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직접 </a:t>
            </a:r>
            <a:r>
              <a:rPr lang="ko-KR" altLang="en-US" sz="1300" b="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접근이 </a:t>
            </a:r>
            <a:r>
              <a:rPr lang="ko-KR" altLang="en-US" sz="1300" b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불가능하도록 통제</a:t>
            </a:r>
            <a:r>
              <a:rPr lang="en-US" altLang="ko-KR" sz="1300" b="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</a:t>
            </a:r>
            <a:r>
              <a:rPr lang="ko-KR" altLang="en-US" sz="1300" b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차단</a:t>
            </a:r>
            <a:endParaRPr lang="en-US" altLang="ko-KR" sz="1300" b="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되어 있는 구간  </a:t>
            </a:r>
            <a:endParaRPr lang="ko-KR" altLang="en-US" sz="1300" b="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004866" y="1301315"/>
            <a:ext cx="3975922" cy="7155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❶ </a:t>
            </a:r>
            <a:r>
              <a:rPr lang="en-US" altLang="ko-KR" sz="1400" b="1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Internet</a:t>
            </a:r>
            <a:r>
              <a:rPr lang="en-US" altLang="ko-KR" sz="14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(</a:t>
            </a:r>
            <a:r>
              <a:rPr lang="en-US" altLang="ko-KR" sz="1400" dirty="0" err="1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Untrust</a:t>
            </a:r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Zone</a:t>
            </a:r>
            <a:r>
              <a:rPr lang="en-US" altLang="ko-KR" sz="1400" b="1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)</a:t>
            </a:r>
            <a:r>
              <a:rPr lang="en-US" altLang="ko-KR" sz="14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</a:p>
          <a:p>
            <a:pPr marL="182563" indent="-904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인터넷을 통해 외부에서 직접 접근이 가능한 구간</a:t>
            </a:r>
            <a:r>
              <a:rPr lang="ko-KR" altLang="en-US" sz="1300" b="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endParaRPr lang="ko-KR" altLang="en-US" sz="1300" b="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593799" y="3974986"/>
            <a:ext cx="3331361" cy="19159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❸ </a:t>
            </a:r>
            <a:r>
              <a:rPr lang="en-US" altLang="ko-KR" sz="1400" b="1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DMZ(</a:t>
            </a:r>
            <a:r>
              <a:rPr lang="en-US" altLang="ko-KR" sz="14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Public</a:t>
            </a:r>
            <a:r>
              <a:rPr lang="en-US" altLang="ko-KR" sz="1400" b="1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/S</a:t>
            </a:r>
            <a:r>
              <a:rPr lang="en-US" altLang="ko-KR" sz="14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ervice Zone</a:t>
            </a:r>
            <a:r>
              <a:rPr lang="en-US" altLang="ko-KR" sz="14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marL="193675" indent="-1936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외부망과</a:t>
            </a:r>
            <a:r>
              <a:rPr lang="ko-KR" altLang="en-US" sz="13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3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내부망</a:t>
            </a:r>
            <a:r>
              <a:rPr lang="ko-KR" altLang="en-US" sz="13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사이에 위치한 중간지점</a:t>
            </a:r>
            <a:endParaRPr lang="en-US" altLang="ko-KR" sz="13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193675" indent="-1936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접근 통제시스템을 통해 접근 통제 수행</a:t>
            </a:r>
            <a:endParaRPr lang="en-US" altLang="ko-KR" sz="13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193675" indent="-1936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외부에 서비스를 제공하면서</a:t>
            </a:r>
            <a:endParaRPr lang="en-US" altLang="ko-KR" sz="13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3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ko-KR" altLang="en-US" sz="13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3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내부 </a:t>
            </a:r>
            <a:r>
              <a:rPr lang="ko-KR" altLang="en-US" sz="13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자원</a:t>
            </a:r>
            <a:r>
              <a:rPr lang="en-US" altLang="ko-KR" sz="13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</a:t>
            </a:r>
            <a:r>
              <a:rPr lang="ko-KR" altLang="en-US" sz="13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시스템을 </a:t>
            </a:r>
            <a:r>
              <a:rPr lang="ko-KR" altLang="en-US" sz="13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보호하기 </a:t>
            </a:r>
            <a:r>
              <a:rPr lang="ko-KR" altLang="en-US" sz="13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위해 </a:t>
            </a:r>
            <a:endParaRPr lang="en-US" altLang="ko-KR" sz="13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3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</a:t>
            </a:r>
            <a:r>
              <a:rPr lang="ko-KR" altLang="en-US" sz="13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외내부망 사이에  </a:t>
            </a:r>
            <a:r>
              <a:rPr lang="ko-KR" altLang="en-US" sz="13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접근 통제를 수행</a:t>
            </a:r>
            <a:endParaRPr lang="ko-KR" altLang="en-US" sz="13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1541776" y="3503799"/>
            <a:ext cx="27167" cy="43418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>
            <a:off x="5899654" y="2021066"/>
            <a:ext cx="109659" cy="25269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>
            <a:off x="5315355" y="4500084"/>
            <a:ext cx="278444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구름 27"/>
          <p:cNvSpPr/>
          <p:nvPr/>
        </p:nvSpPr>
        <p:spPr>
          <a:xfrm>
            <a:off x="7259479" y="2551610"/>
            <a:ext cx="1721309" cy="794128"/>
          </a:xfrm>
          <a:prstGeom prst="clou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KT, LGU+,SKB</a:t>
            </a:r>
            <a:endParaRPr lang="ko-KR" altLang="en-US" sz="1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Freeform 4"/>
          <p:cNvSpPr>
            <a:spLocks/>
          </p:cNvSpPr>
          <p:nvPr/>
        </p:nvSpPr>
        <p:spPr bwMode="auto">
          <a:xfrm flipV="1">
            <a:off x="6835794" y="2931732"/>
            <a:ext cx="464662" cy="97310"/>
          </a:xfrm>
          <a:custGeom>
            <a:avLst/>
            <a:gdLst>
              <a:gd name="T0" fmla="*/ 1375 w 1376"/>
              <a:gd name="T1" fmla="*/ 0 h 64"/>
              <a:gd name="T2" fmla="*/ 593 w 1376"/>
              <a:gd name="T3" fmla="*/ 0 h 64"/>
              <a:gd name="T4" fmla="*/ 765 w 1376"/>
              <a:gd name="T5" fmla="*/ 63 h 64"/>
              <a:gd name="T6" fmla="*/ 0 w 1376"/>
              <a:gd name="T7" fmla="*/ 63 h 64"/>
              <a:gd name="T8" fmla="*/ 0 60000 65536"/>
              <a:gd name="T9" fmla="*/ 0 60000 65536"/>
              <a:gd name="T10" fmla="*/ 0 60000 65536"/>
              <a:gd name="T11" fmla="*/ 0 60000 65536"/>
              <a:gd name="T12" fmla="*/ 0 w 1376"/>
              <a:gd name="T13" fmla="*/ 0 h 64"/>
              <a:gd name="T14" fmla="*/ 1376 w 1376"/>
              <a:gd name="T15" fmla="*/ 64 h 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76" h="64">
                <a:moveTo>
                  <a:pt x="1375" y="0"/>
                </a:moveTo>
                <a:lnTo>
                  <a:pt x="593" y="0"/>
                </a:lnTo>
                <a:lnTo>
                  <a:pt x="765" y="63"/>
                </a:lnTo>
                <a:lnTo>
                  <a:pt x="0" y="63"/>
                </a:lnTo>
              </a:path>
            </a:pathLst>
          </a:custGeom>
          <a:noFill/>
          <a:ln w="38100" cap="rnd">
            <a:solidFill>
              <a:srgbClr val="CC0000"/>
            </a:solidFill>
            <a:round/>
            <a:headEnd type="none" w="sm" len="sm"/>
            <a:tailEnd type="none" w="sm" len="sm"/>
          </a:ln>
        </p:spPr>
        <p:txBody>
          <a:bodyPr rot="10800000"/>
          <a:lstStyle/>
          <a:p>
            <a: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ko-KR" altLang="en-US" sz="1600" b="0" kern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603188" y="2656359"/>
            <a:ext cx="688975" cy="745366"/>
            <a:chOff x="809159" y="4814047"/>
            <a:chExt cx="688975" cy="745367"/>
          </a:xfrm>
        </p:grpSpPr>
        <p:sp>
          <p:nvSpPr>
            <p:cNvPr id="43" name="Freeform 174"/>
            <p:cNvSpPr>
              <a:spLocks/>
            </p:cNvSpPr>
            <p:nvPr/>
          </p:nvSpPr>
          <p:spPr bwMode="auto">
            <a:xfrm rot="355818">
              <a:off x="1336329" y="5283876"/>
              <a:ext cx="61330" cy="36915"/>
            </a:xfrm>
            <a:custGeom>
              <a:avLst/>
              <a:gdLst>
                <a:gd name="T0" fmla="*/ 1224 w 1224"/>
                <a:gd name="T1" fmla="*/ 755 h 755"/>
                <a:gd name="T2" fmla="*/ 1112 w 1224"/>
                <a:gd name="T3" fmla="*/ 716 h 755"/>
                <a:gd name="T4" fmla="*/ 1051 w 1224"/>
                <a:gd name="T5" fmla="*/ 693 h 755"/>
                <a:gd name="T6" fmla="*/ 1006 w 1224"/>
                <a:gd name="T7" fmla="*/ 671 h 755"/>
                <a:gd name="T8" fmla="*/ 984 w 1224"/>
                <a:gd name="T9" fmla="*/ 660 h 755"/>
                <a:gd name="T10" fmla="*/ 939 w 1224"/>
                <a:gd name="T11" fmla="*/ 626 h 755"/>
                <a:gd name="T12" fmla="*/ 894 w 1224"/>
                <a:gd name="T13" fmla="*/ 548 h 755"/>
                <a:gd name="T14" fmla="*/ 889 w 1224"/>
                <a:gd name="T15" fmla="*/ 531 h 755"/>
                <a:gd name="T16" fmla="*/ 850 w 1224"/>
                <a:gd name="T17" fmla="*/ 509 h 755"/>
                <a:gd name="T18" fmla="*/ 799 w 1224"/>
                <a:gd name="T19" fmla="*/ 481 h 755"/>
                <a:gd name="T20" fmla="*/ 704 w 1224"/>
                <a:gd name="T21" fmla="*/ 453 h 755"/>
                <a:gd name="T22" fmla="*/ 419 w 1224"/>
                <a:gd name="T23" fmla="*/ 442 h 755"/>
                <a:gd name="T24" fmla="*/ 330 w 1224"/>
                <a:gd name="T25" fmla="*/ 408 h 755"/>
                <a:gd name="T26" fmla="*/ 212 w 1224"/>
                <a:gd name="T27" fmla="*/ 279 h 755"/>
                <a:gd name="T28" fmla="*/ 145 w 1224"/>
                <a:gd name="T29" fmla="*/ 134 h 755"/>
                <a:gd name="T30" fmla="*/ 78 w 1224"/>
                <a:gd name="T31" fmla="*/ 39 h 755"/>
                <a:gd name="T32" fmla="*/ 0 w 1224"/>
                <a:gd name="T33" fmla="*/ 0 h 7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24"/>
                <a:gd name="T52" fmla="*/ 0 h 755"/>
                <a:gd name="T53" fmla="*/ 1224 w 1224"/>
                <a:gd name="T54" fmla="*/ 755 h 7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24" h="755">
                  <a:moveTo>
                    <a:pt x="1224" y="755"/>
                  </a:moveTo>
                  <a:cubicBezTo>
                    <a:pt x="1190" y="729"/>
                    <a:pt x="1154" y="724"/>
                    <a:pt x="1112" y="716"/>
                  </a:cubicBezTo>
                  <a:cubicBezTo>
                    <a:pt x="1091" y="705"/>
                    <a:pt x="1072" y="702"/>
                    <a:pt x="1051" y="693"/>
                  </a:cubicBezTo>
                  <a:cubicBezTo>
                    <a:pt x="1036" y="686"/>
                    <a:pt x="1021" y="678"/>
                    <a:pt x="1006" y="671"/>
                  </a:cubicBezTo>
                  <a:cubicBezTo>
                    <a:pt x="999" y="667"/>
                    <a:pt x="984" y="660"/>
                    <a:pt x="984" y="660"/>
                  </a:cubicBezTo>
                  <a:cubicBezTo>
                    <a:pt x="971" y="646"/>
                    <a:pt x="939" y="626"/>
                    <a:pt x="939" y="626"/>
                  </a:cubicBezTo>
                  <a:cubicBezTo>
                    <a:pt x="923" y="602"/>
                    <a:pt x="906" y="575"/>
                    <a:pt x="894" y="548"/>
                  </a:cubicBezTo>
                  <a:cubicBezTo>
                    <a:pt x="892" y="543"/>
                    <a:pt x="893" y="536"/>
                    <a:pt x="889" y="531"/>
                  </a:cubicBezTo>
                  <a:cubicBezTo>
                    <a:pt x="884" y="524"/>
                    <a:pt x="855" y="512"/>
                    <a:pt x="850" y="509"/>
                  </a:cubicBezTo>
                  <a:cubicBezTo>
                    <a:pt x="802" y="480"/>
                    <a:pt x="833" y="491"/>
                    <a:pt x="799" y="481"/>
                  </a:cubicBezTo>
                  <a:cubicBezTo>
                    <a:pt x="764" y="457"/>
                    <a:pt x="751" y="457"/>
                    <a:pt x="704" y="453"/>
                  </a:cubicBezTo>
                  <a:cubicBezTo>
                    <a:pt x="606" y="457"/>
                    <a:pt x="515" y="459"/>
                    <a:pt x="419" y="442"/>
                  </a:cubicBezTo>
                  <a:cubicBezTo>
                    <a:pt x="391" y="426"/>
                    <a:pt x="360" y="419"/>
                    <a:pt x="330" y="408"/>
                  </a:cubicBezTo>
                  <a:cubicBezTo>
                    <a:pt x="287" y="368"/>
                    <a:pt x="245" y="328"/>
                    <a:pt x="212" y="279"/>
                  </a:cubicBezTo>
                  <a:cubicBezTo>
                    <a:pt x="183" y="235"/>
                    <a:pt x="168" y="181"/>
                    <a:pt x="145" y="134"/>
                  </a:cubicBezTo>
                  <a:cubicBezTo>
                    <a:pt x="128" y="100"/>
                    <a:pt x="99" y="71"/>
                    <a:pt x="78" y="39"/>
                  </a:cubicBezTo>
                  <a:cubicBezTo>
                    <a:pt x="70" y="27"/>
                    <a:pt x="15" y="7"/>
                    <a:pt x="0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" name="Freeform 175"/>
            <p:cNvSpPr>
              <a:spLocks/>
            </p:cNvSpPr>
            <p:nvPr/>
          </p:nvSpPr>
          <p:spPr bwMode="auto">
            <a:xfrm rot="355818" flipH="1">
              <a:off x="1385915" y="5317436"/>
              <a:ext cx="112219" cy="58169"/>
            </a:xfrm>
            <a:custGeom>
              <a:avLst/>
              <a:gdLst>
                <a:gd name="T0" fmla="*/ 886 w 971"/>
                <a:gd name="T1" fmla="*/ 33 h 550"/>
                <a:gd name="T2" fmla="*/ 937 w 971"/>
                <a:gd name="T3" fmla="*/ 70 h 550"/>
                <a:gd name="T4" fmla="*/ 971 w 971"/>
                <a:gd name="T5" fmla="*/ 130 h 550"/>
                <a:gd name="T6" fmla="*/ 967 w 971"/>
                <a:gd name="T7" fmla="*/ 218 h 550"/>
                <a:gd name="T8" fmla="*/ 882 w 971"/>
                <a:gd name="T9" fmla="*/ 261 h 550"/>
                <a:gd name="T10" fmla="*/ 791 w 971"/>
                <a:gd name="T11" fmla="*/ 294 h 550"/>
                <a:gd name="T12" fmla="*/ 665 w 971"/>
                <a:gd name="T13" fmla="*/ 382 h 550"/>
                <a:gd name="T14" fmla="*/ 519 w 971"/>
                <a:gd name="T15" fmla="*/ 522 h 550"/>
                <a:gd name="T16" fmla="*/ 397 w 971"/>
                <a:gd name="T17" fmla="*/ 542 h 550"/>
                <a:gd name="T18" fmla="*/ 298 w 971"/>
                <a:gd name="T19" fmla="*/ 550 h 550"/>
                <a:gd name="T20" fmla="*/ 155 w 971"/>
                <a:gd name="T21" fmla="*/ 522 h 550"/>
                <a:gd name="T22" fmla="*/ 34 w 971"/>
                <a:gd name="T23" fmla="*/ 459 h 550"/>
                <a:gd name="T24" fmla="*/ 0 w 971"/>
                <a:gd name="T25" fmla="*/ 393 h 550"/>
                <a:gd name="T26" fmla="*/ 11 w 971"/>
                <a:gd name="T27" fmla="*/ 315 h 550"/>
                <a:gd name="T28" fmla="*/ 63 w 971"/>
                <a:gd name="T29" fmla="*/ 210 h 550"/>
                <a:gd name="T30" fmla="*/ 142 w 971"/>
                <a:gd name="T31" fmla="*/ 147 h 550"/>
                <a:gd name="T32" fmla="*/ 246 w 971"/>
                <a:gd name="T33" fmla="*/ 89 h 550"/>
                <a:gd name="T34" fmla="*/ 445 w 971"/>
                <a:gd name="T35" fmla="*/ 21 h 550"/>
                <a:gd name="T36" fmla="*/ 634 w 971"/>
                <a:gd name="T37" fmla="*/ 0 h 550"/>
                <a:gd name="T38" fmla="*/ 794 w 971"/>
                <a:gd name="T39" fmla="*/ 13 h 550"/>
                <a:gd name="T40" fmla="*/ 886 w 971"/>
                <a:gd name="T41" fmla="*/ 33 h 5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1"/>
                <a:gd name="T64" fmla="*/ 0 h 550"/>
                <a:gd name="T65" fmla="*/ 971 w 971"/>
                <a:gd name="T66" fmla="*/ 550 h 5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1" h="550">
                  <a:moveTo>
                    <a:pt x="886" y="33"/>
                  </a:moveTo>
                  <a:lnTo>
                    <a:pt x="937" y="70"/>
                  </a:lnTo>
                  <a:lnTo>
                    <a:pt x="971" y="130"/>
                  </a:lnTo>
                  <a:lnTo>
                    <a:pt x="967" y="218"/>
                  </a:lnTo>
                  <a:lnTo>
                    <a:pt x="882" y="261"/>
                  </a:lnTo>
                  <a:lnTo>
                    <a:pt x="791" y="294"/>
                  </a:lnTo>
                  <a:lnTo>
                    <a:pt x="665" y="382"/>
                  </a:lnTo>
                  <a:lnTo>
                    <a:pt x="519" y="522"/>
                  </a:lnTo>
                  <a:lnTo>
                    <a:pt x="397" y="542"/>
                  </a:lnTo>
                  <a:lnTo>
                    <a:pt x="298" y="550"/>
                  </a:lnTo>
                  <a:lnTo>
                    <a:pt x="155" y="522"/>
                  </a:lnTo>
                  <a:lnTo>
                    <a:pt x="34" y="459"/>
                  </a:lnTo>
                  <a:lnTo>
                    <a:pt x="0" y="393"/>
                  </a:lnTo>
                  <a:lnTo>
                    <a:pt x="11" y="315"/>
                  </a:lnTo>
                  <a:lnTo>
                    <a:pt x="63" y="210"/>
                  </a:lnTo>
                  <a:lnTo>
                    <a:pt x="142" y="147"/>
                  </a:lnTo>
                  <a:lnTo>
                    <a:pt x="246" y="89"/>
                  </a:lnTo>
                  <a:lnTo>
                    <a:pt x="445" y="21"/>
                  </a:lnTo>
                  <a:lnTo>
                    <a:pt x="634" y="0"/>
                  </a:lnTo>
                  <a:lnTo>
                    <a:pt x="794" y="13"/>
                  </a:lnTo>
                  <a:lnTo>
                    <a:pt x="886" y="3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6" name="Freeform 176"/>
            <p:cNvSpPr>
              <a:spLocks/>
            </p:cNvSpPr>
            <p:nvPr/>
          </p:nvSpPr>
          <p:spPr bwMode="auto">
            <a:xfrm rot="355818">
              <a:off x="1380695" y="5337571"/>
              <a:ext cx="110915" cy="41389"/>
            </a:xfrm>
            <a:custGeom>
              <a:avLst/>
              <a:gdLst>
                <a:gd name="T0" fmla="*/ 0 w 1432"/>
                <a:gd name="T1" fmla="*/ 0 h 526"/>
                <a:gd name="T2" fmla="*/ 56 w 1432"/>
                <a:gd name="T3" fmla="*/ 118 h 526"/>
                <a:gd name="T4" fmla="*/ 319 w 1432"/>
                <a:gd name="T5" fmla="*/ 302 h 526"/>
                <a:gd name="T6" fmla="*/ 604 w 1432"/>
                <a:gd name="T7" fmla="*/ 448 h 526"/>
                <a:gd name="T8" fmla="*/ 867 w 1432"/>
                <a:gd name="T9" fmla="*/ 526 h 526"/>
                <a:gd name="T10" fmla="*/ 1091 w 1432"/>
                <a:gd name="T11" fmla="*/ 504 h 526"/>
                <a:gd name="T12" fmla="*/ 1270 w 1432"/>
                <a:gd name="T13" fmla="*/ 448 h 526"/>
                <a:gd name="T14" fmla="*/ 1432 w 1432"/>
                <a:gd name="T15" fmla="*/ 353 h 526"/>
                <a:gd name="T16" fmla="*/ 1253 w 1432"/>
                <a:gd name="T17" fmla="*/ 431 h 526"/>
                <a:gd name="T18" fmla="*/ 1108 w 1432"/>
                <a:gd name="T19" fmla="*/ 470 h 526"/>
                <a:gd name="T20" fmla="*/ 951 w 1432"/>
                <a:gd name="T21" fmla="*/ 470 h 526"/>
                <a:gd name="T22" fmla="*/ 789 w 1432"/>
                <a:gd name="T23" fmla="*/ 453 h 526"/>
                <a:gd name="T24" fmla="*/ 699 w 1432"/>
                <a:gd name="T25" fmla="*/ 420 h 526"/>
                <a:gd name="T26" fmla="*/ 560 w 1432"/>
                <a:gd name="T27" fmla="*/ 330 h 526"/>
                <a:gd name="T28" fmla="*/ 437 w 1432"/>
                <a:gd name="T29" fmla="*/ 213 h 526"/>
                <a:gd name="T30" fmla="*/ 274 w 1432"/>
                <a:gd name="T31" fmla="*/ 129 h 526"/>
                <a:gd name="T32" fmla="*/ 140 w 1432"/>
                <a:gd name="T33" fmla="*/ 73 h 526"/>
                <a:gd name="T34" fmla="*/ 0 w 1432"/>
                <a:gd name="T35" fmla="*/ 0 h 5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2"/>
                <a:gd name="T55" fmla="*/ 0 h 526"/>
                <a:gd name="T56" fmla="*/ 1432 w 1432"/>
                <a:gd name="T57" fmla="*/ 526 h 5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2" h="526">
                  <a:moveTo>
                    <a:pt x="0" y="0"/>
                  </a:moveTo>
                  <a:lnTo>
                    <a:pt x="56" y="118"/>
                  </a:lnTo>
                  <a:lnTo>
                    <a:pt x="319" y="302"/>
                  </a:lnTo>
                  <a:lnTo>
                    <a:pt x="604" y="448"/>
                  </a:lnTo>
                  <a:lnTo>
                    <a:pt x="867" y="526"/>
                  </a:lnTo>
                  <a:lnTo>
                    <a:pt x="1091" y="504"/>
                  </a:lnTo>
                  <a:lnTo>
                    <a:pt x="1270" y="448"/>
                  </a:lnTo>
                  <a:lnTo>
                    <a:pt x="1432" y="353"/>
                  </a:lnTo>
                  <a:lnTo>
                    <a:pt x="1253" y="431"/>
                  </a:lnTo>
                  <a:lnTo>
                    <a:pt x="1108" y="470"/>
                  </a:lnTo>
                  <a:lnTo>
                    <a:pt x="951" y="470"/>
                  </a:lnTo>
                  <a:lnTo>
                    <a:pt x="789" y="453"/>
                  </a:lnTo>
                  <a:lnTo>
                    <a:pt x="699" y="420"/>
                  </a:lnTo>
                  <a:lnTo>
                    <a:pt x="560" y="330"/>
                  </a:lnTo>
                  <a:lnTo>
                    <a:pt x="437" y="213"/>
                  </a:lnTo>
                  <a:lnTo>
                    <a:pt x="274" y="129"/>
                  </a:lnTo>
                  <a:lnTo>
                    <a:pt x="140" y="7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7" name="Freeform 177"/>
            <p:cNvSpPr>
              <a:spLocks/>
            </p:cNvSpPr>
            <p:nvPr/>
          </p:nvSpPr>
          <p:spPr bwMode="auto">
            <a:xfrm rot="355818" flipH="1">
              <a:off x="1408098" y="5314079"/>
              <a:ext cx="26098" cy="27966"/>
            </a:xfrm>
            <a:custGeom>
              <a:avLst/>
              <a:gdLst>
                <a:gd name="T0" fmla="*/ 229 w 229"/>
                <a:gd name="T1" fmla="*/ 261 h 261"/>
                <a:gd name="T2" fmla="*/ 115 w 229"/>
                <a:gd name="T3" fmla="*/ 57 h 261"/>
                <a:gd name="T4" fmla="*/ 0 w 229"/>
                <a:gd name="T5" fmla="*/ 0 h 261"/>
                <a:gd name="T6" fmla="*/ 0 60000 65536"/>
                <a:gd name="T7" fmla="*/ 0 60000 65536"/>
                <a:gd name="T8" fmla="*/ 0 60000 65536"/>
                <a:gd name="T9" fmla="*/ 0 w 229"/>
                <a:gd name="T10" fmla="*/ 0 h 261"/>
                <a:gd name="T11" fmla="*/ 229 w 229"/>
                <a:gd name="T12" fmla="*/ 261 h 2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261">
                  <a:moveTo>
                    <a:pt x="229" y="261"/>
                  </a:moveTo>
                  <a:lnTo>
                    <a:pt x="115" y="5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8" name="Freeform 178"/>
            <p:cNvSpPr>
              <a:spLocks/>
            </p:cNvSpPr>
            <p:nvPr/>
          </p:nvSpPr>
          <p:spPr bwMode="auto">
            <a:xfrm rot="355818">
              <a:off x="1396354" y="5312961"/>
              <a:ext cx="35232" cy="5593"/>
            </a:xfrm>
            <a:custGeom>
              <a:avLst/>
              <a:gdLst>
                <a:gd name="T0" fmla="*/ 0 w 560"/>
                <a:gd name="T1" fmla="*/ 79 h 79"/>
                <a:gd name="T2" fmla="*/ 246 w 560"/>
                <a:gd name="T3" fmla="*/ 26 h 79"/>
                <a:gd name="T4" fmla="*/ 408 w 560"/>
                <a:gd name="T5" fmla="*/ 0 h 79"/>
                <a:gd name="T6" fmla="*/ 560 w 560"/>
                <a:gd name="T7" fmla="*/ 26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"/>
                <a:gd name="T13" fmla="*/ 0 h 79"/>
                <a:gd name="T14" fmla="*/ 560 w 56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" h="79">
                  <a:moveTo>
                    <a:pt x="0" y="79"/>
                  </a:moveTo>
                  <a:lnTo>
                    <a:pt x="246" y="26"/>
                  </a:lnTo>
                  <a:lnTo>
                    <a:pt x="408" y="0"/>
                  </a:lnTo>
                  <a:lnTo>
                    <a:pt x="560" y="26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9" name="Oval 179"/>
            <p:cNvSpPr>
              <a:spLocks noChangeArrowheads="1"/>
            </p:cNvSpPr>
            <p:nvPr/>
          </p:nvSpPr>
          <p:spPr bwMode="auto">
            <a:xfrm rot="21219751">
              <a:off x="1412012" y="5310724"/>
              <a:ext cx="15659" cy="6712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0" name="Freeform 180"/>
            <p:cNvSpPr>
              <a:spLocks/>
            </p:cNvSpPr>
            <p:nvPr/>
          </p:nvSpPr>
          <p:spPr bwMode="auto">
            <a:xfrm rot="355818">
              <a:off x="1388524" y="5315198"/>
              <a:ext cx="30013" cy="23491"/>
            </a:xfrm>
            <a:custGeom>
              <a:avLst/>
              <a:gdLst>
                <a:gd name="T0" fmla="*/ 98 w 482"/>
                <a:gd name="T1" fmla="*/ 36 h 367"/>
                <a:gd name="T2" fmla="*/ 320 w 482"/>
                <a:gd name="T3" fmla="*/ 0 h 367"/>
                <a:gd name="T4" fmla="*/ 367 w 482"/>
                <a:gd name="T5" fmla="*/ 26 h 367"/>
                <a:gd name="T6" fmla="*/ 445 w 482"/>
                <a:gd name="T7" fmla="*/ 26 h 367"/>
                <a:gd name="T8" fmla="*/ 482 w 482"/>
                <a:gd name="T9" fmla="*/ 42 h 367"/>
                <a:gd name="T10" fmla="*/ 278 w 482"/>
                <a:gd name="T11" fmla="*/ 367 h 367"/>
                <a:gd name="T12" fmla="*/ 5 w 482"/>
                <a:gd name="T13" fmla="*/ 262 h 367"/>
                <a:gd name="T14" fmla="*/ 0 w 482"/>
                <a:gd name="T15" fmla="*/ 157 h 367"/>
                <a:gd name="T16" fmla="*/ 42 w 482"/>
                <a:gd name="T17" fmla="*/ 74 h 367"/>
                <a:gd name="T18" fmla="*/ 98 w 482"/>
                <a:gd name="T19" fmla="*/ 36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2"/>
                <a:gd name="T31" fmla="*/ 0 h 367"/>
                <a:gd name="T32" fmla="*/ 482 w 482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2" h="367">
                  <a:moveTo>
                    <a:pt x="98" y="36"/>
                  </a:moveTo>
                  <a:lnTo>
                    <a:pt x="320" y="0"/>
                  </a:lnTo>
                  <a:lnTo>
                    <a:pt x="367" y="26"/>
                  </a:lnTo>
                  <a:lnTo>
                    <a:pt x="445" y="26"/>
                  </a:lnTo>
                  <a:lnTo>
                    <a:pt x="482" y="42"/>
                  </a:lnTo>
                  <a:lnTo>
                    <a:pt x="278" y="367"/>
                  </a:lnTo>
                  <a:lnTo>
                    <a:pt x="5" y="262"/>
                  </a:lnTo>
                  <a:lnTo>
                    <a:pt x="0" y="157"/>
                  </a:lnTo>
                  <a:lnTo>
                    <a:pt x="42" y="74"/>
                  </a:lnTo>
                  <a:lnTo>
                    <a:pt x="98" y="36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" name="Freeform 182"/>
            <p:cNvSpPr>
              <a:spLocks/>
            </p:cNvSpPr>
            <p:nvPr/>
          </p:nvSpPr>
          <p:spPr bwMode="auto">
            <a:xfrm flipH="1">
              <a:off x="995757" y="5257793"/>
              <a:ext cx="184731" cy="301621"/>
            </a:xfrm>
            <a:custGeom>
              <a:avLst/>
              <a:gdLst>
                <a:gd name="T0" fmla="*/ 933 w 933"/>
                <a:gd name="T1" fmla="*/ 135 h 352"/>
                <a:gd name="T2" fmla="*/ 932 w 933"/>
                <a:gd name="T3" fmla="*/ 171 h 352"/>
                <a:gd name="T4" fmla="*/ 762 w 933"/>
                <a:gd name="T5" fmla="*/ 352 h 352"/>
                <a:gd name="T6" fmla="*/ 4 w 933"/>
                <a:gd name="T7" fmla="*/ 195 h 352"/>
                <a:gd name="T8" fmla="*/ 0 w 933"/>
                <a:gd name="T9" fmla="*/ 148 h 352"/>
                <a:gd name="T10" fmla="*/ 244 w 933"/>
                <a:gd name="T11" fmla="*/ 0 h 352"/>
                <a:gd name="T12" fmla="*/ 933 w 933"/>
                <a:gd name="T13" fmla="*/ 135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3"/>
                <a:gd name="T22" fmla="*/ 0 h 352"/>
                <a:gd name="T23" fmla="*/ 933 w 933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3" h="352">
                  <a:moveTo>
                    <a:pt x="933" y="135"/>
                  </a:moveTo>
                  <a:lnTo>
                    <a:pt x="932" y="171"/>
                  </a:lnTo>
                  <a:lnTo>
                    <a:pt x="762" y="352"/>
                  </a:lnTo>
                  <a:lnTo>
                    <a:pt x="4" y="195"/>
                  </a:lnTo>
                  <a:lnTo>
                    <a:pt x="0" y="148"/>
                  </a:lnTo>
                  <a:lnTo>
                    <a:pt x="244" y="0"/>
                  </a:lnTo>
                  <a:lnTo>
                    <a:pt x="933" y="135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3F3F3"/>
                </a:gs>
              </a:gsLst>
              <a:lin ang="0" scaled="1"/>
            </a:gra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2" name="Freeform 183"/>
            <p:cNvSpPr>
              <a:spLocks/>
            </p:cNvSpPr>
            <p:nvPr/>
          </p:nvSpPr>
          <p:spPr bwMode="auto">
            <a:xfrm flipH="1">
              <a:off x="1010110" y="5247727"/>
              <a:ext cx="184731" cy="301621"/>
            </a:xfrm>
            <a:custGeom>
              <a:avLst/>
              <a:gdLst>
                <a:gd name="T0" fmla="*/ 895 w 895"/>
                <a:gd name="T1" fmla="*/ 133 h 294"/>
                <a:gd name="T2" fmla="*/ 232 w 895"/>
                <a:gd name="T3" fmla="*/ 0 h 294"/>
                <a:gd name="T4" fmla="*/ 0 w 895"/>
                <a:gd name="T5" fmla="*/ 143 h 294"/>
                <a:gd name="T6" fmla="*/ 739 w 895"/>
                <a:gd name="T7" fmla="*/ 294 h 294"/>
                <a:gd name="T8" fmla="*/ 895 w 895"/>
                <a:gd name="T9" fmla="*/ 133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294"/>
                <a:gd name="T17" fmla="*/ 895 w 895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294">
                  <a:moveTo>
                    <a:pt x="895" y="133"/>
                  </a:moveTo>
                  <a:lnTo>
                    <a:pt x="232" y="0"/>
                  </a:lnTo>
                  <a:lnTo>
                    <a:pt x="0" y="143"/>
                  </a:lnTo>
                  <a:lnTo>
                    <a:pt x="739" y="294"/>
                  </a:lnTo>
                  <a:lnTo>
                    <a:pt x="895" y="1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3" name="Freeform 184"/>
            <p:cNvSpPr>
              <a:spLocks/>
            </p:cNvSpPr>
            <p:nvPr/>
          </p:nvSpPr>
          <p:spPr bwMode="auto">
            <a:xfrm flipH="1">
              <a:off x="1027074" y="5336452"/>
              <a:ext cx="283158" cy="59288"/>
            </a:xfrm>
            <a:custGeom>
              <a:avLst/>
              <a:gdLst>
                <a:gd name="T0" fmla="*/ 0 w 531"/>
                <a:gd name="T1" fmla="*/ 15 h 118"/>
                <a:gd name="T2" fmla="*/ 508 w 531"/>
                <a:gd name="T3" fmla="*/ 118 h 118"/>
                <a:gd name="T4" fmla="*/ 531 w 531"/>
                <a:gd name="T5" fmla="*/ 103 h 118"/>
                <a:gd name="T6" fmla="*/ 23 w 531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1"/>
                <a:gd name="T13" fmla="*/ 0 h 118"/>
                <a:gd name="T14" fmla="*/ 531 w 531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1" h="118">
                  <a:moveTo>
                    <a:pt x="0" y="15"/>
                  </a:moveTo>
                  <a:lnTo>
                    <a:pt x="508" y="118"/>
                  </a:lnTo>
                  <a:lnTo>
                    <a:pt x="531" y="103"/>
                  </a:lnTo>
                  <a:lnTo>
                    <a:pt x="23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4" name="Freeform 185"/>
            <p:cNvSpPr>
              <a:spLocks/>
            </p:cNvSpPr>
            <p:nvPr/>
          </p:nvSpPr>
          <p:spPr bwMode="auto">
            <a:xfrm flipH="1">
              <a:off x="1098842" y="5352113"/>
              <a:ext cx="292292" cy="79424"/>
            </a:xfrm>
            <a:custGeom>
              <a:avLst/>
              <a:gdLst>
                <a:gd name="T0" fmla="*/ 0 w 548"/>
                <a:gd name="T1" fmla="*/ 74 h 159"/>
                <a:gd name="T2" fmla="*/ 31 w 548"/>
                <a:gd name="T3" fmla="*/ 78 h 159"/>
                <a:gd name="T4" fmla="*/ 57 w 548"/>
                <a:gd name="T5" fmla="*/ 66 h 159"/>
                <a:gd name="T6" fmla="*/ 76 w 548"/>
                <a:gd name="T7" fmla="*/ 71 h 159"/>
                <a:gd name="T8" fmla="*/ 58 w 548"/>
                <a:gd name="T9" fmla="*/ 81 h 159"/>
                <a:gd name="T10" fmla="*/ 451 w 548"/>
                <a:gd name="T11" fmla="*/ 159 h 159"/>
                <a:gd name="T12" fmla="*/ 548 w 548"/>
                <a:gd name="T13" fmla="*/ 84 h 159"/>
                <a:gd name="T14" fmla="*/ 130 w 548"/>
                <a:gd name="T15" fmla="*/ 0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8"/>
                <a:gd name="T25" fmla="*/ 0 h 159"/>
                <a:gd name="T26" fmla="*/ 548 w 548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8" h="159">
                  <a:moveTo>
                    <a:pt x="0" y="74"/>
                  </a:moveTo>
                  <a:lnTo>
                    <a:pt x="31" y="78"/>
                  </a:lnTo>
                  <a:lnTo>
                    <a:pt x="57" y="66"/>
                  </a:lnTo>
                  <a:lnTo>
                    <a:pt x="76" y="71"/>
                  </a:lnTo>
                  <a:lnTo>
                    <a:pt x="58" y="81"/>
                  </a:lnTo>
                  <a:lnTo>
                    <a:pt x="451" y="159"/>
                  </a:lnTo>
                  <a:lnTo>
                    <a:pt x="548" y="84"/>
                  </a:lnTo>
                  <a:lnTo>
                    <a:pt x="130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5" name="Freeform 186"/>
            <p:cNvSpPr>
              <a:spLocks/>
            </p:cNvSpPr>
            <p:nvPr/>
          </p:nvSpPr>
          <p:spPr bwMode="auto">
            <a:xfrm flipH="1">
              <a:off x="1044037" y="5396859"/>
              <a:ext cx="74378" cy="34678"/>
            </a:xfrm>
            <a:custGeom>
              <a:avLst/>
              <a:gdLst>
                <a:gd name="T0" fmla="*/ 73 w 140"/>
                <a:gd name="T1" fmla="*/ 0 h 70"/>
                <a:gd name="T2" fmla="*/ 140 w 140"/>
                <a:gd name="T3" fmla="*/ 11 h 70"/>
                <a:gd name="T4" fmla="*/ 75 w 140"/>
                <a:gd name="T5" fmla="*/ 70 h 70"/>
                <a:gd name="T6" fmla="*/ 0 w 140"/>
                <a:gd name="T7" fmla="*/ 56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70"/>
                <a:gd name="T14" fmla="*/ 140 w 1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70">
                  <a:moveTo>
                    <a:pt x="73" y="0"/>
                  </a:moveTo>
                  <a:lnTo>
                    <a:pt x="140" y="11"/>
                  </a:lnTo>
                  <a:lnTo>
                    <a:pt x="75" y="70"/>
                  </a:lnTo>
                  <a:lnTo>
                    <a:pt x="0" y="56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6" name="Freeform 187"/>
            <p:cNvSpPr>
              <a:spLocks/>
            </p:cNvSpPr>
            <p:nvPr/>
          </p:nvSpPr>
          <p:spPr bwMode="auto">
            <a:xfrm flipH="1">
              <a:off x="990537" y="5404690"/>
              <a:ext cx="88732" cy="50339"/>
            </a:xfrm>
            <a:custGeom>
              <a:avLst/>
              <a:gdLst>
                <a:gd name="T0" fmla="*/ 87 w 167"/>
                <a:gd name="T1" fmla="*/ 0 h 101"/>
                <a:gd name="T2" fmla="*/ 167 w 167"/>
                <a:gd name="T3" fmla="*/ 15 h 101"/>
                <a:gd name="T4" fmla="*/ 81 w 167"/>
                <a:gd name="T5" fmla="*/ 101 h 101"/>
                <a:gd name="T6" fmla="*/ 0 w 167"/>
                <a:gd name="T7" fmla="*/ 83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01"/>
                <a:gd name="T14" fmla="*/ 167 w 16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01">
                  <a:moveTo>
                    <a:pt x="87" y="0"/>
                  </a:moveTo>
                  <a:lnTo>
                    <a:pt x="167" y="15"/>
                  </a:lnTo>
                  <a:lnTo>
                    <a:pt x="81" y="101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7" name="Freeform 189"/>
            <p:cNvSpPr>
              <a:spLocks noChangeAspect="1"/>
            </p:cNvSpPr>
            <p:nvPr/>
          </p:nvSpPr>
          <p:spPr bwMode="auto">
            <a:xfrm>
              <a:off x="809159" y="5121673"/>
              <a:ext cx="118744" cy="249457"/>
            </a:xfrm>
            <a:custGeom>
              <a:avLst/>
              <a:gdLst/>
              <a:ahLst/>
              <a:cxnLst>
                <a:cxn ang="0">
                  <a:pos x="169" y="246"/>
                </a:cxn>
                <a:cxn ang="0">
                  <a:pos x="1" y="0"/>
                </a:cxn>
                <a:cxn ang="0">
                  <a:pos x="0" y="123"/>
                </a:cxn>
                <a:cxn ang="0">
                  <a:pos x="165" y="377"/>
                </a:cxn>
              </a:cxnLst>
              <a:rect l="0" t="0" r="r" b="b"/>
              <a:pathLst>
                <a:path w="169" h="377">
                  <a:moveTo>
                    <a:pt x="169" y="246"/>
                  </a:moveTo>
                  <a:lnTo>
                    <a:pt x="1" y="0"/>
                  </a:lnTo>
                  <a:lnTo>
                    <a:pt x="0" y="123"/>
                  </a:lnTo>
                  <a:lnTo>
                    <a:pt x="165" y="377"/>
                  </a:lnTo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60784"/>
                    <a:invGamma/>
                  </a:srgbClr>
                </a:gs>
              </a:gsLst>
              <a:lin ang="0" scaled="1"/>
            </a:gra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8" name="Freeform 190"/>
            <p:cNvSpPr>
              <a:spLocks noChangeAspect="1"/>
            </p:cNvSpPr>
            <p:nvPr/>
          </p:nvSpPr>
          <p:spPr bwMode="auto">
            <a:xfrm>
              <a:off x="811769" y="5080284"/>
              <a:ext cx="508902" cy="203593"/>
            </a:xfrm>
            <a:custGeom>
              <a:avLst/>
              <a:gdLst/>
              <a:ahLst/>
              <a:cxnLst>
                <a:cxn ang="0">
                  <a:pos x="166" y="310"/>
                </a:cxn>
                <a:cxn ang="0">
                  <a:pos x="718" y="211"/>
                </a:cxn>
                <a:cxn ang="0">
                  <a:pos x="444" y="0"/>
                </a:cxn>
                <a:cxn ang="0">
                  <a:pos x="0" y="64"/>
                </a:cxn>
                <a:cxn ang="0">
                  <a:pos x="166" y="310"/>
                </a:cxn>
              </a:cxnLst>
              <a:rect l="0" t="0" r="r" b="b"/>
              <a:pathLst>
                <a:path w="718" h="310">
                  <a:moveTo>
                    <a:pt x="166" y="310"/>
                  </a:moveTo>
                  <a:lnTo>
                    <a:pt x="718" y="211"/>
                  </a:lnTo>
                  <a:lnTo>
                    <a:pt x="444" y="0"/>
                  </a:lnTo>
                  <a:lnTo>
                    <a:pt x="0" y="64"/>
                  </a:lnTo>
                  <a:lnTo>
                    <a:pt x="166" y="310"/>
                  </a:lnTo>
                  <a:close/>
                </a:path>
              </a:pathLst>
            </a:custGeom>
            <a:solidFill>
              <a:srgbClr val="FFFFFF"/>
            </a:soli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9" name="Freeform 191"/>
            <p:cNvSpPr>
              <a:spLocks/>
            </p:cNvSpPr>
            <p:nvPr/>
          </p:nvSpPr>
          <p:spPr bwMode="auto">
            <a:xfrm>
              <a:off x="922684" y="5217876"/>
              <a:ext cx="392768" cy="151017"/>
            </a:xfrm>
            <a:custGeom>
              <a:avLst/>
              <a:gdLst/>
              <a:ahLst/>
              <a:cxnLst>
                <a:cxn ang="0">
                  <a:pos x="6" y="99"/>
                </a:cxn>
                <a:cxn ang="0">
                  <a:pos x="557" y="0"/>
                </a:cxn>
                <a:cxn ang="0">
                  <a:pos x="549" y="121"/>
                </a:cxn>
                <a:cxn ang="0">
                  <a:pos x="0" y="228"/>
                </a:cxn>
                <a:cxn ang="0">
                  <a:pos x="6" y="99"/>
                </a:cxn>
              </a:cxnLst>
              <a:rect l="0" t="0" r="r" b="b"/>
              <a:pathLst>
                <a:path w="557" h="228">
                  <a:moveTo>
                    <a:pt x="6" y="99"/>
                  </a:moveTo>
                  <a:lnTo>
                    <a:pt x="557" y="0"/>
                  </a:lnTo>
                  <a:lnTo>
                    <a:pt x="549" y="121"/>
                  </a:lnTo>
                  <a:lnTo>
                    <a:pt x="0" y="228"/>
                  </a:lnTo>
                  <a:lnTo>
                    <a:pt x="6" y="99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0" name="Freeform 192"/>
            <p:cNvSpPr>
              <a:spLocks/>
            </p:cNvSpPr>
            <p:nvPr/>
          </p:nvSpPr>
          <p:spPr bwMode="auto">
            <a:xfrm>
              <a:off x="938342" y="5308487"/>
              <a:ext cx="118743" cy="42508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3"/>
                </a:cxn>
                <a:cxn ang="0">
                  <a:pos x="164" y="33"/>
                </a:cxn>
                <a:cxn ang="0">
                  <a:pos x="167" y="0"/>
                </a:cxn>
                <a:cxn ang="0">
                  <a:pos x="0" y="32"/>
                </a:cxn>
              </a:cxnLst>
              <a:rect l="0" t="0" r="r" b="b"/>
              <a:pathLst>
                <a:path w="167" h="63">
                  <a:moveTo>
                    <a:pt x="0" y="32"/>
                  </a:moveTo>
                  <a:lnTo>
                    <a:pt x="0" y="63"/>
                  </a:lnTo>
                  <a:lnTo>
                    <a:pt x="164" y="33"/>
                  </a:lnTo>
                  <a:lnTo>
                    <a:pt x="167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/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1" name="Oval 193"/>
            <p:cNvSpPr>
              <a:spLocks noChangeArrowheads="1"/>
            </p:cNvSpPr>
            <p:nvPr/>
          </p:nvSpPr>
          <p:spPr bwMode="auto">
            <a:xfrm>
              <a:off x="1036208" y="5314079"/>
              <a:ext cx="13049" cy="14543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2" name="Line 194"/>
            <p:cNvSpPr>
              <a:spLocks noChangeShapeType="1"/>
            </p:cNvSpPr>
            <p:nvPr/>
          </p:nvSpPr>
          <p:spPr bwMode="auto">
            <a:xfrm flipH="1">
              <a:off x="1218890" y="5250317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3" name="Line 195"/>
            <p:cNvSpPr>
              <a:spLocks noChangeShapeType="1"/>
            </p:cNvSpPr>
            <p:nvPr/>
          </p:nvSpPr>
          <p:spPr bwMode="auto">
            <a:xfrm flipH="1">
              <a:off x="1209757" y="5251435"/>
              <a:ext cx="1304" cy="57051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4" name="Line 196"/>
            <p:cNvSpPr>
              <a:spLocks noChangeShapeType="1"/>
            </p:cNvSpPr>
            <p:nvPr/>
          </p:nvSpPr>
          <p:spPr bwMode="auto">
            <a:xfrm flipH="1">
              <a:off x="1229329" y="5249198"/>
              <a:ext cx="3915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5" name="Line 197"/>
            <p:cNvSpPr>
              <a:spLocks noChangeShapeType="1"/>
            </p:cNvSpPr>
            <p:nvPr/>
          </p:nvSpPr>
          <p:spPr bwMode="auto">
            <a:xfrm flipH="1">
              <a:off x="1238464" y="5248080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" name="Line 198"/>
            <p:cNvSpPr>
              <a:spLocks noChangeShapeType="1"/>
            </p:cNvSpPr>
            <p:nvPr/>
          </p:nvSpPr>
          <p:spPr bwMode="auto">
            <a:xfrm flipH="1">
              <a:off x="1246293" y="5246961"/>
              <a:ext cx="522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7" name="Line 199"/>
            <p:cNvSpPr>
              <a:spLocks noChangeShapeType="1"/>
            </p:cNvSpPr>
            <p:nvPr/>
          </p:nvSpPr>
          <p:spPr bwMode="auto">
            <a:xfrm flipH="1">
              <a:off x="1255427" y="5244724"/>
              <a:ext cx="5220" cy="54814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8" name="Line 200"/>
            <p:cNvSpPr>
              <a:spLocks noChangeShapeType="1"/>
            </p:cNvSpPr>
            <p:nvPr/>
          </p:nvSpPr>
          <p:spPr bwMode="auto">
            <a:xfrm flipH="1">
              <a:off x="1264561" y="5244724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9" name="Line 201"/>
            <p:cNvSpPr>
              <a:spLocks noChangeShapeType="1"/>
            </p:cNvSpPr>
            <p:nvPr/>
          </p:nvSpPr>
          <p:spPr bwMode="auto">
            <a:xfrm flipH="1">
              <a:off x="1272391" y="5240249"/>
              <a:ext cx="1304" cy="5593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0" name="Line 202"/>
            <p:cNvSpPr>
              <a:spLocks noChangeShapeType="1"/>
            </p:cNvSpPr>
            <p:nvPr/>
          </p:nvSpPr>
          <p:spPr bwMode="auto">
            <a:xfrm flipH="1">
              <a:off x="1280220" y="5240249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" name="Line 203"/>
            <p:cNvSpPr>
              <a:spLocks noChangeShapeType="1"/>
            </p:cNvSpPr>
            <p:nvPr/>
          </p:nvSpPr>
          <p:spPr bwMode="auto">
            <a:xfrm flipH="1">
              <a:off x="1289354" y="5239131"/>
              <a:ext cx="1305" cy="5481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" name="Line 204"/>
            <p:cNvSpPr>
              <a:spLocks noChangeShapeType="1"/>
            </p:cNvSpPr>
            <p:nvPr/>
          </p:nvSpPr>
          <p:spPr bwMode="auto">
            <a:xfrm flipH="1">
              <a:off x="1298488" y="5238012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3" name="Freeform 205"/>
            <p:cNvSpPr>
              <a:spLocks/>
            </p:cNvSpPr>
            <p:nvPr/>
          </p:nvSpPr>
          <p:spPr bwMode="auto">
            <a:xfrm>
              <a:off x="1092318" y="5272690"/>
              <a:ext cx="65244" cy="43627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0" y="138"/>
                </a:cxn>
                <a:cxn ang="0">
                  <a:pos x="186" y="104"/>
                </a:cxn>
                <a:cxn ang="0">
                  <a:pos x="186" y="0"/>
                </a:cxn>
                <a:cxn ang="0">
                  <a:pos x="2" y="33"/>
                </a:cxn>
              </a:cxnLst>
              <a:rect l="0" t="0" r="r" b="b"/>
              <a:pathLst>
                <a:path w="186" h="138">
                  <a:moveTo>
                    <a:pt x="2" y="33"/>
                  </a:moveTo>
                  <a:lnTo>
                    <a:pt x="0" y="138"/>
                  </a:lnTo>
                  <a:lnTo>
                    <a:pt x="186" y="104"/>
                  </a:lnTo>
                  <a:lnTo>
                    <a:pt x="186" y="0"/>
                  </a:lnTo>
                  <a:lnTo>
                    <a:pt x="2" y="33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75686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>
                  <a:alpha val="50000"/>
                </a:srgbClr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4" name="Line 206"/>
            <p:cNvSpPr>
              <a:spLocks noChangeShapeType="1"/>
            </p:cNvSpPr>
            <p:nvPr/>
          </p:nvSpPr>
          <p:spPr bwMode="auto">
            <a:xfrm flipH="1">
              <a:off x="1101451" y="5297300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5" name="Line 207"/>
            <p:cNvSpPr>
              <a:spLocks noChangeShapeType="1"/>
            </p:cNvSpPr>
            <p:nvPr/>
          </p:nvSpPr>
          <p:spPr bwMode="auto">
            <a:xfrm flipH="1">
              <a:off x="1152342" y="5287232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6" name="Line 208"/>
            <p:cNvSpPr>
              <a:spLocks noChangeShapeType="1"/>
            </p:cNvSpPr>
            <p:nvPr/>
          </p:nvSpPr>
          <p:spPr bwMode="auto">
            <a:xfrm flipH="1">
              <a:off x="1145817" y="5293944"/>
              <a:ext cx="0" cy="10068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7" name="Line 209"/>
            <p:cNvSpPr>
              <a:spLocks noChangeShapeType="1"/>
            </p:cNvSpPr>
            <p:nvPr/>
          </p:nvSpPr>
          <p:spPr bwMode="auto">
            <a:xfrm flipH="1">
              <a:off x="1109281" y="5302893"/>
              <a:ext cx="0" cy="8949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8" name="Line 210"/>
            <p:cNvSpPr>
              <a:spLocks noChangeShapeType="1"/>
            </p:cNvSpPr>
            <p:nvPr/>
          </p:nvSpPr>
          <p:spPr bwMode="auto">
            <a:xfrm flipV="1">
              <a:off x="1117110" y="5304012"/>
              <a:ext cx="20878" cy="4475"/>
            </a:xfrm>
            <a:prstGeom prst="line">
              <a:avLst/>
            </a:prstGeom>
            <a:noFill/>
            <a:ln w="9525">
              <a:solidFill>
                <a:srgbClr val="FFFF99">
                  <a:alpha val="4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9" name="Freeform 211"/>
            <p:cNvSpPr>
              <a:spLocks/>
            </p:cNvSpPr>
            <p:nvPr/>
          </p:nvSpPr>
          <p:spPr bwMode="auto">
            <a:xfrm>
              <a:off x="957915" y="5282757"/>
              <a:ext cx="82208" cy="25729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38"/>
                </a:cxn>
                <a:cxn ang="0">
                  <a:pos x="116" y="19"/>
                </a:cxn>
                <a:cxn ang="0">
                  <a:pos x="116" y="0"/>
                </a:cxn>
                <a:cxn ang="0">
                  <a:pos x="0" y="20"/>
                </a:cxn>
              </a:cxnLst>
              <a:rect l="0" t="0" r="r" b="b"/>
              <a:pathLst>
                <a:path w="116" h="38">
                  <a:moveTo>
                    <a:pt x="0" y="20"/>
                  </a:moveTo>
                  <a:lnTo>
                    <a:pt x="1" y="38"/>
                  </a:lnTo>
                  <a:lnTo>
                    <a:pt x="116" y="19"/>
                  </a:lnTo>
                  <a:lnTo>
                    <a:pt x="116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0" name="Line 212"/>
            <p:cNvSpPr>
              <a:spLocks noChangeShapeType="1"/>
            </p:cNvSpPr>
            <p:nvPr/>
          </p:nvSpPr>
          <p:spPr bwMode="auto">
            <a:xfrm flipV="1">
              <a:off x="951391" y="5287232"/>
              <a:ext cx="92646" cy="15661"/>
            </a:xfrm>
            <a:prstGeom prst="line">
              <a:avLst/>
            </a:prstGeom>
            <a:noFill/>
            <a:ln w="3175">
              <a:solidFill>
                <a:srgbClr val="5F5F5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81" name="Group 150"/>
            <p:cNvGrpSpPr>
              <a:grpSpLocks/>
            </p:cNvGrpSpPr>
            <p:nvPr/>
          </p:nvGrpSpPr>
          <p:grpSpPr bwMode="auto">
            <a:xfrm>
              <a:off x="862659" y="4854318"/>
              <a:ext cx="270109" cy="260643"/>
              <a:chOff x="685" y="3115"/>
              <a:chExt cx="207" cy="233"/>
            </a:xfrm>
          </p:grpSpPr>
          <p:sp>
            <p:nvSpPr>
              <p:cNvPr id="94" name="Freeform 215"/>
              <p:cNvSpPr>
                <a:spLocks/>
              </p:cNvSpPr>
              <p:nvPr/>
            </p:nvSpPr>
            <p:spPr bwMode="auto">
              <a:xfrm flipH="1">
                <a:off x="686" y="3115"/>
                <a:ext cx="206" cy="30"/>
              </a:xfrm>
              <a:custGeom>
                <a:avLst/>
                <a:gdLst>
                  <a:gd name="T0" fmla="*/ 1205 w 1205"/>
                  <a:gd name="T1" fmla="*/ 151 h 178"/>
                  <a:gd name="T2" fmla="*/ 964 w 1205"/>
                  <a:gd name="T3" fmla="*/ 178 h 178"/>
                  <a:gd name="T4" fmla="*/ 0 w 1205"/>
                  <a:gd name="T5" fmla="*/ 0 h 178"/>
                  <a:gd name="T6" fmla="*/ 1205 w 1205"/>
                  <a:gd name="T7" fmla="*/ 151 h 1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"/>
                  <a:gd name="T13" fmla="*/ 0 h 178"/>
                  <a:gd name="T14" fmla="*/ 1205 w 1205"/>
                  <a:gd name="T15" fmla="*/ 178 h 1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5" name="Freeform 216"/>
              <p:cNvSpPr>
                <a:spLocks/>
              </p:cNvSpPr>
              <p:nvPr/>
            </p:nvSpPr>
            <p:spPr bwMode="auto">
              <a:xfrm flipH="1">
                <a:off x="685" y="3141"/>
                <a:ext cx="69" cy="207"/>
              </a:xfrm>
              <a:custGeom>
                <a:avLst/>
                <a:gdLst>
                  <a:gd name="T0" fmla="*/ 405 w 405"/>
                  <a:gd name="T1" fmla="*/ 0 h 1241"/>
                  <a:gd name="T2" fmla="*/ 389 w 405"/>
                  <a:gd name="T3" fmla="*/ 1000 h 1241"/>
                  <a:gd name="T4" fmla="*/ 133 w 405"/>
                  <a:gd name="T5" fmla="*/ 1241 h 1241"/>
                  <a:gd name="T6" fmla="*/ 0 w 405"/>
                  <a:gd name="T7" fmla="*/ 13 h 1241"/>
                  <a:gd name="T8" fmla="*/ 189 w 405"/>
                  <a:gd name="T9" fmla="*/ 24 h 1241"/>
                  <a:gd name="T10" fmla="*/ 405 w 405"/>
                  <a:gd name="T11" fmla="*/ 0 h 12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5"/>
                  <a:gd name="T19" fmla="*/ 0 h 1241"/>
                  <a:gd name="T20" fmla="*/ 405 w 405"/>
                  <a:gd name="T21" fmla="*/ 1241 h 12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82" name="Oval 217"/>
            <p:cNvSpPr>
              <a:spLocks noChangeArrowheads="1"/>
            </p:cNvSpPr>
            <p:nvPr/>
          </p:nvSpPr>
          <p:spPr bwMode="auto">
            <a:xfrm>
              <a:off x="931817" y="5135097"/>
              <a:ext cx="245317" cy="66000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3" name="Oval 218"/>
            <p:cNvSpPr>
              <a:spLocks noChangeArrowheads="1"/>
            </p:cNvSpPr>
            <p:nvPr/>
          </p:nvSpPr>
          <p:spPr bwMode="auto">
            <a:xfrm>
              <a:off x="931817" y="5130622"/>
              <a:ext cx="245317" cy="64881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4" name="Freeform 219"/>
            <p:cNvSpPr>
              <a:spLocks/>
            </p:cNvSpPr>
            <p:nvPr/>
          </p:nvSpPr>
          <p:spPr bwMode="auto">
            <a:xfrm flipH="1">
              <a:off x="916159" y="4815165"/>
              <a:ext cx="358842" cy="360203"/>
            </a:xfrm>
            <a:custGeom>
              <a:avLst/>
              <a:gdLst>
                <a:gd name="T0" fmla="*/ 1602 w 1602"/>
                <a:gd name="T1" fmla="*/ 204 h 1734"/>
                <a:gd name="T2" fmla="*/ 5 w 1602"/>
                <a:gd name="T3" fmla="*/ 0 h 1734"/>
                <a:gd name="T4" fmla="*/ 0 w 1602"/>
                <a:gd name="T5" fmla="*/ 1488 h 1734"/>
                <a:gd name="T6" fmla="*/ 1597 w 1602"/>
                <a:gd name="T7" fmla="*/ 1734 h 1734"/>
                <a:gd name="T8" fmla="*/ 1602 w 1602"/>
                <a:gd name="T9" fmla="*/ 204 h 1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2"/>
                <a:gd name="T16" fmla="*/ 0 h 1734"/>
                <a:gd name="T17" fmla="*/ 1602 w 1602"/>
                <a:gd name="T18" fmla="*/ 1734 h 1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5" name="Freeform 220"/>
            <p:cNvSpPr>
              <a:spLocks/>
            </p:cNvSpPr>
            <p:nvPr/>
          </p:nvSpPr>
          <p:spPr bwMode="auto">
            <a:xfrm flipH="1">
              <a:off x="964440" y="5107131"/>
              <a:ext cx="294902" cy="68237"/>
            </a:xfrm>
            <a:custGeom>
              <a:avLst/>
              <a:gdLst>
                <a:gd name="T0" fmla="*/ 1327 w 1330"/>
                <a:gd name="T1" fmla="*/ 200 h 330"/>
                <a:gd name="T2" fmla="*/ 0 w 1330"/>
                <a:gd name="T3" fmla="*/ 0 h 330"/>
                <a:gd name="T4" fmla="*/ 0 w 1330"/>
                <a:gd name="T5" fmla="*/ 115 h 330"/>
                <a:gd name="T6" fmla="*/ 1330 w 1330"/>
                <a:gd name="T7" fmla="*/ 330 h 330"/>
                <a:gd name="T8" fmla="*/ 1327 w 1330"/>
                <a:gd name="T9" fmla="*/ 20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0"/>
                <a:gd name="T16" fmla="*/ 0 h 330"/>
                <a:gd name="T17" fmla="*/ 1330 w 1330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6" name="Freeform 221"/>
            <p:cNvSpPr>
              <a:spLocks/>
            </p:cNvSpPr>
            <p:nvPr/>
          </p:nvSpPr>
          <p:spPr bwMode="auto">
            <a:xfrm flipH="1">
              <a:off x="905720" y="4856555"/>
              <a:ext cx="13049" cy="318812"/>
            </a:xfrm>
            <a:custGeom>
              <a:avLst/>
              <a:gdLst>
                <a:gd name="T0" fmla="*/ 4 w 56"/>
                <a:gd name="T1" fmla="*/ 16 h 1536"/>
                <a:gd name="T2" fmla="*/ 56 w 56"/>
                <a:gd name="T3" fmla="*/ 0 h 1536"/>
                <a:gd name="T4" fmla="*/ 46 w 56"/>
                <a:gd name="T5" fmla="*/ 1513 h 1536"/>
                <a:gd name="T6" fmla="*/ 0 w 56"/>
                <a:gd name="T7" fmla="*/ 1536 h 1536"/>
                <a:gd name="T8" fmla="*/ 4 w 56"/>
                <a:gd name="T9" fmla="*/ 16 h 1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1536"/>
                <a:gd name="T17" fmla="*/ 56 w 56"/>
                <a:gd name="T18" fmla="*/ 1536 h 1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7" name="Oval 222"/>
            <p:cNvSpPr>
              <a:spLocks noChangeArrowheads="1"/>
            </p:cNvSpPr>
            <p:nvPr/>
          </p:nvSpPr>
          <p:spPr bwMode="auto">
            <a:xfrm>
              <a:off x="1233244" y="5112724"/>
              <a:ext cx="10439" cy="19017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8" name="Oval 223"/>
            <p:cNvSpPr>
              <a:spLocks noChangeArrowheads="1"/>
            </p:cNvSpPr>
            <p:nvPr/>
          </p:nvSpPr>
          <p:spPr bwMode="auto">
            <a:xfrm>
              <a:off x="1213671" y="5117199"/>
              <a:ext cx="9135" cy="15661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9" name="Oval 224"/>
            <p:cNvSpPr>
              <a:spLocks noChangeArrowheads="1"/>
            </p:cNvSpPr>
            <p:nvPr/>
          </p:nvSpPr>
          <p:spPr bwMode="auto">
            <a:xfrm>
              <a:off x="1145817" y="5131741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0" name="Oval 225"/>
            <p:cNvSpPr>
              <a:spLocks noChangeArrowheads="1"/>
            </p:cNvSpPr>
            <p:nvPr/>
          </p:nvSpPr>
          <p:spPr bwMode="auto">
            <a:xfrm>
              <a:off x="1124939" y="5135097"/>
              <a:ext cx="10439" cy="1230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1" name="Oval 226"/>
            <p:cNvSpPr>
              <a:spLocks noChangeArrowheads="1"/>
            </p:cNvSpPr>
            <p:nvPr/>
          </p:nvSpPr>
          <p:spPr bwMode="auto">
            <a:xfrm>
              <a:off x="1101451" y="5138453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2" name="Freeform 227"/>
            <p:cNvSpPr>
              <a:spLocks/>
            </p:cNvSpPr>
            <p:nvPr/>
          </p:nvSpPr>
          <p:spPr bwMode="auto">
            <a:xfrm flipH="1">
              <a:off x="950525" y="4841172"/>
              <a:ext cx="297512" cy="283017"/>
            </a:xfrm>
            <a:custGeom>
              <a:avLst/>
              <a:gdLst>
                <a:gd name="T0" fmla="*/ 1330 w 1345"/>
                <a:gd name="T1" fmla="*/ 167 h 1366"/>
                <a:gd name="T2" fmla="*/ 0 w 1345"/>
                <a:gd name="T3" fmla="*/ 0 h 1366"/>
                <a:gd name="T4" fmla="*/ 0 w 1345"/>
                <a:gd name="T5" fmla="*/ 1157 h 1366"/>
                <a:gd name="T6" fmla="*/ 1345 w 1345"/>
                <a:gd name="T7" fmla="*/ 1366 h 1366"/>
                <a:gd name="T8" fmla="*/ 1330 w 1345"/>
                <a:gd name="T9" fmla="*/ 167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3" name="Freeform 228"/>
            <p:cNvSpPr>
              <a:spLocks/>
            </p:cNvSpPr>
            <p:nvPr/>
          </p:nvSpPr>
          <p:spPr bwMode="auto">
            <a:xfrm flipH="1">
              <a:off x="905720" y="4814047"/>
              <a:ext cx="367975" cy="44746"/>
            </a:xfrm>
            <a:custGeom>
              <a:avLst/>
              <a:gdLst>
                <a:gd name="T0" fmla="*/ 0 w 1660"/>
                <a:gd name="T1" fmla="*/ 10 h 214"/>
                <a:gd name="T2" fmla="*/ 68 w 1660"/>
                <a:gd name="T3" fmla="*/ 0 h 214"/>
                <a:gd name="T4" fmla="*/ 1660 w 1660"/>
                <a:gd name="T5" fmla="*/ 199 h 214"/>
                <a:gd name="T6" fmla="*/ 1613 w 1660"/>
                <a:gd name="T7" fmla="*/ 214 h 214"/>
                <a:gd name="T8" fmla="*/ 0 w 1660"/>
                <a:gd name="T9" fmla="*/ 10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0"/>
                <a:gd name="T16" fmla="*/ 0 h 214"/>
                <a:gd name="T17" fmla="*/ 1660 w 1660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01" name="제목 1"/>
          <p:cNvSpPr txBox="1">
            <a:spLocks/>
          </p:cNvSpPr>
          <p:nvPr/>
        </p:nvSpPr>
        <p:spPr>
          <a:xfrm>
            <a:off x="448746" y="536152"/>
            <a:ext cx="7772400" cy="7757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보안망</a:t>
            </a:r>
            <a:r>
              <a:rPr lang="ko-KR" altLang="en-US" sz="28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구성도 </a:t>
            </a:r>
            <a:endParaRPr lang="ko-KR" altLang="en-US" sz="28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62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구름 98"/>
          <p:cNvSpPr/>
          <p:nvPr/>
        </p:nvSpPr>
        <p:spPr>
          <a:xfrm>
            <a:off x="109339" y="920886"/>
            <a:ext cx="3119756" cy="1632114"/>
          </a:xfrm>
          <a:prstGeom prst="clou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6" name="직선 연결선 95"/>
          <p:cNvCxnSpPr/>
          <p:nvPr/>
        </p:nvCxnSpPr>
        <p:spPr bwMode="auto">
          <a:xfrm>
            <a:off x="768086" y="1705018"/>
            <a:ext cx="3878352" cy="6130"/>
          </a:xfrm>
          <a:prstGeom prst="line">
            <a:avLst/>
          </a:prstGeom>
          <a:solidFill>
            <a:schemeClr val="bg2"/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>
          <a:xfrm>
            <a:off x="7629760" y="6511870"/>
            <a:ext cx="1295400" cy="246062"/>
          </a:xfrm>
        </p:spPr>
        <p:txBody>
          <a:bodyPr/>
          <a:lstStyle/>
          <a:p>
            <a:pPr algn="r">
              <a:defRPr/>
            </a:pPr>
            <a:fld id="{334C5E76-0582-45D8-A764-6B78B59B938F}" type="slidenum">
              <a:rPr lang="en-US" altLang="ko-KR" smtClean="0"/>
              <a:pPr algn="r">
                <a:defRPr/>
              </a:pPr>
              <a:t>26</a:t>
            </a:fld>
            <a:endParaRPr lang="en-US" altLang="ko-KR"/>
          </a:p>
        </p:txBody>
      </p:sp>
      <p:sp>
        <p:nvSpPr>
          <p:cNvPr id="27" name="모서리가 둥근 직사각형 26"/>
          <p:cNvSpPr/>
          <p:nvPr/>
        </p:nvSpPr>
        <p:spPr bwMode="auto">
          <a:xfrm>
            <a:off x="485449" y="2740296"/>
            <a:ext cx="3929890" cy="1242646"/>
          </a:xfrm>
          <a:prstGeom prst="roundRect">
            <a:avLst>
              <a:gd name="adj" fmla="val 7289"/>
            </a:avLst>
          </a:prstGeom>
          <a:noFill/>
          <a:ln w="9525" cap="flat" cmpd="sng" algn="ctr">
            <a:solidFill>
              <a:srgbClr val="5F5F5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45720" rIns="54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 bwMode="auto">
          <a:xfrm>
            <a:off x="4865682" y="2791112"/>
            <a:ext cx="4156694" cy="1159520"/>
          </a:xfrm>
          <a:prstGeom prst="roundRect">
            <a:avLst>
              <a:gd name="adj" fmla="val 7289"/>
            </a:avLst>
          </a:prstGeom>
          <a:noFill/>
          <a:ln w="9525" cap="flat" cmpd="sng" algn="ctr">
            <a:solidFill>
              <a:srgbClr val="5F5F5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45720" rIns="54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 bwMode="auto">
          <a:xfrm flipH="1">
            <a:off x="4601199" y="1710769"/>
            <a:ext cx="50720" cy="4370604"/>
          </a:xfrm>
          <a:prstGeom prst="line">
            <a:avLst/>
          </a:prstGeom>
          <a:solidFill>
            <a:schemeClr val="bg2"/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직선 연결선 21"/>
          <p:cNvCxnSpPr>
            <a:endCxn id="17" idx="2"/>
          </p:cNvCxnSpPr>
          <p:nvPr/>
        </p:nvCxnSpPr>
        <p:spPr bwMode="auto">
          <a:xfrm>
            <a:off x="833565" y="3443409"/>
            <a:ext cx="5114967" cy="8957"/>
          </a:xfrm>
          <a:prstGeom prst="line">
            <a:avLst/>
          </a:prstGeom>
          <a:solidFill>
            <a:schemeClr val="bg2"/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769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007" y="3057143"/>
            <a:ext cx="657225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2156022" y="3272450"/>
            <a:ext cx="908523" cy="460200"/>
            <a:chOff x="3779912" y="1124744"/>
            <a:chExt cx="1499235" cy="742950"/>
          </a:xfrm>
        </p:grpSpPr>
        <p:sp>
          <p:nvSpPr>
            <p:cNvPr id="6" name="AutoShape 26"/>
            <p:cNvSpPr>
              <a:spLocks noChangeArrowheads="1"/>
            </p:cNvSpPr>
            <p:nvPr/>
          </p:nvSpPr>
          <p:spPr bwMode="auto">
            <a:xfrm>
              <a:off x="3779912" y="1124744"/>
              <a:ext cx="1495425" cy="74295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7" name="Freeform 27"/>
            <p:cNvSpPr>
              <a:spLocks/>
            </p:cNvSpPr>
            <p:nvPr/>
          </p:nvSpPr>
          <p:spPr bwMode="auto">
            <a:xfrm>
              <a:off x="3782134" y="1124744"/>
              <a:ext cx="1497013" cy="417512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8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832934" y="1588294"/>
              <a:ext cx="1003300" cy="2619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36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rPr>
                <a:t>SWITCH</a:t>
              </a:r>
              <a:endParaRPr lang="ko-KR" altLang="en-US" sz="3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ahoma"/>
                <a:cs typeface="Tahoma"/>
              </a:endParaRPr>
            </a:p>
          </p:txBody>
        </p:sp>
        <p:sp>
          <p:nvSpPr>
            <p:cNvPr id="9" name="Freeform 29"/>
            <p:cNvSpPr>
              <a:spLocks/>
            </p:cNvSpPr>
            <p:nvPr/>
          </p:nvSpPr>
          <p:spPr bwMode="auto">
            <a:xfrm>
              <a:off x="3920247" y="1135856"/>
              <a:ext cx="1228725" cy="357188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253000" y="1495711"/>
            <a:ext cx="908523" cy="460200"/>
            <a:chOff x="3779912" y="1124744"/>
            <a:chExt cx="1499235" cy="742950"/>
          </a:xfrm>
        </p:grpSpPr>
        <p:sp>
          <p:nvSpPr>
            <p:cNvPr id="12" name="AutoShape 26"/>
            <p:cNvSpPr>
              <a:spLocks noChangeArrowheads="1"/>
            </p:cNvSpPr>
            <p:nvPr/>
          </p:nvSpPr>
          <p:spPr bwMode="auto">
            <a:xfrm>
              <a:off x="3779912" y="1124744"/>
              <a:ext cx="1495425" cy="74295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3" name="Freeform 27"/>
            <p:cNvSpPr>
              <a:spLocks/>
            </p:cNvSpPr>
            <p:nvPr/>
          </p:nvSpPr>
          <p:spPr bwMode="auto">
            <a:xfrm>
              <a:off x="3782134" y="1124744"/>
              <a:ext cx="1497013" cy="417512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4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832934" y="1588294"/>
              <a:ext cx="1003300" cy="2619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36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rPr>
                <a:t>SWITCH</a:t>
              </a:r>
              <a:endParaRPr lang="ko-KR" altLang="en-US" sz="3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ahoma"/>
                <a:cs typeface="Tahoma"/>
              </a:endParaRPr>
            </a:p>
          </p:txBody>
        </p:sp>
        <p:sp>
          <p:nvSpPr>
            <p:cNvPr id="15" name="Freeform 29"/>
            <p:cNvSpPr>
              <a:spLocks/>
            </p:cNvSpPr>
            <p:nvPr/>
          </p:nvSpPr>
          <p:spPr bwMode="auto">
            <a:xfrm>
              <a:off x="3920247" y="1135856"/>
              <a:ext cx="1228725" cy="357188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947353" y="3242199"/>
            <a:ext cx="863133" cy="416163"/>
            <a:chOff x="1328738" y="1820863"/>
            <a:chExt cx="1162050" cy="792162"/>
          </a:xfrm>
        </p:grpSpPr>
        <p:sp>
          <p:nvSpPr>
            <p:cNvPr id="17" name="AutoShape 20"/>
            <p:cNvSpPr>
              <a:spLocks noChangeArrowheads="1"/>
            </p:cNvSpPr>
            <p:nvPr/>
          </p:nvSpPr>
          <p:spPr bwMode="auto">
            <a:xfrm>
              <a:off x="1330325" y="1828800"/>
              <a:ext cx="1160463" cy="784225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8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1382713" y="2141538"/>
              <a:ext cx="1060450" cy="39687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54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ahoma"/>
                  <a:cs typeface="Tahoma"/>
                </a:rPr>
                <a:t>ROUTER</a:t>
              </a:r>
              <a:endParaRPr lang="ko-KR" altLang="en-US" sz="54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ahoma"/>
                <a:cs typeface="Tahoma"/>
              </a:endParaRPr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1328738" y="1820863"/>
              <a:ext cx="1162050" cy="396875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0" name="AutoShape 23"/>
            <p:cNvSpPr>
              <a:spLocks noChangeArrowheads="1"/>
            </p:cNvSpPr>
            <p:nvPr/>
          </p:nvSpPr>
          <p:spPr bwMode="auto">
            <a:xfrm rot="5400000">
              <a:off x="1912144" y="1667669"/>
              <a:ext cx="185738" cy="71755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8 h 21600"/>
                <a:gd name="T4" fmla="*/ 0 w 21600"/>
                <a:gd name="T5" fmla="*/ 2 h 21600"/>
                <a:gd name="T6" fmla="*/ 1 w 21600"/>
                <a:gd name="T7" fmla="*/ 5 h 21600"/>
                <a:gd name="T8" fmla="*/ 1 w 21600"/>
                <a:gd name="T9" fmla="*/ 7 h 21600"/>
                <a:gd name="T10" fmla="*/ 0 w 21600"/>
                <a:gd name="T11" fmla="*/ 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66 w 21600"/>
                <a:gd name="T19" fmla="*/ 3162 h 21600"/>
                <a:gd name="T20" fmla="*/ 18434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1" name="AutoShape 24"/>
            <p:cNvSpPr>
              <a:spLocks noChangeArrowheads="1"/>
            </p:cNvSpPr>
            <p:nvPr/>
          </p:nvSpPr>
          <p:spPr bwMode="auto">
            <a:xfrm rot="16200000">
              <a:off x="1751013" y="1603375"/>
              <a:ext cx="182562" cy="73183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8 h 21600"/>
                <a:gd name="T4" fmla="*/ 0 w 21600"/>
                <a:gd name="T5" fmla="*/ 2 h 21600"/>
                <a:gd name="T6" fmla="*/ 1 w 21600"/>
                <a:gd name="T7" fmla="*/ 5 h 21600"/>
                <a:gd name="T8" fmla="*/ 1 w 21600"/>
                <a:gd name="T9" fmla="*/ 8 h 21600"/>
                <a:gd name="T10" fmla="*/ 0 w 21600"/>
                <a:gd name="T11" fmla="*/ 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21 w 21600"/>
                <a:gd name="T19" fmla="*/ 3142 h 21600"/>
                <a:gd name="T20" fmla="*/ 18379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0" name="모서리가 둥근 직사각형 29"/>
          <p:cNvSpPr/>
          <p:nvPr/>
        </p:nvSpPr>
        <p:spPr bwMode="auto">
          <a:xfrm>
            <a:off x="3887044" y="4144884"/>
            <a:ext cx="1428311" cy="2248036"/>
          </a:xfrm>
          <a:prstGeom prst="roundRect">
            <a:avLst>
              <a:gd name="adj" fmla="val 5997"/>
            </a:avLst>
          </a:prstGeom>
          <a:noFill/>
          <a:ln w="9525" cap="flat" cmpd="sng" algn="ctr">
            <a:solidFill>
              <a:srgbClr val="5F5F5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45720" rIns="54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1" name="Picture 2" descr="C:\Users\Toshiba\AppData\Local\Microsoft\Windows\Temporary Internet Files\Content.IE5\TBE21NJN\MC900434845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78386" y="5340512"/>
            <a:ext cx="936104" cy="936104"/>
          </a:xfrm>
          <a:prstGeom prst="rect">
            <a:avLst/>
          </a:prstGeom>
          <a:noFill/>
        </p:spPr>
      </p:pic>
      <p:sp>
        <p:nvSpPr>
          <p:cNvPr id="39" name="TextBox 38"/>
          <p:cNvSpPr txBox="1"/>
          <p:nvPr/>
        </p:nvSpPr>
        <p:spPr>
          <a:xfrm>
            <a:off x="339517" y="4440005"/>
            <a:ext cx="3052439" cy="1615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❷ </a:t>
            </a:r>
            <a:r>
              <a:rPr lang="en-US" altLang="ko-KR" sz="1400" b="1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Intranet</a:t>
            </a:r>
            <a:r>
              <a:rPr lang="en-US" altLang="ko-KR" sz="14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4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Private</a:t>
            </a:r>
            <a:r>
              <a:rPr lang="en-US" altLang="ko-KR" sz="14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</a:t>
            </a:r>
            <a:r>
              <a:rPr lang="en-US" altLang="ko-KR" sz="14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Trust </a:t>
            </a:r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Zone</a:t>
            </a:r>
            <a:r>
              <a:rPr lang="en-US" altLang="ko-KR" sz="14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marL="193675" indent="-1047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물리적으로 분리된 망</a:t>
            </a:r>
            <a:r>
              <a:rPr lang="en-US" altLang="ko-KR" sz="13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13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물리적망분리</a:t>
            </a:r>
            <a:r>
              <a:rPr lang="en-US" altLang="ko-KR" sz="13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marL="193675" indent="-1047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b="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접근 통제시스템에 의해 인터넷으로 </a:t>
            </a:r>
            <a:endParaRPr lang="en-US" altLang="ko-KR" sz="1300" b="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3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</a:t>
            </a:r>
            <a:r>
              <a:rPr lang="ko-KR" altLang="en-US" sz="1300" b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직접 </a:t>
            </a:r>
            <a:r>
              <a:rPr lang="ko-KR" altLang="en-US" sz="1300" b="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접근이 </a:t>
            </a:r>
            <a:r>
              <a:rPr lang="ko-KR" altLang="en-US" sz="1300" b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불가능하도록 통제</a:t>
            </a:r>
            <a:r>
              <a:rPr lang="en-US" altLang="ko-KR" sz="1300" b="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</a:t>
            </a:r>
            <a:r>
              <a:rPr lang="ko-KR" altLang="en-US" sz="1300" b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차단</a:t>
            </a:r>
            <a:endParaRPr lang="en-US" altLang="ko-KR" sz="1300" b="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되어 있는 구간  </a:t>
            </a:r>
            <a:endParaRPr lang="ko-KR" altLang="en-US" sz="1300" b="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004866" y="1803339"/>
            <a:ext cx="3975922" cy="7155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❶ </a:t>
            </a:r>
            <a:r>
              <a:rPr lang="en-US" altLang="ko-KR" sz="1400" b="1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Internet</a:t>
            </a:r>
            <a:r>
              <a:rPr lang="en-US" altLang="ko-KR" sz="14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(</a:t>
            </a:r>
            <a:r>
              <a:rPr lang="en-US" altLang="ko-KR" sz="1400" dirty="0" err="1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Untrust</a:t>
            </a:r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Zone</a:t>
            </a:r>
            <a:r>
              <a:rPr lang="en-US" altLang="ko-KR" sz="1400" b="1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)</a:t>
            </a:r>
            <a:r>
              <a:rPr lang="en-US" altLang="ko-KR" sz="14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</a:p>
          <a:p>
            <a:pPr marL="182563" indent="-904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인터넷을 통해 외부에서 직접 접근이 가능한 구간</a:t>
            </a:r>
            <a:r>
              <a:rPr lang="ko-KR" altLang="en-US" sz="1300" b="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endParaRPr lang="ko-KR" altLang="en-US" sz="1300" b="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593799" y="4477010"/>
            <a:ext cx="3331361" cy="19159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❸ </a:t>
            </a:r>
            <a:r>
              <a:rPr lang="en-US" altLang="ko-KR" sz="1400" b="1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DMZ(</a:t>
            </a:r>
            <a:r>
              <a:rPr lang="en-US" altLang="ko-KR" sz="14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Public</a:t>
            </a:r>
            <a:r>
              <a:rPr lang="en-US" altLang="ko-KR" sz="1400" b="1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/S</a:t>
            </a:r>
            <a:r>
              <a:rPr lang="en-US" altLang="ko-KR" sz="14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ervice Zone</a:t>
            </a:r>
            <a:r>
              <a:rPr lang="en-US" altLang="ko-KR" sz="14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marL="193675" indent="-1936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외부망과</a:t>
            </a:r>
            <a:r>
              <a:rPr lang="ko-KR" altLang="en-US" sz="13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3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내부망</a:t>
            </a:r>
            <a:r>
              <a:rPr lang="ko-KR" altLang="en-US" sz="13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사이에 위치한 중간지점</a:t>
            </a:r>
            <a:endParaRPr lang="en-US" altLang="ko-KR" sz="13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193675" indent="-1936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접근 통제시스템을 통해 접근 통제 수행</a:t>
            </a:r>
            <a:endParaRPr lang="en-US" altLang="ko-KR" sz="13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193675" indent="-1936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외부에 서비스를 제공하면서</a:t>
            </a:r>
            <a:endParaRPr lang="en-US" altLang="ko-KR" sz="13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3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ko-KR" altLang="en-US" sz="13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3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내부 </a:t>
            </a:r>
            <a:r>
              <a:rPr lang="ko-KR" altLang="en-US" sz="13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자원</a:t>
            </a:r>
            <a:r>
              <a:rPr lang="en-US" altLang="ko-KR" sz="13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</a:t>
            </a:r>
            <a:r>
              <a:rPr lang="ko-KR" altLang="en-US" sz="13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시스템을 </a:t>
            </a:r>
            <a:r>
              <a:rPr lang="ko-KR" altLang="en-US" sz="13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보호하기 </a:t>
            </a:r>
            <a:r>
              <a:rPr lang="ko-KR" altLang="en-US" sz="13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위해 </a:t>
            </a:r>
            <a:endParaRPr lang="en-US" altLang="ko-KR" sz="13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3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</a:t>
            </a:r>
            <a:r>
              <a:rPr lang="ko-KR" altLang="en-US" sz="13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외내부망 사이에  </a:t>
            </a:r>
            <a:r>
              <a:rPr lang="ko-KR" altLang="en-US" sz="13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접근 통제를 수행</a:t>
            </a:r>
            <a:endParaRPr lang="ko-KR" altLang="en-US" sz="13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1541776" y="4005823"/>
            <a:ext cx="27167" cy="43418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>
            <a:off x="5899654" y="2523090"/>
            <a:ext cx="109659" cy="25269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>
            <a:off x="5315355" y="5002108"/>
            <a:ext cx="278444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구름 27"/>
          <p:cNvSpPr/>
          <p:nvPr/>
        </p:nvSpPr>
        <p:spPr>
          <a:xfrm>
            <a:off x="7259479" y="3053634"/>
            <a:ext cx="1721309" cy="794128"/>
          </a:xfrm>
          <a:prstGeom prst="clou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KT, LGU+,SKB</a:t>
            </a:r>
            <a:endParaRPr lang="ko-KR" altLang="en-US" sz="1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Freeform 4"/>
          <p:cNvSpPr>
            <a:spLocks/>
          </p:cNvSpPr>
          <p:nvPr/>
        </p:nvSpPr>
        <p:spPr bwMode="auto">
          <a:xfrm flipV="1">
            <a:off x="6835794" y="3433756"/>
            <a:ext cx="464662" cy="97310"/>
          </a:xfrm>
          <a:custGeom>
            <a:avLst/>
            <a:gdLst>
              <a:gd name="T0" fmla="*/ 1375 w 1376"/>
              <a:gd name="T1" fmla="*/ 0 h 64"/>
              <a:gd name="T2" fmla="*/ 593 w 1376"/>
              <a:gd name="T3" fmla="*/ 0 h 64"/>
              <a:gd name="T4" fmla="*/ 765 w 1376"/>
              <a:gd name="T5" fmla="*/ 63 h 64"/>
              <a:gd name="T6" fmla="*/ 0 w 1376"/>
              <a:gd name="T7" fmla="*/ 63 h 64"/>
              <a:gd name="T8" fmla="*/ 0 60000 65536"/>
              <a:gd name="T9" fmla="*/ 0 60000 65536"/>
              <a:gd name="T10" fmla="*/ 0 60000 65536"/>
              <a:gd name="T11" fmla="*/ 0 60000 65536"/>
              <a:gd name="T12" fmla="*/ 0 w 1376"/>
              <a:gd name="T13" fmla="*/ 0 h 64"/>
              <a:gd name="T14" fmla="*/ 1376 w 1376"/>
              <a:gd name="T15" fmla="*/ 64 h 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76" h="64">
                <a:moveTo>
                  <a:pt x="1375" y="0"/>
                </a:moveTo>
                <a:lnTo>
                  <a:pt x="593" y="0"/>
                </a:lnTo>
                <a:lnTo>
                  <a:pt x="765" y="63"/>
                </a:lnTo>
                <a:lnTo>
                  <a:pt x="0" y="63"/>
                </a:lnTo>
              </a:path>
            </a:pathLst>
          </a:custGeom>
          <a:noFill/>
          <a:ln w="38100" cap="rnd">
            <a:solidFill>
              <a:srgbClr val="CC0000"/>
            </a:solidFill>
            <a:round/>
            <a:headEnd type="none" w="sm" len="sm"/>
            <a:tailEnd type="none" w="sm" len="sm"/>
          </a:ln>
        </p:spPr>
        <p:txBody>
          <a:bodyPr rot="10800000"/>
          <a:lstStyle/>
          <a:p>
            <a: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ko-KR" altLang="en-US" sz="1600" b="0" kern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603188" y="3158383"/>
            <a:ext cx="688975" cy="745366"/>
            <a:chOff x="809159" y="4814047"/>
            <a:chExt cx="688975" cy="745367"/>
          </a:xfrm>
        </p:grpSpPr>
        <p:sp>
          <p:nvSpPr>
            <p:cNvPr id="43" name="Freeform 174"/>
            <p:cNvSpPr>
              <a:spLocks/>
            </p:cNvSpPr>
            <p:nvPr/>
          </p:nvSpPr>
          <p:spPr bwMode="auto">
            <a:xfrm rot="355818">
              <a:off x="1336329" y="5283876"/>
              <a:ext cx="61330" cy="36915"/>
            </a:xfrm>
            <a:custGeom>
              <a:avLst/>
              <a:gdLst>
                <a:gd name="T0" fmla="*/ 1224 w 1224"/>
                <a:gd name="T1" fmla="*/ 755 h 755"/>
                <a:gd name="T2" fmla="*/ 1112 w 1224"/>
                <a:gd name="T3" fmla="*/ 716 h 755"/>
                <a:gd name="T4" fmla="*/ 1051 w 1224"/>
                <a:gd name="T5" fmla="*/ 693 h 755"/>
                <a:gd name="T6" fmla="*/ 1006 w 1224"/>
                <a:gd name="T7" fmla="*/ 671 h 755"/>
                <a:gd name="T8" fmla="*/ 984 w 1224"/>
                <a:gd name="T9" fmla="*/ 660 h 755"/>
                <a:gd name="T10" fmla="*/ 939 w 1224"/>
                <a:gd name="T11" fmla="*/ 626 h 755"/>
                <a:gd name="T12" fmla="*/ 894 w 1224"/>
                <a:gd name="T13" fmla="*/ 548 h 755"/>
                <a:gd name="T14" fmla="*/ 889 w 1224"/>
                <a:gd name="T15" fmla="*/ 531 h 755"/>
                <a:gd name="T16" fmla="*/ 850 w 1224"/>
                <a:gd name="T17" fmla="*/ 509 h 755"/>
                <a:gd name="T18" fmla="*/ 799 w 1224"/>
                <a:gd name="T19" fmla="*/ 481 h 755"/>
                <a:gd name="T20" fmla="*/ 704 w 1224"/>
                <a:gd name="T21" fmla="*/ 453 h 755"/>
                <a:gd name="T22" fmla="*/ 419 w 1224"/>
                <a:gd name="T23" fmla="*/ 442 h 755"/>
                <a:gd name="T24" fmla="*/ 330 w 1224"/>
                <a:gd name="T25" fmla="*/ 408 h 755"/>
                <a:gd name="T26" fmla="*/ 212 w 1224"/>
                <a:gd name="T27" fmla="*/ 279 h 755"/>
                <a:gd name="T28" fmla="*/ 145 w 1224"/>
                <a:gd name="T29" fmla="*/ 134 h 755"/>
                <a:gd name="T30" fmla="*/ 78 w 1224"/>
                <a:gd name="T31" fmla="*/ 39 h 755"/>
                <a:gd name="T32" fmla="*/ 0 w 1224"/>
                <a:gd name="T33" fmla="*/ 0 h 7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24"/>
                <a:gd name="T52" fmla="*/ 0 h 755"/>
                <a:gd name="T53" fmla="*/ 1224 w 1224"/>
                <a:gd name="T54" fmla="*/ 755 h 7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24" h="755">
                  <a:moveTo>
                    <a:pt x="1224" y="755"/>
                  </a:moveTo>
                  <a:cubicBezTo>
                    <a:pt x="1190" y="729"/>
                    <a:pt x="1154" y="724"/>
                    <a:pt x="1112" y="716"/>
                  </a:cubicBezTo>
                  <a:cubicBezTo>
                    <a:pt x="1091" y="705"/>
                    <a:pt x="1072" y="702"/>
                    <a:pt x="1051" y="693"/>
                  </a:cubicBezTo>
                  <a:cubicBezTo>
                    <a:pt x="1036" y="686"/>
                    <a:pt x="1021" y="678"/>
                    <a:pt x="1006" y="671"/>
                  </a:cubicBezTo>
                  <a:cubicBezTo>
                    <a:pt x="999" y="667"/>
                    <a:pt x="984" y="660"/>
                    <a:pt x="984" y="660"/>
                  </a:cubicBezTo>
                  <a:cubicBezTo>
                    <a:pt x="971" y="646"/>
                    <a:pt x="939" y="626"/>
                    <a:pt x="939" y="626"/>
                  </a:cubicBezTo>
                  <a:cubicBezTo>
                    <a:pt x="923" y="602"/>
                    <a:pt x="906" y="575"/>
                    <a:pt x="894" y="548"/>
                  </a:cubicBezTo>
                  <a:cubicBezTo>
                    <a:pt x="892" y="543"/>
                    <a:pt x="893" y="536"/>
                    <a:pt x="889" y="531"/>
                  </a:cubicBezTo>
                  <a:cubicBezTo>
                    <a:pt x="884" y="524"/>
                    <a:pt x="855" y="512"/>
                    <a:pt x="850" y="509"/>
                  </a:cubicBezTo>
                  <a:cubicBezTo>
                    <a:pt x="802" y="480"/>
                    <a:pt x="833" y="491"/>
                    <a:pt x="799" y="481"/>
                  </a:cubicBezTo>
                  <a:cubicBezTo>
                    <a:pt x="764" y="457"/>
                    <a:pt x="751" y="457"/>
                    <a:pt x="704" y="453"/>
                  </a:cubicBezTo>
                  <a:cubicBezTo>
                    <a:pt x="606" y="457"/>
                    <a:pt x="515" y="459"/>
                    <a:pt x="419" y="442"/>
                  </a:cubicBezTo>
                  <a:cubicBezTo>
                    <a:pt x="391" y="426"/>
                    <a:pt x="360" y="419"/>
                    <a:pt x="330" y="408"/>
                  </a:cubicBezTo>
                  <a:cubicBezTo>
                    <a:pt x="287" y="368"/>
                    <a:pt x="245" y="328"/>
                    <a:pt x="212" y="279"/>
                  </a:cubicBezTo>
                  <a:cubicBezTo>
                    <a:pt x="183" y="235"/>
                    <a:pt x="168" y="181"/>
                    <a:pt x="145" y="134"/>
                  </a:cubicBezTo>
                  <a:cubicBezTo>
                    <a:pt x="128" y="100"/>
                    <a:pt x="99" y="71"/>
                    <a:pt x="78" y="39"/>
                  </a:cubicBezTo>
                  <a:cubicBezTo>
                    <a:pt x="70" y="27"/>
                    <a:pt x="15" y="7"/>
                    <a:pt x="0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" name="Freeform 175"/>
            <p:cNvSpPr>
              <a:spLocks/>
            </p:cNvSpPr>
            <p:nvPr/>
          </p:nvSpPr>
          <p:spPr bwMode="auto">
            <a:xfrm rot="355818" flipH="1">
              <a:off x="1385915" y="5317436"/>
              <a:ext cx="112219" cy="58169"/>
            </a:xfrm>
            <a:custGeom>
              <a:avLst/>
              <a:gdLst>
                <a:gd name="T0" fmla="*/ 886 w 971"/>
                <a:gd name="T1" fmla="*/ 33 h 550"/>
                <a:gd name="T2" fmla="*/ 937 w 971"/>
                <a:gd name="T3" fmla="*/ 70 h 550"/>
                <a:gd name="T4" fmla="*/ 971 w 971"/>
                <a:gd name="T5" fmla="*/ 130 h 550"/>
                <a:gd name="T6" fmla="*/ 967 w 971"/>
                <a:gd name="T7" fmla="*/ 218 h 550"/>
                <a:gd name="T8" fmla="*/ 882 w 971"/>
                <a:gd name="T9" fmla="*/ 261 h 550"/>
                <a:gd name="T10" fmla="*/ 791 w 971"/>
                <a:gd name="T11" fmla="*/ 294 h 550"/>
                <a:gd name="T12" fmla="*/ 665 w 971"/>
                <a:gd name="T13" fmla="*/ 382 h 550"/>
                <a:gd name="T14" fmla="*/ 519 w 971"/>
                <a:gd name="T15" fmla="*/ 522 h 550"/>
                <a:gd name="T16" fmla="*/ 397 w 971"/>
                <a:gd name="T17" fmla="*/ 542 h 550"/>
                <a:gd name="T18" fmla="*/ 298 w 971"/>
                <a:gd name="T19" fmla="*/ 550 h 550"/>
                <a:gd name="T20" fmla="*/ 155 w 971"/>
                <a:gd name="T21" fmla="*/ 522 h 550"/>
                <a:gd name="T22" fmla="*/ 34 w 971"/>
                <a:gd name="T23" fmla="*/ 459 h 550"/>
                <a:gd name="T24" fmla="*/ 0 w 971"/>
                <a:gd name="T25" fmla="*/ 393 h 550"/>
                <a:gd name="T26" fmla="*/ 11 w 971"/>
                <a:gd name="T27" fmla="*/ 315 h 550"/>
                <a:gd name="T28" fmla="*/ 63 w 971"/>
                <a:gd name="T29" fmla="*/ 210 h 550"/>
                <a:gd name="T30" fmla="*/ 142 w 971"/>
                <a:gd name="T31" fmla="*/ 147 h 550"/>
                <a:gd name="T32" fmla="*/ 246 w 971"/>
                <a:gd name="T33" fmla="*/ 89 h 550"/>
                <a:gd name="T34" fmla="*/ 445 w 971"/>
                <a:gd name="T35" fmla="*/ 21 h 550"/>
                <a:gd name="T36" fmla="*/ 634 w 971"/>
                <a:gd name="T37" fmla="*/ 0 h 550"/>
                <a:gd name="T38" fmla="*/ 794 w 971"/>
                <a:gd name="T39" fmla="*/ 13 h 550"/>
                <a:gd name="T40" fmla="*/ 886 w 971"/>
                <a:gd name="T41" fmla="*/ 33 h 5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1"/>
                <a:gd name="T64" fmla="*/ 0 h 550"/>
                <a:gd name="T65" fmla="*/ 971 w 971"/>
                <a:gd name="T66" fmla="*/ 550 h 5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1" h="550">
                  <a:moveTo>
                    <a:pt x="886" y="33"/>
                  </a:moveTo>
                  <a:lnTo>
                    <a:pt x="937" y="70"/>
                  </a:lnTo>
                  <a:lnTo>
                    <a:pt x="971" y="130"/>
                  </a:lnTo>
                  <a:lnTo>
                    <a:pt x="967" y="218"/>
                  </a:lnTo>
                  <a:lnTo>
                    <a:pt x="882" y="261"/>
                  </a:lnTo>
                  <a:lnTo>
                    <a:pt x="791" y="294"/>
                  </a:lnTo>
                  <a:lnTo>
                    <a:pt x="665" y="382"/>
                  </a:lnTo>
                  <a:lnTo>
                    <a:pt x="519" y="522"/>
                  </a:lnTo>
                  <a:lnTo>
                    <a:pt x="397" y="542"/>
                  </a:lnTo>
                  <a:lnTo>
                    <a:pt x="298" y="550"/>
                  </a:lnTo>
                  <a:lnTo>
                    <a:pt x="155" y="522"/>
                  </a:lnTo>
                  <a:lnTo>
                    <a:pt x="34" y="459"/>
                  </a:lnTo>
                  <a:lnTo>
                    <a:pt x="0" y="393"/>
                  </a:lnTo>
                  <a:lnTo>
                    <a:pt x="11" y="315"/>
                  </a:lnTo>
                  <a:lnTo>
                    <a:pt x="63" y="210"/>
                  </a:lnTo>
                  <a:lnTo>
                    <a:pt x="142" y="147"/>
                  </a:lnTo>
                  <a:lnTo>
                    <a:pt x="246" y="89"/>
                  </a:lnTo>
                  <a:lnTo>
                    <a:pt x="445" y="21"/>
                  </a:lnTo>
                  <a:lnTo>
                    <a:pt x="634" y="0"/>
                  </a:lnTo>
                  <a:lnTo>
                    <a:pt x="794" y="13"/>
                  </a:lnTo>
                  <a:lnTo>
                    <a:pt x="886" y="3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6" name="Freeform 176"/>
            <p:cNvSpPr>
              <a:spLocks/>
            </p:cNvSpPr>
            <p:nvPr/>
          </p:nvSpPr>
          <p:spPr bwMode="auto">
            <a:xfrm rot="355818">
              <a:off x="1380695" y="5337571"/>
              <a:ext cx="110915" cy="41389"/>
            </a:xfrm>
            <a:custGeom>
              <a:avLst/>
              <a:gdLst>
                <a:gd name="T0" fmla="*/ 0 w 1432"/>
                <a:gd name="T1" fmla="*/ 0 h 526"/>
                <a:gd name="T2" fmla="*/ 56 w 1432"/>
                <a:gd name="T3" fmla="*/ 118 h 526"/>
                <a:gd name="T4" fmla="*/ 319 w 1432"/>
                <a:gd name="T5" fmla="*/ 302 h 526"/>
                <a:gd name="T6" fmla="*/ 604 w 1432"/>
                <a:gd name="T7" fmla="*/ 448 h 526"/>
                <a:gd name="T8" fmla="*/ 867 w 1432"/>
                <a:gd name="T9" fmla="*/ 526 h 526"/>
                <a:gd name="T10" fmla="*/ 1091 w 1432"/>
                <a:gd name="T11" fmla="*/ 504 h 526"/>
                <a:gd name="T12" fmla="*/ 1270 w 1432"/>
                <a:gd name="T13" fmla="*/ 448 h 526"/>
                <a:gd name="T14" fmla="*/ 1432 w 1432"/>
                <a:gd name="T15" fmla="*/ 353 h 526"/>
                <a:gd name="T16" fmla="*/ 1253 w 1432"/>
                <a:gd name="T17" fmla="*/ 431 h 526"/>
                <a:gd name="T18" fmla="*/ 1108 w 1432"/>
                <a:gd name="T19" fmla="*/ 470 h 526"/>
                <a:gd name="T20" fmla="*/ 951 w 1432"/>
                <a:gd name="T21" fmla="*/ 470 h 526"/>
                <a:gd name="T22" fmla="*/ 789 w 1432"/>
                <a:gd name="T23" fmla="*/ 453 h 526"/>
                <a:gd name="T24" fmla="*/ 699 w 1432"/>
                <a:gd name="T25" fmla="*/ 420 h 526"/>
                <a:gd name="T26" fmla="*/ 560 w 1432"/>
                <a:gd name="T27" fmla="*/ 330 h 526"/>
                <a:gd name="T28" fmla="*/ 437 w 1432"/>
                <a:gd name="T29" fmla="*/ 213 h 526"/>
                <a:gd name="T30" fmla="*/ 274 w 1432"/>
                <a:gd name="T31" fmla="*/ 129 h 526"/>
                <a:gd name="T32" fmla="*/ 140 w 1432"/>
                <a:gd name="T33" fmla="*/ 73 h 526"/>
                <a:gd name="T34" fmla="*/ 0 w 1432"/>
                <a:gd name="T35" fmla="*/ 0 h 5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2"/>
                <a:gd name="T55" fmla="*/ 0 h 526"/>
                <a:gd name="T56" fmla="*/ 1432 w 1432"/>
                <a:gd name="T57" fmla="*/ 526 h 5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2" h="526">
                  <a:moveTo>
                    <a:pt x="0" y="0"/>
                  </a:moveTo>
                  <a:lnTo>
                    <a:pt x="56" y="118"/>
                  </a:lnTo>
                  <a:lnTo>
                    <a:pt x="319" y="302"/>
                  </a:lnTo>
                  <a:lnTo>
                    <a:pt x="604" y="448"/>
                  </a:lnTo>
                  <a:lnTo>
                    <a:pt x="867" y="526"/>
                  </a:lnTo>
                  <a:lnTo>
                    <a:pt x="1091" y="504"/>
                  </a:lnTo>
                  <a:lnTo>
                    <a:pt x="1270" y="448"/>
                  </a:lnTo>
                  <a:lnTo>
                    <a:pt x="1432" y="353"/>
                  </a:lnTo>
                  <a:lnTo>
                    <a:pt x="1253" y="431"/>
                  </a:lnTo>
                  <a:lnTo>
                    <a:pt x="1108" y="470"/>
                  </a:lnTo>
                  <a:lnTo>
                    <a:pt x="951" y="470"/>
                  </a:lnTo>
                  <a:lnTo>
                    <a:pt x="789" y="453"/>
                  </a:lnTo>
                  <a:lnTo>
                    <a:pt x="699" y="420"/>
                  </a:lnTo>
                  <a:lnTo>
                    <a:pt x="560" y="330"/>
                  </a:lnTo>
                  <a:lnTo>
                    <a:pt x="437" y="213"/>
                  </a:lnTo>
                  <a:lnTo>
                    <a:pt x="274" y="129"/>
                  </a:lnTo>
                  <a:lnTo>
                    <a:pt x="140" y="7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7" name="Freeform 177"/>
            <p:cNvSpPr>
              <a:spLocks/>
            </p:cNvSpPr>
            <p:nvPr/>
          </p:nvSpPr>
          <p:spPr bwMode="auto">
            <a:xfrm rot="355818" flipH="1">
              <a:off x="1408098" y="5314079"/>
              <a:ext cx="26098" cy="27966"/>
            </a:xfrm>
            <a:custGeom>
              <a:avLst/>
              <a:gdLst>
                <a:gd name="T0" fmla="*/ 229 w 229"/>
                <a:gd name="T1" fmla="*/ 261 h 261"/>
                <a:gd name="T2" fmla="*/ 115 w 229"/>
                <a:gd name="T3" fmla="*/ 57 h 261"/>
                <a:gd name="T4" fmla="*/ 0 w 229"/>
                <a:gd name="T5" fmla="*/ 0 h 261"/>
                <a:gd name="T6" fmla="*/ 0 60000 65536"/>
                <a:gd name="T7" fmla="*/ 0 60000 65536"/>
                <a:gd name="T8" fmla="*/ 0 60000 65536"/>
                <a:gd name="T9" fmla="*/ 0 w 229"/>
                <a:gd name="T10" fmla="*/ 0 h 261"/>
                <a:gd name="T11" fmla="*/ 229 w 229"/>
                <a:gd name="T12" fmla="*/ 261 h 2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261">
                  <a:moveTo>
                    <a:pt x="229" y="261"/>
                  </a:moveTo>
                  <a:lnTo>
                    <a:pt x="115" y="5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8" name="Freeform 178"/>
            <p:cNvSpPr>
              <a:spLocks/>
            </p:cNvSpPr>
            <p:nvPr/>
          </p:nvSpPr>
          <p:spPr bwMode="auto">
            <a:xfrm rot="355818">
              <a:off x="1396354" y="5312961"/>
              <a:ext cx="35232" cy="5593"/>
            </a:xfrm>
            <a:custGeom>
              <a:avLst/>
              <a:gdLst>
                <a:gd name="T0" fmla="*/ 0 w 560"/>
                <a:gd name="T1" fmla="*/ 79 h 79"/>
                <a:gd name="T2" fmla="*/ 246 w 560"/>
                <a:gd name="T3" fmla="*/ 26 h 79"/>
                <a:gd name="T4" fmla="*/ 408 w 560"/>
                <a:gd name="T5" fmla="*/ 0 h 79"/>
                <a:gd name="T6" fmla="*/ 560 w 560"/>
                <a:gd name="T7" fmla="*/ 26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"/>
                <a:gd name="T13" fmla="*/ 0 h 79"/>
                <a:gd name="T14" fmla="*/ 560 w 56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" h="79">
                  <a:moveTo>
                    <a:pt x="0" y="79"/>
                  </a:moveTo>
                  <a:lnTo>
                    <a:pt x="246" y="26"/>
                  </a:lnTo>
                  <a:lnTo>
                    <a:pt x="408" y="0"/>
                  </a:lnTo>
                  <a:lnTo>
                    <a:pt x="560" y="26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9" name="Oval 179"/>
            <p:cNvSpPr>
              <a:spLocks noChangeArrowheads="1"/>
            </p:cNvSpPr>
            <p:nvPr/>
          </p:nvSpPr>
          <p:spPr bwMode="auto">
            <a:xfrm rot="21219751">
              <a:off x="1412012" y="5310724"/>
              <a:ext cx="15659" cy="6712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0" name="Freeform 180"/>
            <p:cNvSpPr>
              <a:spLocks/>
            </p:cNvSpPr>
            <p:nvPr/>
          </p:nvSpPr>
          <p:spPr bwMode="auto">
            <a:xfrm rot="355818">
              <a:off x="1388524" y="5315198"/>
              <a:ext cx="30013" cy="23491"/>
            </a:xfrm>
            <a:custGeom>
              <a:avLst/>
              <a:gdLst>
                <a:gd name="T0" fmla="*/ 98 w 482"/>
                <a:gd name="T1" fmla="*/ 36 h 367"/>
                <a:gd name="T2" fmla="*/ 320 w 482"/>
                <a:gd name="T3" fmla="*/ 0 h 367"/>
                <a:gd name="T4" fmla="*/ 367 w 482"/>
                <a:gd name="T5" fmla="*/ 26 h 367"/>
                <a:gd name="T6" fmla="*/ 445 w 482"/>
                <a:gd name="T7" fmla="*/ 26 h 367"/>
                <a:gd name="T8" fmla="*/ 482 w 482"/>
                <a:gd name="T9" fmla="*/ 42 h 367"/>
                <a:gd name="T10" fmla="*/ 278 w 482"/>
                <a:gd name="T11" fmla="*/ 367 h 367"/>
                <a:gd name="T12" fmla="*/ 5 w 482"/>
                <a:gd name="T13" fmla="*/ 262 h 367"/>
                <a:gd name="T14" fmla="*/ 0 w 482"/>
                <a:gd name="T15" fmla="*/ 157 h 367"/>
                <a:gd name="T16" fmla="*/ 42 w 482"/>
                <a:gd name="T17" fmla="*/ 74 h 367"/>
                <a:gd name="T18" fmla="*/ 98 w 482"/>
                <a:gd name="T19" fmla="*/ 36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2"/>
                <a:gd name="T31" fmla="*/ 0 h 367"/>
                <a:gd name="T32" fmla="*/ 482 w 482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2" h="367">
                  <a:moveTo>
                    <a:pt x="98" y="36"/>
                  </a:moveTo>
                  <a:lnTo>
                    <a:pt x="320" y="0"/>
                  </a:lnTo>
                  <a:lnTo>
                    <a:pt x="367" y="26"/>
                  </a:lnTo>
                  <a:lnTo>
                    <a:pt x="445" y="26"/>
                  </a:lnTo>
                  <a:lnTo>
                    <a:pt x="482" y="42"/>
                  </a:lnTo>
                  <a:lnTo>
                    <a:pt x="278" y="367"/>
                  </a:lnTo>
                  <a:lnTo>
                    <a:pt x="5" y="262"/>
                  </a:lnTo>
                  <a:lnTo>
                    <a:pt x="0" y="157"/>
                  </a:lnTo>
                  <a:lnTo>
                    <a:pt x="42" y="74"/>
                  </a:lnTo>
                  <a:lnTo>
                    <a:pt x="98" y="36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" name="Freeform 182"/>
            <p:cNvSpPr>
              <a:spLocks/>
            </p:cNvSpPr>
            <p:nvPr/>
          </p:nvSpPr>
          <p:spPr bwMode="auto">
            <a:xfrm flipH="1">
              <a:off x="995757" y="5257793"/>
              <a:ext cx="184731" cy="301621"/>
            </a:xfrm>
            <a:custGeom>
              <a:avLst/>
              <a:gdLst>
                <a:gd name="T0" fmla="*/ 933 w 933"/>
                <a:gd name="T1" fmla="*/ 135 h 352"/>
                <a:gd name="T2" fmla="*/ 932 w 933"/>
                <a:gd name="T3" fmla="*/ 171 h 352"/>
                <a:gd name="T4" fmla="*/ 762 w 933"/>
                <a:gd name="T5" fmla="*/ 352 h 352"/>
                <a:gd name="T6" fmla="*/ 4 w 933"/>
                <a:gd name="T7" fmla="*/ 195 h 352"/>
                <a:gd name="T8" fmla="*/ 0 w 933"/>
                <a:gd name="T9" fmla="*/ 148 h 352"/>
                <a:gd name="T10" fmla="*/ 244 w 933"/>
                <a:gd name="T11" fmla="*/ 0 h 352"/>
                <a:gd name="T12" fmla="*/ 933 w 933"/>
                <a:gd name="T13" fmla="*/ 135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3"/>
                <a:gd name="T22" fmla="*/ 0 h 352"/>
                <a:gd name="T23" fmla="*/ 933 w 933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3" h="352">
                  <a:moveTo>
                    <a:pt x="933" y="135"/>
                  </a:moveTo>
                  <a:lnTo>
                    <a:pt x="932" y="171"/>
                  </a:lnTo>
                  <a:lnTo>
                    <a:pt x="762" y="352"/>
                  </a:lnTo>
                  <a:lnTo>
                    <a:pt x="4" y="195"/>
                  </a:lnTo>
                  <a:lnTo>
                    <a:pt x="0" y="148"/>
                  </a:lnTo>
                  <a:lnTo>
                    <a:pt x="244" y="0"/>
                  </a:lnTo>
                  <a:lnTo>
                    <a:pt x="933" y="135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3F3F3"/>
                </a:gs>
              </a:gsLst>
              <a:lin ang="0" scaled="1"/>
            </a:gra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2" name="Freeform 183"/>
            <p:cNvSpPr>
              <a:spLocks/>
            </p:cNvSpPr>
            <p:nvPr/>
          </p:nvSpPr>
          <p:spPr bwMode="auto">
            <a:xfrm flipH="1">
              <a:off x="1010110" y="5247727"/>
              <a:ext cx="184731" cy="301621"/>
            </a:xfrm>
            <a:custGeom>
              <a:avLst/>
              <a:gdLst>
                <a:gd name="T0" fmla="*/ 895 w 895"/>
                <a:gd name="T1" fmla="*/ 133 h 294"/>
                <a:gd name="T2" fmla="*/ 232 w 895"/>
                <a:gd name="T3" fmla="*/ 0 h 294"/>
                <a:gd name="T4" fmla="*/ 0 w 895"/>
                <a:gd name="T5" fmla="*/ 143 h 294"/>
                <a:gd name="T6" fmla="*/ 739 w 895"/>
                <a:gd name="T7" fmla="*/ 294 h 294"/>
                <a:gd name="T8" fmla="*/ 895 w 895"/>
                <a:gd name="T9" fmla="*/ 133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294"/>
                <a:gd name="T17" fmla="*/ 895 w 895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294">
                  <a:moveTo>
                    <a:pt x="895" y="133"/>
                  </a:moveTo>
                  <a:lnTo>
                    <a:pt x="232" y="0"/>
                  </a:lnTo>
                  <a:lnTo>
                    <a:pt x="0" y="143"/>
                  </a:lnTo>
                  <a:lnTo>
                    <a:pt x="739" y="294"/>
                  </a:lnTo>
                  <a:lnTo>
                    <a:pt x="895" y="1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3" name="Freeform 184"/>
            <p:cNvSpPr>
              <a:spLocks/>
            </p:cNvSpPr>
            <p:nvPr/>
          </p:nvSpPr>
          <p:spPr bwMode="auto">
            <a:xfrm flipH="1">
              <a:off x="1027074" y="5336452"/>
              <a:ext cx="283158" cy="59288"/>
            </a:xfrm>
            <a:custGeom>
              <a:avLst/>
              <a:gdLst>
                <a:gd name="T0" fmla="*/ 0 w 531"/>
                <a:gd name="T1" fmla="*/ 15 h 118"/>
                <a:gd name="T2" fmla="*/ 508 w 531"/>
                <a:gd name="T3" fmla="*/ 118 h 118"/>
                <a:gd name="T4" fmla="*/ 531 w 531"/>
                <a:gd name="T5" fmla="*/ 103 h 118"/>
                <a:gd name="T6" fmla="*/ 23 w 531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1"/>
                <a:gd name="T13" fmla="*/ 0 h 118"/>
                <a:gd name="T14" fmla="*/ 531 w 531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1" h="118">
                  <a:moveTo>
                    <a:pt x="0" y="15"/>
                  </a:moveTo>
                  <a:lnTo>
                    <a:pt x="508" y="118"/>
                  </a:lnTo>
                  <a:lnTo>
                    <a:pt x="531" y="103"/>
                  </a:lnTo>
                  <a:lnTo>
                    <a:pt x="23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4" name="Freeform 185"/>
            <p:cNvSpPr>
              <a:spLocks/>
            </p:cNvSpPr>
            <p:nvPr/>
          </p:nvSpPr>
          <p:spPr bwMode="auto">
            <a:xfrm flipH="1">
              <a:off x="1098842" y="5352113"/>
              <a:ext cx="292292" cy="79424"/>
            </a:xfrm>
            <a:custGeom>
              <a:avLst/>
              <a:gdLst>
                <a:gd name="T0" fmla="*/ 0 w 548"/>
                <a:gd name="T1" fmla="*/ 74 h 159"/>
                <a:gd name="T2" fmla="*/ 31 w 548"/>
                <a:gd name="T3" fmla="*/ 78 h 159"/>
                <a:gd name="T4" fmla="*/ 57 w 548"/>
                <a:gd name="T5" fmla="*/ 66 h 159"/>
                <a:gd name="T6" fmla="*/ 76 w 548"/>
                <a:gd name="T7" fmla="*/ 71 h 159"/>
                <a:gd name="T8" fmla="*/ 58 w 548"/>
                <a:gd name="T9" fmla="*/ 81 h 159"/>
                <a:gd name="T10" fmla="*/ 451 w 548"/>
                <a:gd name="T11" fmla="*/ 159 h 159"/>
                <a:gd name="T12" fmla="*/ 548 w 548"/>
                <a:gd name="T13" fmla="*/ 84 h 159"/>
                <a:gd name="T14" fmla="*/ 130 w 548"/>
                <a:gd name="T15" fmla="*/ 0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8"/>
                <a:gd name="T25" fmla="*/ 0 h 159"/>
                <a:gd name="T26" fmla="*/ 548 w 548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8" h="159">
                  <a:moveTo>
                    <a:pt x="0" y="74"/>
                  </a:moveTo>
                  <a:lnTo>
                    <a:pt x="31" y="78"/>
                  </a:lnTo>
                  <a:lnTo>
                    <a:pt x="57" y="66"/>
                  </a:lnTo>
                  <a:lnTo>
                    <a:pt x="76" y="71"/>
                  </a:lnTo>
                  <a:lnTo>
                    <a:pt x="58" y="81"/>
                  </a:lnTo>
                  <a:lnTo>
                    <a:pt x="451" y="159"/>
                  </a:lnTo>
                  <a:lnTo>
                    <a:pt x="548" y="84"/>
                  </a:lnTo>
                  <a:lnTo>
                    <a:pt x="130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5" name="Freeform 186"/>
            <p:cNvSpPr>
              <a:spLocks/>
            </p:cNvSpPr>
            <p:nvPr/>
          </p:nvSpPr>
          <p:spPr bwMode="auto">
            <a:xfrm flipH="1">
              <a:off x="1044037" y="5396859"/>
              <a:ext cx="74378" cy="34678"/>
            </a:xfrm>
            <a:custGeom>
              <a:avLst/>
              <a:gdLst>
                <a:gd name="T0" fmla="*/ 73 w 140"/>
                <a:gd name="T1" fmla="*/ 0 h 70"/>
                <a:gd name="T2" fmla="*/ 140 w 140"/>
                <a:gd name="T3" fmla="*/ 11 h 70"/>
                <a:gd name="T4" fmla="*/ 75 w 140"/>
                <a:gd name="T5" fmla="*/ 70 h 70"/>
                <a:gd name="T6" fmla="*/ 0 w 140"/>
                <a:gd name="T7" fmla="*/ 56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70"/>
                <a:gd name="T14" fmla="*/ 140 w 1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70">
                  <a:moveTo>
                    <a:pt x="73" y="0"/>
                  </a:moveTo>
                  <a:lnTo>
                    <a:pt x="140" y="11"/>
                  </a:lnTo>
                  <a:lnTo>
                    <a:pt x="75" y="70"/>
                  </a:lnTo>
                  <a:lnTo>
                    <a:pt x="0" y="56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6" name="Freeform 187"/>
            <p:cNvSpPr>
              <a:spLocks/>
            </p:cNvSpPr>
            <p:nvPr/>
          </p:nvSpPr>
          <p:spPr bwMode="auto">
            <a:xfrm flipH="1">
              <a:off x="990537" y="5404690"/>
              <a:ext cx="88732" cy="50339"/>
            </a:xfrm>
            <a:custGeom>
              <a:avLst/>
              <a:gdLst>
                <a:gd name="T0" fmla="*/ 87 w 167"/>
                <a:gd name="T1" fmla="*/ 0 h 101"/>
                <a:gd name="T2" fmla="*/ 167 w 167"/>
                <a:gd name="T3" fmla="*/ 15 h 101"/>
                <a:gd name="T4" fmla="*/ 81 w 167"/>
                <a:gd name="T5" fmla="*/ 101 h 101"/>
                <a:gd name="T6" fmla="*/ 0 w 167"/>
                <a:gd name="T7" fmla="*/ 83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01"/>
                <a:gd name="T14" fmla="*/ 167 w 16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01">
                  <a:moveTo>
                    <a:pt x="87" y="0"/>
                  </a:moveTo>
                  <a:lnTo>
                    <a:pt x="167" y="15"/>
                  </a:lnTo>
                  <a:lnTo>
                    <a:pt x="81" y="101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7" name="Freeform 189"/>
            <p:cNvSpPr>
              <a:spLocks noChangeAspect="1"/>
            </p:cNvSpPr>
            <p:nvPr/>
          </p:nvSpPr>
          <p:spPr bwMode="auto">
            <a:xfrm>
              <a:off x="809159" y="5121673"/>
              <a:ext cx="118744" cy="249457"/>
            </a:xfrm>
            <a:custGeom>
              <a:avLst/>
              <a:gdLst/>
              <a:ahLst/>
              <a:cxnLst>
                <a:cxn ang="0">
                  <a:pos x="169" y="246"/>
                </a:cxn>
                <a:cxn ang="0">
                  <a:pos x="1" y="0"/>
                </a:cxn>
                <a:cxn ang="0">
                  <a:pos x="0" y="123"/>
                </a:cxn>
                <a:cxn ang="0">
                  <a:pos x="165" y="377"/>
                </a:cxn>
              </a:cxnLst>
              <a:rect l="0" t="0" r="r" b="b"/>
              <a:pathLst>
                <a:path w="169" h="377">
                  <a:moveTo>
                    <a:pt x="169" y="246"/>
                  </a:moveTo>
                  <a:lnTo>
                    <a:pt x="1" y="0"/>
                  </a:lnTo>
                  <a:lnTo>
                    <a:pt x="0" y="123"/>
                  </a:lnTo>
                  <a:lnTo>
                    <a:pt x="165" y="377"/>
                  </a:lnTo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60784"/>
                    <a:invGamma/>
                  </a:srgbClr>
                </a:gs>
              </a:gsLst>
              <a:lin ang="0" scaled="1"/>
            </a:gra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8" name="Freeform 190"/>
            <p:cNvSpPr>
              <a:spLocks noChangeAspect="1"/>
            </p:cNvSpPr>
            <p:nvPr/>
          </p:nvSpPr>
          <p:spPr bwMode="auto">
            <a:xfrm>
              <a:off x="811769" y="5080284"/>
              <a:ext cx="508902" cy="203593"/>
            </a:xfrm>
            <a:custGeom>
              <a:avLst/>
              <a:gdLst/>
              <a:ahLst/>
              <a:cxnLst>
                <a:cxn ang="0">
                  <a:pos x="166" y="310"/>
                </a:cxn>
                <a:cxn ang="0">
                  <a:pos x="718" y="211"/>
                </a:cxn>
                <a:cxn ang="0">
                  <a:pos x="444" y="0"/>
                </a:cxn>
                <a:cxn ang="0">
                  <a:pos x="0" y="64"/>
                </a:cxn>
                <a:cxn ang="0">
                  <a:pos x="166" y="310"/>
                </a:cxn>
              </a:cxnLst>
              <a:rect l="0" t="0" r="r" b="b"/>
              <a:pathLst>
                <a:path w="718" h="310">
                  <a:moveTo>
                    <a:pt x="166" y="310"/>
                  </a:moveTo>
                  <a:lnTo>
                    <a:pt x="718" y="211"/>
                  </a:lnTo>
                  <a:lnTo>
                    <a:pt x="444" y="0"/>
                  </a:lnTo>
                  <a:lnTo>
                    <a:pt x="0" y="64"/>
                  </a:lnTo>
                  <a:lnTo>
                    <a:pt x="166" y="310"/>
                  </a:lnTo>
                  <a:close/>
                </a:path>
              </a:pathLst>
            </a:custGeom>
            <a:solidFill>
              <a:srgbClr val="FFFFFF"/>
            </a:soli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9" name="Freeform 191"/>
            <p:cNvSpPr>
              <a:spLocks/>
            </p:cNvSpPr>
            <p:nvPr/>
          </p:nvSpPr>
          <p:spPr bwMode="auto">
            <a:xfrm>
              <a:off x="922684" y="5217876"/>
              <a:ext cx="392768" cy="151017"/>
            </a:xfrm>
            <a:custGeom>
              <a:avLst/>
              <a:gdLst/>
              <a:ahLst/>
              <a:cxnLst>
                <a:cxn ang="0">
                  <a:pos x="6" y="99"/>
                </a:cxn>
                <a:cxn ang="0">
                  <a:pos x="557" y="0"/>
                </a:cxn>
                <a:cxn ang="0">
                  <a:pos x="549" y="121"/>
                </a:cxn>
                <a:cxn ang="0">
                  <a:pos x="0" y="228"/>
                </a:cxn>
                <a:cxn ang="0">
                  <a:pos x="6" y="99"/>
                </a:cxn>
              </a:cxnLst>
              <a:rect l="0" t="0" r="r" b="b"/>
              <a:pathLst>
                <a:path w="557" h="228">
                  <a:moveTo>
                    <a:pt x="6" y="99"/>
                  </a:moveTo>
                  <a:lnTo>
                    <a:pt x="557" y="0"/>
                  </a:lnTo>
                  <a:lnTo>
                    <a:pt x="549" y="121"/>
                  </a:lnTo>
                  <a:lnTo>
                    <a:pt x="0" y="228"/>
                  </a:lnTo>
                  <a:lnTo>
                    <a:pt x="6" y="99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0" name="Freeform 192"/>
            <p:cNvSpPr>
              <a:spLocks/>
            </p:cNvSpPr>
            <p:nvPr/>
          </p:nvSpPr>
          <p:spPr bwMode="auto">
            <a:xfrm>
              <a:off x="938342" y="5308487"/>
              <a:ext cx="118743" cy="42508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3"/>
                </a:cxn>
                <a:cxn ang="0">
                  <a:pos x="164" y="33"/>
                </a:cxn>
                <a:cxn ang="0">
                  <a:pos x="167" y="0"/>
                </a:cxn>
                <a:cxn ang="0">
                  <a:pos x="0" y="32"/>
                </a:cxn>
              </a:cxnLst>
              <a:rect l="0" t="0" r="r" b="b"/>
              <a:pathLst>
                <a:path w="167" h="63">
                  <a:moveTo>
                    <a:pt x="0" y="32"/>
                  </a:moveTo>
                  <a:lnTo>
                    <a:pt x="0" y="63"/>
                  </a:lnTo>
                  <a:lnTo>
                    <a:pt x="164" y="33"/>
                  </a:lnTo>
                  <a:lnTo>
                    <a:pt x="167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/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1" name="Oval 193"/>
            <p:cNvSpPr>
              <a:spLocks noChangeArrowheads="1"/>
            </p:cNvSpPr>
            <p:nvPr/>
          </p:nvSpPr>
          <p:spPr bwMode="auto">
            <a:xfrm>
              <a:off x="1036208" y="5314079"/>
              <a:ext cx="13049" cy="14543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2" name="Line 194"/>
            <p:cNvSpPr>
              <a:spLocks noChangeShapeType="1"/>
            </p:cNvSpPr>
            <p:nvPr/>
          </p:nvSpPr>
          <p:spPr bwMode="auto">
            <a:xfrm flipH="1">
              <a:off x="1218890" y="5250317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3" name="Line 195"/>
            <p:cNvSpPr>
              <a:spLocks noChangeShapeType="1"/>
            </p:cNvSpPr>
            <p:nvPr/>
          </p:nvSpPr>
          <p:spPr bwMode="auto">
            <a:xfrm flipH="1">
              <a:off x="1209757" y="5251435"/>
              <a:ext cx="1304" cy="57051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4" name="Line 196"/>
            <p:cNvSpPr>
              <a:spLocks noChangeShapeType="1"/>
            </p:cNvSpPr>
            <p:nvPr/>
          </p:nvSpPr>
          <p:spPr bwMode="auto">
            <a:xfrm flipH="1">
              <a:off x="1229329" y="5249198"/>
              <a:ext cx="3915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5" name="Line 197"/>
            <p:cNvSpPr>
              <a:spLocks noChangeShapeType="1"/>
            </p:cNvSpPr>
            <p:nvPr/>
          </p:nvSpPr>
          <p:spPr bwMode="auto">
            <a:xfrm flipH="1">
              <a:off x="1238464" y="5248080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" name="Line 198"/>
            <p:cNvSpPr>
              <a:spLocks noChangeShapeType="1"/>
            </p:cNvSpPr>
            <p:nvPr/>
          </p:nvSpPr>
          <p:spPr bwMode="auto">
            <a:xfrm flipH="1">
              <a:off x="1246293" y="5246961"/>
              <a:ext cx="522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7" name="Line 199"/>
            <p:cNvSpPr>
              <a:spLocks noChangeShapeType="1"/>
            </p:cNvSpPr>
            <p:nvPr/>
          </p:nvSpPr>
          <p:spPr bwMode="auto">
            <a:xfrm flipH="1">
              <a:off x="1255427" y="5244724"/>
              <a:ext cx="5220" cy="54814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8" name="Line 200"/>
            <p:cNvSpPr>
              <a:spLocks noChangeShapeType="1"/>
            </p:cNvSpPr>
            <p:nvPr/>
          </p:nvSpPr>
          <p:spPr bwMode="auto">
            <a:xfrm flipH="1">
              <a:off x="1264561" y="5244724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9" name="Line 201"/>
            <p:cNvSpPr>
              <a:spLocks noChangeShapeType="1"/>
            </p:cNvSpPr>
            <p:nvPr/>
          </p:nvSpPr>
          <p:spPr bwMode="auto">
            <a:xfrm flipH="1">
              <a:off x="1272391" y="5240249"/>
              <a:ext cx="1304" cy="5593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0" name="Line 202"/>
            <p:cNvSpPr>
              <a:spLocks noChangeShapeType="1"/>
            </p:cNvSpPr>
            <p:nvPr/>
          </p:nvSpPr>
          <p:spPr bwMode="auto">
            <a:xfrm flipH="1">
              <a:off x="1280220" y="5240249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" name="Line 203"/>
            <p:cNvSpPr>
              <a:spLocks noChangeShapeType="1"/>
            </p:cNvSpPr>
            <p:nvPr/>
          </p:nvSpPr>
          <p:spPr bwMode="auto">
            <a:xfrm flipH="1">
              <a:off x="1289354" y="5239131"/>
              <a:ext cx="1305" cy="5481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" name="Line 204"/>
            <p:cNvSpPr>
              <a:spLocks noChangeShapeType="1"/>
            </p:cNvSpPr>
            <p:nvPr/>
          </p:nvSpPr>
          <p:spPr bwMode="auto">
            <a:xfrm flipH="1">
              <a:off x="1298488" y="5238012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3" name="Freeform 205"/>
            <p:cNvSpPr>
              <a:spLocks/>
            </p:cNvSpPr>
            <p:nvPr/>
          </p:nvSpPr>
          <p:spPr bwMode="auto">
            <a:xfrm>
              <a:off x="1092318" y="5272690"/>
              <a:ext cx="65244" cy="43627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0" y="138"/>
                </a:cxn>
                <a:cxn ang="0">
                  <a:pos x="186" y="104"/>
                </a:cxn>
                <a:cxn ang="0">
                  <a:pos x="186" y="0"/>
                </a:cxn>
                <a:cxn ang="0">
                  <a:pos x="2" y="33"/>
                </a:cxn>
              </a:cxnLst>
              <a:rect l="0" t="0" r="r" b="b"/>
              <a:pathLst>
                <a:path w="186" h="138">
                  <a:moveTo>
                    <a:pt x="2" y="33"/>
                  </a:moveTo>
                  <a:lnTo>
                    <a:pt x="0" y="138"/>
                  </a:lnTo>
                  <a:lnTo>
                    <a:pt x="186" y="104"/>
                  </a:lnTo>
                  <a:lnTo>
                    <a:pt x="186" y="0"/>
                  </a:lnTo>
                  <a:lnTo>
                    <a:pt x="2" y="33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75686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>
                  <a:alpha val="50000"/>
                </a:srgbClr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4" name="Line 206"/>
            <p:cNvSpPr>
              <a:spLocks noChangeShapeType="1"/>
            </p:cNvSpPr>
            <p:nvPr/>
          </p:nvSpPr>
          <p:spPr bwMode="auto">
            <a:xfrm flipH="1">
              <a:off x="1101451" y="5297300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5" name="Line 207"/>
            <p:cNvSpPr>
              <a:spLocks noChangeShapeType="1"/>
            </p:cNvSpPr>
            <p:nvPr/>
          </p:nvSpPr>
          <p:spPr bwMode="auto">
            <a:xfrm flipH="1">
              <a:off x="1152342" y="5287232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6" name="Line 208"/>
            <p:cNvSpPr>
              <a:spLocks noChangeShapeType="1"/>
            </p:cNvSpPr>
            <p:nvPr/>
          </p:nvSpPr>
          <p:spPr bwMode="auto">
            <a:xfrm flipH="1">
              <a:off x="1145817" y="5293944"/>
              <a:ext cx="0" cy="10068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7" name="Line 209"/>
            <p:cNvSpPr>
              <a:spLocks noChangeShapeType="1"/>
            </p:cNvSpPr>
            <p:nvPr/>
          </p:nvSpPr>
          <p:spPr bwMode="auto">
            <a:xfrm flipH="1">
              <a:off x="1109281" y="5302893"/>
              <a:ext cx="0" cy="8949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8" name="Line 210"/>
            <p:cNvSpPr>
              <a:spLocks noChangeShapeType="1"/>
            </p:cNvSpPr>
            <p:nvPr/>
          </p:nvSpPr>
          <p:spPr bwMode="auto">
            <a:xfrm flipV="1">
              <a:off x="1117110" y="5304012"/>
              <a:ext cx="20878" cy="4475"/>
            </a:xfrm>
            <a:prstGeom prst="line">
              <a:avLst/>
            </a:prstGeom>
            <a:noFill/>
            <a:ln w="9525">
              <a:solidFill>
                <a:srgbClr val="FFFF99">
                  <a:alpha val="4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9" name="Freeform 211"/>
            <p:cNvSpPr>
              <a:spLocks/>
            </p:cNvSpPr>
            <p:nvPr/>
          </p:nvSpPr>
          <p:spPr bwMode="auto">
            <a:xfrm>
              <a:off x="957915" y="5282757"/>
              <a:ext cx="82208" cy="25729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38"/>
                </a:cxn>
                <a:cxn ang="0">
                  <a:pos x="116" y="19"/>
                </a:cxn>
                <a:cxn ang="0">
                  <a:pos x="116" y="0"/>
                </a:cxn>
                <a:cxn ang="0">
                  <a:pos x="0" y="20"/>
                </a:cxn>
              </a:cxnLst>
              <a:rect l="0" t="0" r="r" b="b"/>
              <a:pathLst>
                <a:path w="116" h="38">
                  <a:moveTo>
                    <a:pt x="0" y="20"/>
                  </a:moveTo>
                  <a:lnTo>
                    <a:pt x="1" y="38"/>
                  </a:lnTo>
                  <a:lnTo>
                    <a:pt x="116" y="19"/>
                  </a:lnTo>
                  <a:lnTo>
                    <a:pt x="116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0" name="Line 212"/>
            <p:cNvSpPr>
              <a:spLocks noChangeShapeType="1"/>
            </p:cNvSpPr>
            <p:nvPr/>
          </p:nvSpPr>
          <p:spPr bwMode="auto">
            <a:xfrm flipV="1">
              <a:off x="951391" y="5287232"/>
              <a:ext cx="92646" cy="15661"/>
            </a:xfrm>
            <a:prstGeom prst="line">
              <a:avLst/>
            </a:prstGeom>
            <a:noFill/>
            <a:ln w="3175">
              <a:solidFill>
                <a:srgbClr val="5F5F5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81" name="Group 150"/>
            <p:cNvGrpSpPr>
              <a:grpSpLocks/>
            </p:cNvGrpSpPr>
            <p:nvPr/>
          </p:nvGrpSpPr>
          <p:grpSpPr bwMode="auto">
            <a:xfrm>
              <a:off x="862659" y="4854318"/>
              <a:ext cx="270109" cy="260643"/>
              <a:chOff x="685" y="3115"/>
              <a:chExt cx="207" cy="233"/>
            </a:xfrm>
          </p:grpSpPr>
          <p:sp>
            <p:nvSpPr>
              <p:cNvPr id="94" name="Freeform 215"/>
              <p:cNvSpPr>
                <a:spLocks/>
              </p:cNvSpPr>
              <p:nvPr/>
            </p:nvSpPr>
            <p:spPr bwMode="auto">
              <a:xfrm flipH="1">
                <a:off x="686" y="3115"/>
                <a:ext cx="206" cy="30"/>
              </a:xfrm>
              <a:custGeom>
                <a:avLst/>
                <a:gdLst>
                  <a:gd name="T0" fmla="*/ 1205 w 1205"/>
                  <a:gd name="T1" fmla="*/ 151 h 178"/>
                  <a:gd name="T2" fmla="*/ 964 w 1205"/>
                  <a:gd name="T3" fmla="*/ 178 h 178"/>
                  <a:gd name="T4" fmla="*/ 0 w 1205"/>
                  <a:gd name="T5" fmla="*/ 0 h 178"/>
                  <a:gd name="T6" fmla="*/ 1205 w 1205"/>
                  <a:gd name="T7" fmla="*/ 151 h 1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"/>
                  <a:gd name="T13" fmla="*/ 0 h 178"/>
                  <a:gd name="T14" fmla="*/ 1205 w 1205"/>
                  <a:gd name="T15" fmla="*/ 178 h 1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5" name="Freeform 216"/>
              <p:cNvSpPr>
                <a:spLocks/>
              </p:cNvSpPr>
              <p:nvPr/>
            </p:nvSpPr>
            <p:spPr bwMode="auto">
              <a:xfrm flipH="1">
                <a:off x="685" y="3141"/>
                <a:ext cx="69" cy="207"/>
              </a:xfrm>
              <a:custGeom>
                <a:avLst/>
                <a:gdLst>
                  <a:gd name="T0" fmla="*/ 405 w 405"/>
                  <a:gd name="T1" fmla="*/ 0 h 1241"/>
                  <a:gd name="T2" fmla="*/ 389 w 405"/>
                  <a:gd name="T3" fmla="*/ 1000 h 1241"/>
                  <a:gd name="T4" fmla="*/ 133 w 405"/>
                  <a:gd name="T5" fmla="*/ 1241 h 1241"/>
                  <a:gd name="T6" fmla="*/ 0 w 405"/>
                  <a:gd name="T7" fmla="*/ 13 h 1241"/>
                  <a:gd name="T8" fmla="*/ 189 w 405"/>
                  <a:gd name="T9" fmla="*/ 24 h 1241"/>
                  <a:gd name="T10" fmla="*/ 405 w 405"/>
                  <a:gd name="T11" fmla="*/ 0 h 12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5"/>
                  <a:gd name="T19" fmla="*/ 0 h 1241"/>
                  <a:gd name="T20" fmla="*/ 405 w 405"/>
                  <a:gd name="T21" fmla="*/ 1241 h 12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82" name="Oval 217"/>
            <p:cNvSpPr>
              <a:spLocks noChangeArrowheads="1"/>
            </p:cNvSpPr>
            <p:nvPr/>
          </p:nvSpPr>
          <p:spPr bwMode="auto">
            <a:xfrm>
              <a:off x="931817" y="5135097"/>
              <a:ext cx="245317" cy="66000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3" name="Oval 218"/>
            <p:cNvSpPr>
              <a:spLocks noChangeArrowheads="1"/>
            </p:cNvSpPr>
            <p:nvPr/>
          </p:nvSpPr>
          <p:spPr bwMode="auto">
            <a:xfrm>
              <a:off x="931817" y="5130622"/>
              <a:ext cx="245317" cy="64881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4" name="Freeform 219"/>
            <p:cNvSpPr>
              <a:spLocks/>
            </p:cNvSpPr>
            <p:nvPr/>
          </p:nvSpPr>
          <p:spPr bwMode="auto">
            <a:xfrm flipH="1">
              <a:off x="916159" y="4815165"/>
              <a:ext cx="358842" cy="360203"/>
            </a:xfrm>
            <a:custGeom>
              <a:avLst/>
              <a:gdLst>
                <a:gd name="T0" fmla="*/ 1602 w 1602"/>
                <a:gd name="T1" fmla="*/ 204 h 1734"/>
                <a:gd name="T2" fmla="*/ 5 w 1602"/>
                <a:gd name="T3" fmla="*/ 0 h 1734"/>
                <a:gd name="T4" fmla="*/ 0 w 1602"/>
                <a:gd name="T5" fmla="*/ 1488 h 1734"/>
                <a:gd name="T6" fmla="*/ 1597 w 1602"/>
                <a:gd name="T7" fmla="*/ 1734 h 1734"/>
                <a:gd name="T8" fmla="*/ 1602 w 1602"/>
                <a:gd name="T9" fmla="*/ 204 h 1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2"/>
                <a:gd name="T16" fmla="*/ 0 h 1734"/>
                <a:gd name="T17" fmla="*/ 1602 w 1602"/>
                <a:gd name="T18" fmla="*/ 1734 h 1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5" name="Freeform 220"/>
            <p:cNvSpPr>
              <a:spLocks/>
            </p:cNvSpPr>
            <p:nvPr/>
          </p:nvSpPr>
          <p:spPr bwMode="auto">
            <a:xfrm flipH="1">
              <a:off x="964440" y="5107131"/>
              <a:ext cx="294902" cy="68237"/>
            </a:xfrm>
            <a:custGeom>
              <a:avLst/>
              <a:gdLst>
                <a:gd name="T0" fmla="*/ 1327 w 1330"/>
                <a:gd name="T1" fmla="*/ 200 h 330"/>
                <a:gd name="T2" fmla="*/ 0 w 1330"/>
                <a:gd name="T3" fmla="*/ 0 h 330"/>
                <a:gd name="T4" fmla="*/ 0 w 1330"/>
                <a:gd name="T5" fmla="*/ 115 h 330"/>
                <a:gd name="T6" fmla="*/ 1330 w 1330"/>
                <a:gd name="T7" fmla="*/ 330 h 330"/>
                <a:gd name="T8" fmla="*/ 1327 w 1330"/>
                <a:gd name="T9" fmla="*/ 20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0"/>
                <a:gd name="T16" fmla="*/ 0 h 330"/>
                <a:gd name="T17" fmla="*/ 1330 w 1330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6" name="Freeform 221"/>
            <p:cNvSpPr>
              <a:spLocks/>
            </p:cNvSpPr>
            <p:nvPr/>
          </p:nvSpPr>
          <p:spPr bwMode="auto">
            <a:xfrm flipH="1">
              <a:off x="905720" y="4856555"/>
              <a:ext cx="13049" cy="318812"/>
            </a:xfrm>
            <a:custGeom>
              <a:avLst/>
              <a:gdLst>
                <a:gd name="T0" fmla="*/ 4 w 56"/>
                <a:gd name="T1" fmla="*/ 16 h 1536"/>
                <a:gd name="T2" fmla="*/ 56 w 56"/>
                <a:gd name="T3" fmla="*/ 0 h 1536"/>
                <a:gd name="T4" fmla="*/ 46 w 56"/>
                <a:gd name="T5" fmla="*/ 1513 h 1536"/>
                <a:gd name="T6" fmla="*/ 0 w 56"/>
                <a:gd name="T7" fmla="*/ 1536 h 1536"/>
                <a:gd name="T8" fmla="*/ 4 w 56"/>
                <a:gd name="T9" fmla="*/ 16 h 1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1536"/>
                <a:gd name="T17" fmla="*/ 56 w 56"/>
                <a:gd name="T18" fmla="*/ 1536 h 1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7" name="Oval 222"/>
            <p:cNvSpPr>
              <a:spLocks noChangeArrowheads="1"/>
            </p:cNvSpPr>
            <p:nvPr/>
          </p:nvSpPr>
          <p:spPr bwMode="auto">
            <a:xfrm>
              <a:off x="1233244" y="5112724"/>
              <a:ext cx="10439" cy="19017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8" name="Oval 223"/>
            <p:cNvSpPr>
              <a:spLocks noChangeArrowheads="1"/>
            </p:cNvSpPr>
            <p:nvPr/>
          </p:nvSpPr>
          <p:spPr bwMode="auto">
            <a:xfrm>
              <a:off x="1213671" y="5117199"/>
              <a:ext cx="9135" cy="15661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9" name="Oval 224"/>
            <p:cNvSpPr>
              <a:spLocks noChangeArrowheads="1"/>
            </p:cNvSpPr>
            <p:nvPr/>
          </p:nvSpPr>
          <p:spPr bwMode="auto">
            <a:xfrm>
              <a:off x="1145817" y="5131741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0" name="Oval 225"/>
            <p:cNvSpPr>
              <a:spLocks noChangeArrowheads="1"/>
            </p:cNvSpPr>
            <p:nvPr/>
          </p:nvSpPr>
          <p:spPr bwMode="auto">
            <a:xfrm>
              <a:off x="1124939" y="5135097"/>
              <a:ext cx="10439" cy="1230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1" name="Oval 226"/>
            <p:cNvSpPr>
              <a:spLocks noChangeArrowheads="1"/>
            </p:cNvSpPr>
            <p:nvPr/>
          </p:nvSpPr>
          <p:spPr bwMode="auto">
            <a:xfrm>
              <a:off x="1101451" y="5138453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2" name="Freeform 227"/>
            <p:cNvSpPr>
              <a:spLocks/>
            </p:cNvSpPr>
            <p:nvPr/>
          </p:nvSpPr>
          <p:spPr bwMode="auto">
            <a:xfrm flipH="1">
              <a:off x="950525" y="4841172"/>
              <a:ext cx="297512" cy="283017"/>
            </a:xfrm>
            <a:custGeom>
              <a:avLst/>
              <a:gdLst>
                <a:gd name="T0" fmla="*/ 1330 w 1345"/>
                <a:gd name="T1" fmla="*/ 167 h 1366"/>
                <a:gd name="T2" fmla="*/ 0 w 1345"/>
                <a:gd name="T3" fmla="*/ 0 h 1366"/>
                <a:gd name="T4" fmla="*/ 0 w 1345"/>
                <a:gd name="T5" fmla="*/ 1157 h 1366"/>
                <a:gd name="T6" fmla="*/ 1345 w 1345"/>
                <a:gd name="T7" fmla="*/ 1366 h 1366"/>
                <a:gd name="T8" fmla="*/ 1330 w 1345"/>
                <a:gd name="T9" fmla="*/ 167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3" name="Freeform 228"/>
            <p:cNvSpPr>
              <a:spLocks/>
            </p:cNvSpPr>
            <p:nvPr/>
          </p:nvSpPr>
          <p:spPr bwMode="auto">
            <a:xfrm flipH="1">
              <a:off x="905720" y="4814047"/>
              <a:ext cx="367975" cy="44746"/>
            </a:xfrm>
            <a:custGeom>
              <a:avLst/>
              <a:gdLst>
                <a:gd name="T0" fmla="*/ 0 w 1660"/>
                <a:gd name="T1" fmla="*/ 10 h 214"/>
                <a:gd name="T2" fmla="*/ 68 w 1660"/>
                <a:gd name="T3" fmla="*/ 0 h 214"/>
                <a:gd name="T4" fmla="*/ 1660 w 1660"/>
                <a:gd name="T5" fmla="*/ 199 h 214"/>
                <a:gd name="T6" fmla="*/ 1613 w 1660"/>
                <a:gd name="T7" fmla="*/ 214 h 214"/>
                <a:gd name="T8" fmla="*/ 0 w 1660"/>
                <a:gd name="T9" fmla="*/ 10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0"/>
                <a:gd name="T16" fmla="*/ 0 h 214"/>
                <a:gd name="T17" fmla="*/ 1660 w 1660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pic>
        <p:nvPicPr>
          <p:cNvPr id="97" name="그림 9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66" y="1136472"/>
            <a:ext cx="717615" cy="1047212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1205718" y="1209543"/>
            <a:ext cx="1063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Co-Company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976102" y="313128"/>
            <a:ext cx="6161822" cy="7155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❹ </a:t>
            </a:r>
            <a:r>
              <a:rPr lang="en-US" altLang="ko-KR" sz="1400" b="1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Extranet </a:t>
            </a:r>
            <a:r>
              <a:rPr lang="en-US" altLang="ko-KR" sz="14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1400" b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대외망</a:t>
            </a:r>
            <a:r>
              <a:rPr lang="en-US" altLang="ko-KR" sz="14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marL="182563" indent="-904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회사 대 회사로 서비스 연동이 필요한 경우 인터넷</a:t>
            </a:r>
            <a:r>
              <a:rPr lang="en-US" altLang="ko-KR" sz="13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3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전용선</a:t>
            </a:r>
            <a:r>
              <a:rPr lang="en-US" altLang="ko-KR" sz="13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VPN</a:t>
            </a:r>
            <a:r>
              <a:rPr lang="ko-KR" altLang="en-US" sz="13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등으로 연동</a:t>
            </a:r>
            <a:endParaRPr lang="ko-KR" altLang="en-US" sz="1300" b="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102" name="직선 화살표 연결선 101"/>
          <p:cNvCxnSpPr/>
          <p:nvPr/>
        </p:nvCxnSpPr>
        <p:spPr>
          <a:xfrm flipH="1">
            <a:off x="3159214" y="1054088"/>
            <a:ext cx="109659" cy="25269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30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/>
          <p:cNvCxnSpPr/>
          <p:nvPr/>
        </p:nvCxnSpPr>
        <p:spPr bwMode="auto">
          <a:xfrm>
            <a:off x="4855964" y="920085"/>
            <a:ext cx="13580" cy="2521790"/>
          </a:xfrm>
          <a:prstGeom prst="line">
            <a:avLst/>
          </a:prstGeom>
          <a:solidFill>
            <a:schemeClr val="bg2"/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935545" y="6381841"/>
            <a:ext cx="2057400" cy="365125"/>
          </a:xfrm>
        </p:spPr>
        <p:txBody>
          <a:bodyPr/>
          <a:lstStyle/>
          <a:p>
            <a:fld id="{4B2C3621-FE1A-460C-8E89-833D2DCCABB8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 bwMode="auto">
          <a:xfrm>
            <a:off x="727258" y="2630122"/>
            <a:ext cx="3929890" cy="1242646"/>
          </a:xfrm>
          <a:prstGeom prst="roundRect">
            <a:avLst/>
          </a:prstGeom>
          <a:noFill/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45720" rIns="54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 bwMode="auto">
          <a:xfrm>
            <a:off x="5059631" y="2630123"/>
            <a:ext cx="2877320" cy="1242646"/>
          </a:xfrm>
          <a:prstGeom prst="roundRect">
            <a:avLst/>
          </a:prstGeom>
          <a:noFill/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45720" rIns="54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 bwMode="auto">
          <a:xfrm>
            <a:off x="4829428" y="3449409"/>
            <a:ext cx="13580" cy="2521790"/>
          </a:xfrm>
          <a:prstGeom prst="line">
            <a:avLst/>
          </a:prstGeom>
          <a:solidFill>
            <a:schemeClr val="bg2"/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직선 연결선 6"/>
          <p:cNvCxnSpPr>
            <a:endCxn id="21" idx="2"/>
          </p:cNvCxnSpPr>
          <p:nvPr/>
        </p:nvCxnSpPr>
        <p:spPr bwMode="auto">
          <a:xfrm flipV="1">
            <a:off x="1430642" y="3379326"/>
            <a:ext cx="5396422" cy="13050"/>
          </a:xfrm>
          <a:prstGeom prst="line">
            <a:avLst/>
          </a:prstGeom>
          <a:solidFill>
            <a:schemeClr val="bg2"/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816" y="2946969"/>
            <a:ext cx="657225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2397831" y="3162276"/>
            <a:ext cx="908523" cy="460200"/>
            <a:chOff x="3779912" y="1124744"/>
            <a:chExt cx="1499235" cy="742950"/>
          </a:xfrm>
        </p:grpSpPr>
        <p:sp>
          <p:nvSpPr>
            <p:cNvPr id="10" name="AutoShape 26"/>
            <p:cNvSpPr>
              <a:spLocks noChangeArrowheads="1"/>
            </p:cNvSpPr>
            <p:nvPr/>
          </p:nvSpPr>
          <p:spPr bwMode="auto">
            <a:xfrm>
              <a:off x="3779912" y="1124744"/>
              <a:ext cx="1495425" cy="74295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1" name="Freeform 27"/>
            <p:cNvSpPr>
              <a:spLocks/>
            </p:cNvSpPr>
            <p:nvPr/>
          </p:nvSpPr>
          <p:spPr bwMode="auto">
            <a:xfrm>
              <a:off x="3782134" y="1124744"/>
              <a:ext cx="1497013" cy="417512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2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832934" y="1588294"/>
              <a:ext cx="1003300" cy="2619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36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rPr>
                <a:t>SWITCH</a:t>
              </a:r>
              <a:endParaRPr lang="ko-KR" altLang="en-US" sz="3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ahoma"/>
                <a:cs typeface="Tahoma"/>
              </a:endParaRPr>
            </a:p>
          </p:txBody>
        </p:sp>
        <p:sp>
          <p:nvSpPr>
            <p:cNvPr id="13" name="Freeform 29"/>
            <p:cNvSpPr>
              <a:spLocks/>
            </p:cNvSpPr>
            <p:nvPr/>
          </p:nvSpPr>
          <p:spPr bwMode="auto">
            <a:xfrm>
              <a:off x="3920247" y="1135856"/>
              <a:ext cx="1228725" cy="357188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14" name="Picture 1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9899" y="3112069"/>
            <a:ext cx="685800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그룹 14"/>
          <p:cNvGrpSpPr/>
          <p:nvPr/>
        </p:nvGrpSpPr>
        <p:grpSpPr>
          <a:xfrm>
            <a:off x="4375166" y="4644731"/>
            <a:ext cx="908523" cy="460200"/>
            <a:chOff x="3779912" y="1124744"/>
            <a:chExt cx="1499235" cy="742950"/>
          </a:xfrm>
        </p:grpSpPr>
        <p:sp>
          <p:nvSpPr>
            <p:cNvPr id="16" name="AutoShape 26"/>
            <p:cNvSpPr>
              <a:spLocks noChangeArrowheads="1"/>
            </p:cNvSpPr>
            <p:nvPr/>
          </p:nvSpPr>
          <p:spPr bwMode="auto">
            <a:xfrm>
              <a:off x="3779912" y="1124744"/>
              <a:ext cx="1495425" cy="74295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7" name="Freeform 27"/>
            <p:cNvSpPr>
              <a:spLocks/>
            </p:cNvSpPr>
            <p:nvPr/>
          </p:nvSpPr>
          <p:spPr bwMode="auto">
            <a:xfrm>
              <a:off x="3782134" y="1124744"/>
              <a:ext cx="1497013" cy="417512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8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832934" y="1588294"/>
              <a:ext cx="1003300" cy="2619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36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rPr>
                <a:t>SWITCH</a:t>
              </a:r>
              <a:endParaRPr lang="ko-KR" altLang="en-US" sz="3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ahoma"/>
                <a:cs typeface="Tahoma"/>
              </a:endParaRPr>
            </a:p>
          </p:txBody>
        </p:sp>
        <p:sp>
          <p:nvSpPr>
            <p:cNvPr id="19" name="Freeform 29"/>
            <p:cNvSpPr>
              <a:spLocks/>
            </p:cNvSpPr>
            <p:nvPr/>
          </p:nvSpPr>
          <p:spPr bwMode="auto">
            <a:xfrm>
              <a:off x="3920247" y="1135856"/>
              <a:ext cx="1228725" cy="357188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6825885" y="3169159"/>
            <a:ext cx="863133" cy="416163"/>
            <a:chOff x="1328738" y="1820863"/>
            <a:chExt cx="1162050" cy="792162"/>
          </a:xfrm>
        </p:grpSpPr>
        <p:sp>
          <p:nvSpPr>
            <p:cNvPr id="21" name="AutoShape 20"/>
            <p:cNvSpPr>
              <a:spLocks noChangeArrowheads="1"/>
            </p:cNvSpPr>
            <p:nvPr/>
          </p:nvSpPr>
          <p:spPr bwMode="auto">
            <a:xfrm>
              <a:off x="1330325" y="1828800"/>
              <a:ext cx="1160463" cy="784225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2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1382713" y="2141538"/>
              <a:ext cx="1060450" cy="39687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54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ahoma"/>
                  <a:cs typeface="Tahoma"/>
                </a:rPr>
                <a:t>ROUTER</a:t>
              </a:r>
              <a:endParaRPr lang="ko-KR" altLang="en-US" sz="54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ahoma"/>
                <a:cs typeface="Tahoma"/>
              </a:endParaRPr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1328738" y="1820863"/>
              <a:ext cx="1162050" cy="396875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4" name="AutoShape 23"/>
            <p:cNvSpPr>
              <a:spLocks noChangeArrowheads="1"/>
            </p:cNvSpPr>
            <p:nvPr/>
          </p:nvSpPr>
          <p:spPr bwMode="auto">
            <a:xfrm rot="5400000">
              <a:off x="1912144" y="1667669"/>
              <a:ext cx="185738" cy="71755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8 h 21600"/>
                <a:gd name="T4" fmla="*/ 0 w 21600"/>
                <a:gd name="T5" fmla="*/ 2 h 21600"/>
                <a:gd name="T6" fmla="*/ 1 w 21600"/>
                <a:gd name="T7" fmla="*/ 5 h 21600"/>
                <a:gd name="T8" fmla="*/ 1 w 21600"/>
                <a:gd name="T9" fmla="*/ 7 h 21600"/>
                <a:gd name="T10" fmla="*/ 0 w 21600"/>
                <a:gd name="T11" fmla="*/ 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66 w 21600"/>
                <a:gd name="T19" fmla="*/ 3162 h 21600"/>
                <a:gd name="T20" fmla="*/ 18434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5" name="AutoShape 24"/>
            <p:cNvSpPr>
              <a:spLocks noChangeArrowheads="1"/>
            </p:cNvSpPr>
            <p:nvPr/>
          </p:nvSpPr>
          <p:spPr bwMode="auto">
            <a:xfrm rot="16200000">
              <a:off x="1751013" y="1603375"/>
              <a:ext cx="182562" cy="73183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8 h 21600"/>
                <a:gd name="T4" fmla="*/ 0 w 21600"/>
                <a:gd name="T5" fmla="*/ 2 h 21600"/>
                <a:gd name="T6" fmla="*/ 1 w 21600"/>
                <a:gd name="T7" fmla="*/ 5 h 21600"/>
                <a:gd name="T8" fmla="*/ 1 w 21600"/>
                <a:gd name="T9" fmla="*/ 8 h 21600"/>
                <a:gd name="T10" fmla="*/ 0 w 21600"/>
                <a:gd name="T11" fmla="*/ 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21 w 21600"/>
                <a:gd name="T19" fmla="*/ 3142 h 21600"/>
                <a:gd name="T20" fmla="*/ 18379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26" name="모서리가 둥근 직사각형 25"/>
          <p:cNvSpPr/>
          <p:nvPr/>
        </p:nvSpPr>
        <p:spPr bwMode="auto">
          <a:xfrm>
            <a:off x="4128853" y="4034709"/>
            <a:ext cx="1428311" cy="2686767"/>
          </a:xfrm>
          <a:prstGeom prst="roundRect">
            <a:avLst/>
          </a:prstGeom>
          <a:noFill/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45720" rIns="54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7" name="Picture 2" descr="C:\Users\Toshiba\AppData\Local\Microsoft\Windows\Temporary Internet Files\Content.IE5\TBE21NJN\MC900434845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05805" y="5530540"/>
            <a:ext cx="936104" cy="936104"/>
          </a:xfrm>
          <a:prstGeom prst="rect">
            <a:avLst/>
          </a:prstGeom>
          <a:noFill/>
        </p:spPr>
      </p:pic>
      <p:sp>
        <p:nvSpPr>
          <p:cNvPr id="31" name="TextBox 30"/>
          <p:cNvSpPr txBox="1"/>
          <p:nvPr/>
        </p:nvSpPr>
        <p:spPr>
          <a:xfrm>
            <a:off x="727258" y="2307987"/>
            <a:ext cx="1515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내부 네트워크 </a:t>
            </a:r>
            <a:endParaRPr lang="ko-KR" altLang="en-US" sz="1600" b="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43055" y="2289295"/>
            <a:ext cx="1515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외부 네트워크 </a:t>
            </a:r>
            <a:endParaRPr lang="ko-KR" altLang="en-US" sz="1600" b="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516941" y="5060916"/>
            <a:ext cx="1491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DMZ </a:t>
            </a:r>
            <a:r>
              <a:rPr lang="ko-KR" altLang="en-US" sz="14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네트워크 </a:t>
            </a:r>
            <a:r>
              <a:rPr lang="en-US" altLang="ko-KR" sz="14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</a:t>
            </a:r>
          </a:p>
          <a:p>
            <a:r>
              <a:rPr lang="en-US" altLang="ko-KR" sz="14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(Servers)</a:t>
            </a:r>
            <a:r>
              <a:rPr lang="ko-KR" altLang="en-US" sz="14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endParaRPr lang="ko-KR" altLang="en-US" sz="14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4402024" y="1561336"/>
            <a:ext cx="908523" cy="460200"/>
            <a:chOff x="3779912" y="1124744"/>
            <a:chExt cx="1499235" cy="742950"/>
          </a:xfrm>
        </p:grpSpPr>
        <p:sp>
          <p:nvSpPr>
            <p:cNvPr id="37" name="AutoShape 26"/>
            <p:cNvSpPr>
              <a:spLocks noChangeArrowheads="1"/>
            </p:cNvSpPr>
            <p:nvPr/>
          </p:nvSpPr>
          <p:spPr bwMode="auto">
            <a:xfrm>
              <a:off x="3779912" y="1124744"/>
              <a:ext cx="1495425" cy="74295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Freeform 27"/>
            <p:cNvSpPr>
              <a:spLocks/>
            </p:cNvSpPr>
            <p:nvPr/>
          </p:nvSpPr>
          <p:spPr bwMode="auto">
            <a:xfrm>
              <a:off x="3782134" y="1124744"/>
              <a:ext cx="1497013" cy="417512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832934" y="1588294"/>
              <a:ext cx="1003300" cy="2619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36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rPr>
                <a:t>SWITCH</a:t>
              </a:r>
              <a:endParaRPr lang="ko-KR" altLang="en-US" sz="3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ahoma"/>
                <a:cs typeface="Tahoma"/>
              </a:endParaRPr>
            </a:p>
          </p:txBody>
        </p:sp>
        <p:sp>
          <p:nvSpPr>
            <p:cNvPr id="40" name="Freeform 29"/>
            <p:cNvSpPr>
              <a:spLocks/>
            </p:cNvSpPr>
            <p:nvPr/>
          </p:nvSpPr>
          <p:spPr bwMode="auto">
            <a:xfrm>
              <a:off x="3920247" y="1135856"/>
              <a:ext cx="1228725" cy="357188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41" name="Picture 2" descr="C:\Users\Toshiba\AppData\Local\Microsoft\Windows\Temporary Internet Files\Content.IE5\TBE21NJN\MC900434845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34155" y="220147"/>
            <a:ext cx="936104" cy="936104"/>
          </a:xfrm>
          <a:prstGeom prst="rect">
            <a:avLst/>
          </a:prstGeom>
          <a:noFill/>
        </p:spPr>
      </p:pic>
      <p:pic>
        <p:nvPicPr>
          <p:cNvPr id="42" name="Picture 2" descr="C:\Users\Toshiba\AppData\Local\Microsoft\Windows\Temporary Internet Files\Content.IE5\TBE21NJN\MC900434845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37753" y="5628300"/>
            <a:ext cx="936104" cy="936104"/>
          </a:xfrm>
          <a:prstGeom prst="rect">
            <a:avLst/>
          </a:prstGeom>
          <a:noFill/>
        </p:spPr>
      </p:pic>
      <p:sp>
        <p:nvSpPr>
          <p:cNvPr id="45" name="모서리가 둥근 직사각형 44"/>
          <p:cNvSpPr/>
          <p:nvPr/>
        </p:nvSpPr>
        <p:spPr bwMode="auto">
          <a:xfrm>
            <a:off x="4141271" y="146540"/>
            <a:ext cx="1428311" cy="2367407"/>
          </a:xfrm>
          <a:prstGeom prst="roundRect">
            <a:avLst/>
          </a:prstGeom>
          <a:noFill/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45720" rIns="54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132523" y="564811"/>
            <a:ext cx="1195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 Server </a:t>
            </a:r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520559" y="6386825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DB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자유형 49"/>
          <p:cNvSpPr/>
          <p:nvPr/>
        </p:nvSpPr>
        <p:spPr>
          <a:xfrm>
            <a:off x="5433137" y="1974119"/>
            <a:ext cx="1089212" cy="1178653"/>
          </a:xfrm>
          <a:custGeom>
            <a:avLst/>
            <a:gdLst>
              <a:gd name="connsiteX0" fmla="*/ 1089212 w 1089212"/>
              <a:gd name="connsiteY0" fmla="*/ 1102659 h 1178653"/>
              <a:gd name="connsiteX1" fmla="*/ 188259 w 1089212"/>
              <a:gd name="connsiteY1" fmla="*/ 1062318 h 1178653"/>
              <a:gd name="connsiteX2" fmla="*/ 0 w 1089212"/>
              <a:gd name="connsiteY2" fmla="*/ 0 h 1178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9212" h="1178653">
                <a:moveTo>
                  <a:pt x="1089212" y="1102659"/>
                </a:moveTo>
                <a:cubicBezTo>
                  <a:pt x="729503" y="1174377"/>
                  <a:pt x="369794" y="1246095"/>
                  <a:pt x="188259" y="1062318"/>
                </a:cubicBezTo>
                <a:cubicBezTo>
                  <a:pt x="6724" y="878541"/>
                  <a:pt x="3362" y="439270"/>
                  <a:pt x="0" y="0"/>
                </a:cubicBezTo>
              </a:path>
            </a:pathLst>
          </a:custGeom>
          <a:noFill/>
          <a:ln w="22225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화살표 연결선 51"/>
          <p:cNvCxnSpPr/>
          <p:nvPr/>
        </p:nvCxnSpPr>
        <p:spPr>
          <a:xfrm>
            <a:off x="4406882" y="2347661"/>
            <a:ext cx="12903" cy="2196151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flipV="1">
            <a:off x="4730132" y="2324729"/>
            <a:ext cx="10275" cy="2135294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자유형 58"/>
          <p:cNvSpPr/>
          <p:nvPr/>
        </p:nvSpPr>
        <p:spPr>
          <a:xfrm>
            <a:off x="5166790" y="2042861"/>
            <a:ext cx="1124809" cy="1286966"/>
          </a:xfrm>
          <a:custGeom>
            <a:avLst/>
            <a:gdLst>
              <a:gd name="connsiteX0" fmla="*/ 89386 w 1124809"/>
              <a:gd name="connsiteY0" fmla="*/ 0 h 1286966"/>
              <a:gd name="connsiteX1" fmla="*/ 102833 w 1124809"/>
              <a:gd name="connsiteY1" fmla="*/ 1129553 h 1286966"/>
              <a:gd name="connsiteX2" fmla="*/ 1124809 w 1124809"/>
              <a:gd name="connsiteY2" fmla="*/ 1250577 h 1286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4809" h="1286966">
                <a:moveTo>
                  <a:pt x="89386" y="0"/>
                </a:moveTo>
                <a:cubicBezTo>
                  <a:pt x="9824" y="460562"/>
                  <a:pt x="-69738" y="921124"/>
                  <a:pt x="102833" y="1129553"/>
                </a:cubicBezTo>
                <a:cubicBezTo>
                  <a:pt x="275404" y="1337983"/>
                  <a:pt x="700106" y="1294280"/>
                  <a:pt x="1124809" y="1250577"/>
                </a:cubicBezTo>
              </a:path>
            </a:pathLst>
          </a:custGeom>
          <a:noFill/>
          <a:ln w="25400">
            <a:solidFill>
              <a:schemeClr val="accent2"/>
            </a:solidFill>
            <a:prstDash val="sysDash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2645795" y="937948"/>
            <a:ext cx="1491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DMZ </a:t>
            </a:r>
            <a:r>
              <a:rPr lang="ko-KR" altLang="en-US" sz="14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네트워크 </a:t>
            </a:r>
            <a:r>
              <a:rPr lang="en-US" altLang="ko-KR" sz="14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</a:t>
            </a:r>
          </a:p>
          <a:p>
            <a:r>
              <a:rPr lang="en-US" altLang="ko-KR" sz="14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(Servers)</a:t>
            </a:r>
            <a:r>
              <a:rPr lang="ko-KR" altLang="en-US" sz="14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endParaRPr lang="ko-KR" altLang="en-US" sz="14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420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연결선 57"/>
          <p:cNvCxnSpPr/>
          <p:nvPr/>
        </p:nvCxnSpPr>
        <p:spPr bwMode="auto">
          <a:xfrm>
            <a:off x="2732311" y="1833020"/>
            <a:ext cx="0" cy="660731"/>
          </a:xfrm>
          <a:prstGeom prst="line">
            <a:avLst/>
          </a:prstGeom>
          <a:solidFill>
            <a:schemeClr val="bg2"/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직선 연결선 48"/>
          <p:cNvCxnSpPr/>
          <p:nvPr/>
        </p:nvCxnSpPr>
        <p:spPr bwMode="auto">
          <a:xfrm>
            <a:off x="4810424" y="3840228"/>
            <a:ext cx="1709262" cy="0"/>
          </a:xfrm>
          <a:prstGeom prst="line">
            <a:avLst/>
          </a:prstGeom>
          <a:solidFill>
            <a:schemeClr val="bg2"/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모서리가 둥근 직사각형 28"/>
          <p:cNvSpPr/>
          <p:nvPr/>
        </p:nvSpPr>
        <p:spPr bwMode="auto">
          <a:xfrm>
            <a:off x="4642356" y="1950545"/>
            <a:ext cx="3859593" cy="1242646"/>
          </a:xfrm>
          <a:prstGeom prst="roundRect">
            <a:avLst>
              <a:gd name="adj" fmla="val 12339"/>
            </a:avLst>
          </a:prstGeom>
          <a:noFill/>
          <a:ln w="9525" cap="flat" cmpd="sng" algn="ctr">
            <a:solidFill>
              <a:srgbClr val="5F5F5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45720" rIns="54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 bwMode="auto">
          <a:xfrm>
            <a:off x="461674" y="1310289"/>
            <a:ext cx="3881232" cy="1937854"/>
          </a:xfrm>
          <a:prstGeom prst="roundRect">
            <a:avLst>
              <a:gd name="adj" fmla="val 6181"/>
            </a:avLst>
          </a:prstGeom>
          <a:noFill/>
          <a:ln w="9525" cap="flat" cmpd="sng" algn="ctr">
            <a:solidFill>
              <a:srgbClr val="5F5F5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45720" rIns="54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 bwMode="auto">
          <a:xfrm>
            <a:off x="4481811" y="2769831"/>
            <a:ext cx="13580" cy="2521790"/>
          </a:xfrm>
          <a:prstGeom prst="line">
            <a:avLst/>
          </a:prstGeom>
          <a:solidFill>
            <a:schemeClr val="bg2"/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직선 연결선 21"/>
          <p:cNvCxnSpPr/>
          <p:nvPr/>
        </p:nvCxnSpPr>
        <p:spPr bwMode="auto">
          <a:xfrm flipV="1">
            <a:off x="1149834" y="2663398"/>
            <a:ext cx="7787900" cy="10812"/>
          </a:xfrm>
          <a:prstGeom prst="line">
            <a:avLst/>
          </a:prstGeom>
          <a:solidFill>
            <a:schemeClr val="bg2"/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769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199" y="2267391"/>
            <a:ext cx="657225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2135171" y="2489523"/>
            <a:ext cx="908523" cy="460200"/>
            <a:chOff x="3779912" y="1124744"/>
            <a:chExt cx="1499235" cy="742950"/>
          </a:xfrm>
        </p:grpSpPr>
        <p:sp>
          <p:nvSpPr>
            <p:cNvPr id="6" name="AutoShape 26"/>
            <p:cNvSpPr>
              <a:spLocks noChangeArrowheads="1"/>
            </p:cNvSpPr>
            <p:nvPr/>
          </p:nvSpPr>
          <p:spPr bwMode="auto">
            <a:xfrm>
              <a:off x="3779912" y="1124744"/>
              <a:ext cx="1495425" cy="74295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7" name="Freeform 27"/>
            <p:cNvSpPr>
              <a:spLocks/>
            </p:cNvSpPr>
            <p:nvPr/>
          </p:nvSpPr>
          <p:spPr bwMode="auto">
            <a:xfrm>
              <a:off x="3782134" y="1124744"/>
              <a:ext cx="1497013" cy="417512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8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832934" y="1588294"/>
              <a:ext cx="1003300" cy="2619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36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rPr>
                <a:t>SWITCH</a:t>
              </a:r>
              <a:endParaRPr lang="ko-KR" altLang="en-US" sz="3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ahoma"/>
                <a:cs typeface="Tahoma"/>
              </a:endParaRPr>
            </a:p>
          </p:txBody>
        </p:sp>
        <p:sp>
          <p:nvSpPr>
            <p:cNvPr id="9" name="Freeform 29"/>
            <p:cNvSpPr>
              <a:spLocks/>
            </p:cNvSpPr>
            <p:nvPr/>
          </p:nvSpPr>
          <p:spPr bwMode="auto">
            <a:xfrm>
              <a:off x="3920247" y="1135856"/>
              <a:ext cx="1228725" cy="357188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990888" y="4371152"/>
            <a:ext cx="908523" cy="460200"/>
            <a:chOff x="3779912" y="1124744"/>
            <a:chExt cx="1499235" cy="742950"/>
          </a:xfrm>
        </p:grpSpPr>
        <p:sp>
          <p:nvSpPr>
            <p:cNvPr id="12" name="AutoShape 26"/>
            <p:cNvSpPr>
              <a:spLocks noChangeArrowheads="1"/>
            </p:cNvSpPr>
            <p:nvPr/>
          </p:nvSpPr>
          <p:spPr bwMode="auto">
            <a:xfrm>
              <a:off x="3779912" y="1124744"/>
              <a:ext cx="1495425" cy="74295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3" name="Freeform 27"/>
            <p:cNvSpPr>
              <a:spLocks/>
            </p:cNvSpPr>
            <p:nvPr/>
          </p:nvSpPr>
          <p:spPr bwMode="auto">
            <a:xfrm>
              <a:off x="3782134" y="1124744"/>
              <a:ext cx="1497013" cy="417512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4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832934" y="1588294"/>
              <a:ext cx="1003300" cy="2619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36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rPr>
                <a:t>SWITCH</a:t>
              </a:r>
              <a:endParaRPr lang="ko-KR" altLang="en-US" sz="3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ahoma"/>
                <a:cs typeface="Tahoma"/>
              </a:endParaRPr>
            </a:p>
          </p:txBody>
        </p:sp>
        <p:sp>
          <p:nvSpPr>
            <p:cNvPr id="15" name="Freeform 29"/>
            <p:cNvSpPr>
              <a:spLocks/>
            </p:cNvSpPr>
            <p:nvPr/>
          </p:nvSpPr>
          <p:spPr bwMode="auto">
            <a:xfrm>
              <a:off x="3920247" y="1135856"/>
              <a:ext cx="1228725" cy="357188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8125981" y="2465711"/>
            <a:ext cx="863133" cy="416163"/>
            <a:chOff x="1328738" y="1820863"/>
            <a:chExt cx="1162050" cy="792162"/>
          </a:xfrm>
        </p:grpSpPr>
        <p:sp>
          <p:nvSpPr>
            <p:cNvPr id="17" name="AutoShape 20"/>
            <p:cNvSpPr>
              <a:spLocks noChangeArrowheads="1"/>
            </p:cNvSpPr>
            <p:nvPr/>
          </p:nvSpPr>
          <p:spPr bwMode="auto">
            <a:xfrm>
              <a:off x="1330325" y="1828800"/>
              <a:ext cx="1160463" cy="784225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8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1382713" y="2141538"/>
              <a:ext cx="1060450" cy="39687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54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ahoma"/>
                  <a:cs typeface="Tahoma"/>
                </a:rPr>
                <a:t>ROUTER</a:t>
              </a:r>
              <a:endParaRPr lang="ko-KR" altLang="en-US" sz="54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ahoma"/>
                <a:cs typeface="Tahoma"/>
              </a:endParaRPr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1328738" y="1820863"/>
              <a:ext cx="1162050" cy="396875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0" name="AutoShape 23"/>
            <p:cNvSpPr>
              <a:spLocks noChangeArrowheads="1"/>
            </p:cNvSpPr>
            <p:nvPr/>
          </p:nvSpPr>
          <p:spPr bwMode="auto">
            <a:xfrm rot="5400000">
              <a:off x="1912144" y="1667669"/>
              <a:ext cx="185738" cy="71755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8 h 21600"/>
                <a:gd name="T4" fmla="*/ 0 w 21600"/>
                <a:gd name="T5" fmla="*/ 2 h 21600"/>
                <a:gd name="T6" fmla="*/ 1 w 21600"/>
                <a:gd name="T7" fmla="*/ 5 h 21600"/>
                <a:gd name="T8" fmla="*/ 1 w 21600"/>
                <a:gd name="T9" fmla="*/ 7 h 21600"/>
                <a:gd name="T10" fmla="*/ 0 w 21600"/>
                <a:gd name="T11" fmla="*/ 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66 w 21600"/>
                <a:gd name="T19" fmla="*/ 3162 h 21600"/>
                <a:gd name="T20" fmla="*/ 18434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1" name="AutoShape 24"/>
            <p:cNvSpPr>
              <a:spLocks noChangeArrowheads="1"/>
            </p:cNvSpPr>
            <p:nvPr/>
          </p:nvSpPr>
          <p:spPr bwMode="auto">
            <a:xfrm rot="16200000">
              <a:off x="1751013" y="1603375"/>
              <a:ext cx="182562" cy="73183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8 h 21600"/>
                <a:gd name="T4" fmla="*/ 0 w 21600"/>
                <a:gd name="T5" fmla="*/ 2 h 21600"/>
                <a:gd name="T6" fmla="*/ 1 w 21600"/>
                <a:gd name="T7" fmla="*/ 5 h 21600"/>
                <a:gd name="T8" fmla="*/ 1 w 21600"/>
                <a:gd name="T9" fmla="*/ 8 h 21600"/>
                <a:gd name="T10" fmla="*/ 0 w 21600"/>
                <a:gd name="T11" fmla="*/ 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21 w 21600"/>
                <a:gd name="T19" fmla="*/ 3142 h 21600"/>
                <a:gd name="T20" fmla="*/ 18379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0" name="모서리가 둥근 직사각형 29"/>
          <p:cNvSpPr/>
          <p:nvPr/>
        </p:nvSpPr>
        <p:spPr bwMode="auto">
          <a:xfrm>
            <a:off x="3781236" y="3355130"/>
            <a:ext cx="3914020" cy="2964853"/>
          </a:xfrm>
          <a:prstGeom prst="roundRect">
            <a:avLst>
              <a:gd name="adj" fmla="val 4853"/>
            </a:avLst>
          </a:prstGeom>
          <a:noFill/>
          <a:ln w="9525" cap="flat" cmpd="sng" algn="ctr">
            <a:solidFill>
              <a:srgbClr val="5F5F5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45720" rIns="54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1" name="Picture 2" descr="C:\Users\Toshiba\AppData\Local\Microsoft\Windows\Temporary Internet Files\Content.IE5\TBE21NJN\MC900434845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2648" y="5245482"/>
            <a:ext cx="936104" cy="936104"/>
          </a:xfrm>
          <a:prstGeom prst="rect">
            <a:avLst/>
          </a:prstGeom>
          <a:noFill/>
        </p:spPr>
      </p:pic>
      <p:sp>
        <p:nvSpPr>
          <p:cNvPr id="39" name="TextBox 38"/>
          <p:cNvSpPr txBox="1"/>
          <p:nvPr/>
        </p:nvSpPr>
        <p:spPr>
          <a:xfrm>
            <a:off x="592521" y="1015449"/>
            <a:ext cx="1939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Intranet(Trust Zone)</a:t>
            </a:r>
            <a:r>
              <a:rPr lang="ko-KR" altLang="en-US" sz="1400" b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</a:t>
            </a:r>
            <a:endParaRPr lang="ko-KR" altLang="en-US" sz="1400" b="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733605" y="1638480"/>
            <a:ext cx="18133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Internet(</a:t>
            </a:r>
            <a:r>
              <a:rPr lang="en-US" altLang="ko-KR" sz="1400" b="0" dirty="0" err="1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Untrust</a:t>
            </a:r>
            <a:r>
              <a:rPr lang="en-US" altLang="ko-KR" sz="1400" b="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) Zone</a:t>
            </a:r>
            <a:endParaRPr lang="ko-KR" altLang="en-US" sz="1400" b="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461059" y="5027077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 dirty="0" smtClean="0">
                <a:latin typeface="Times New Roman" panose="02020603050405020304" pitchFamily="18" charset="0"/>
                <a:ea typeface="함초롬돋움"/>
                <a:cs typeface="Times New Roman" panose="02020603050405020304" pitchFamily="18" charset="0"/>
              </a:rPr>
              <a:t>HIDS/Server</a:t>
            </a:r>
            <a:endParaRPr lang="ko-KR" altLang="en-US" sz="1400" b="0" dirty="0">
              <a:latin typeface="Times New Roman" panose="02020603050405020304" pitchFamily="18" charset="0"/>
              <a:ea typeface="함초롬돋움"/>
              <a:cs typeface="Times New Roman" panose="02020603050405020304" pitchFamily="18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270256" y="3625095"/>
            <a:ext cx="908523" cy="460200"/>
            <a:chOff x="6603737" y="3570295"/>
            <a:chExt cx="908523" cy="460200"/>
          </a:xfrm>
        </p:grpSpPr>
        <p:sp>
          <p:nvSpPr>
            <p:cNvPr id="44" name="AutoShape 26"/>
            <p:cNvSpPr>
              <a:spLocks noChangeArrowheads="1"/>
            </p:cNvSpPr>
            <p:nvPr/>
          </p:nvSpPr>
          <p:spPr bwMode="auto">
            <a:xfrm>
              <a:off x="6603737" y="3570295"/>
              <a:ext cx="906214" cy="46020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46" name="Freeform 27"/>
            <p:cNvSpPr>
              <a:spLocks/>
            </p:cNvSpPr>
            <p:nvPr/>
          </p:nvSpPr>
          <p:spPr bwMode="auto">
            <a:xfrm>
              <a:off x="6605084" y="3570295"/>
              <a:ext cx="907176" cy="258616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6635868" y="3857428"/>
              <a:ext cx="607991" cy="16225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3600" b="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rPr>
                <a:t>NIDS</a:t>
              </a:r>
              <a:endParaRPr lang="ko-KR" altLang="en-US" sz="3600" b="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ahoma"/>
                <a:cs typeface="Tahoma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2278049" y="1472267"/>
            <a:ext cx="908523" cy="460200"/>
            <a:chOff x="6603737" y="3570295"/>
            <a:chExt cx="908523" cy="460200"/>
          </a:xfrm>
        </p:grpSpPr>
        <p:sp>
          <p:nvSpPr>
            <p:cNvPr id="55" name="AutoShape 26"/>
            <p:cNvSpPr>
              <a:spLocks noChangeArrowheads="1"/>
            </p:cNvSpPr>
            <p:nvPr/>
          </p:nvSpPr>
          <p:spPr bwMode="auto">
            <a:xfrm>
              <a:off x="6603737" y="3570295"/>
              <a:ext cx="906214" cy="46020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56" name="Freeform 27"/>
            <p:cNvSpPr>
              <a:spLocks/>
            </p:cNvSpPr>
            <p:nvPr/>
          </p:nvSpPr>
          <p:spPr bwMode="auto">
            <a:xfrm>
              <a:off x="6605084" y="3570295"/>
              <a:ext cx="907176" cy="258616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57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6635868" y="3857428"/>
              <a:ext cx="607991" cy="16225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3600" b="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rPr>
                <a:t>IDS</a:t>
              </a:r>
              <a:endParaRPr lang="ko-KR" altLang="en-US" sz="3600" b="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ahoma"/>
                <a:cs typeface="Tahoma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6112187" y="2461007"/>
            <a:ext cx="908523" cy="460200"/>
            <a:chOff x="6603737" y="3570295"/>
            <a:chExt cx="908523" cy="460200"/>
          </a:xfrm>
        </p:grpSpPr>
        <p:sp>
          <p:nvSpPr>
            <p:cNvPr id="43" name="AutoShape 26"/>
            <p:cNvSpPr>
              <a:spLocks noChangeArrowheads="1"/>
            </p:cNvSpPr>
            <p:nvPr/>
          </p:nvSpPr>
          <p:spPr bwMode="auto">
            <a:xfrm>
              <a:off x="6603737" y="3570295"/>
              <a:ext cx="906214" cy="46020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48" name="Freeform 27"/>
            <p:cNvSpPr>
              <a:spLocks/>
            </p:cNvSpPr>
            <p:nvPr/>
          </p:nvSpPr>
          <p:spPr bwMode="auto">
            <a:xfrm>
              <a:off x="6605084" y="3570295"/>
              <a:ext cx="907176" cy="258616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50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6635868" y="3857428"/>
              <a:ext cx="607991" cy="16225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3600" b="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rPr>
                <a:t>IPS</a:t>
              </a:r>
              <a:endParaRPr lang="ko-KR" altLang="en-US" sz="3600" b="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ahoma"/>
                <a:cs typeface="Tahoma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6194136" y="2179314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600" b="0" dirty="0">
              <a:latin typeface="Times New Roman" pitchFamily="18" charset="0"/>
              <a:ea typeface="함초롬돋움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74174" y="2176571"/>
            <a:ext cx="1098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InLine</a:t>
            </a:r>
            <a:r>
              <a:rPr lang="en-US" altLang="ko-KR" sz="1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b="1" smtClean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방식</a:t>
            </a:r>
            <a:endParaRPr lang="ko-KR" altLang="en-US" sz="1400" b="1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738246" y="6319984"/>
            <a:ext cx="2292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       DMZ(Service Zone)</a:t>
            </a:r>
            <a:r>
              <a:rPr lang="ko-KR" altLang="en-US" sz="140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</a:t>
            </a:r>
            <a:endParaRPr lang="ko-KR" altLang="en-US" sz="14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4041547" y="3680089"/>
            <a:ext cx="841287" cy="292093"/>
            <a:chOff x="3779912" y="1124744"/>
            <a:chExt cx="1499235" cy="742950"/>
          </a:xfrm>
        </p:grpSpPr>
        <p:sp>
          <p:nvSpPr>
            <p:cNvPr id="53" name="AutoShape 26"/>
            <p:cNvSpPr>
              <a:spLocks noChangeArrowheads="1"/>
            </p:cNvSpPr>
            <p:nvPr/>
          </p:nvSpPr>
          <p:spPr bwMode="auto">
            <a:xfrm>
              <a:off x="3779912" y="1124744"/>
              <a:ext cx="1495425" cy="74295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59" name="Freeform 27"/>
            <p:cNvSpPr>
              <a:spLocks/>
            </p:cNvSpPr>
            <p:nvPr/>
          </p:nvSpPr>
          <p:spPr bwMode="auto">
            <a:xfrm>
              <a:off x="3782134" y="1124744"/>
              <a:ext cx="1497013" cy="417512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63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832934" y="1588294"/>
              <a:ext cx="1003300" cy="2619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36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rPr>
                <a:t>TAP</a:t>
              </a:r>
              <a:endParaRPr lang="ko-KR" altLang="en-US" sz="3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ahoma"/>
                <a:cs typeface="Tahoma"/>
              </a:endParaRPr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4880696" y="3566577"/>
            <a:ext cx="1487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Out-of</a:t>
            </a:r>
            <a:r>
              <a:rPr lang="en-US" altLang="ko-KR" sz="1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Path </a:t>
            </a:r>
            <a:r>
              <a:rPr lang="ko-KR" altLang="en-US" sz="1400" b="1" smtClean="0">
                <a:solidFill>
                  <a:srgbClr val="FF0000"/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방식</a:t>
            </a:r>
            <a:endParaRPr lang="en-US" altLang="ko-KR" sz="1400" b="1" dirty="0" smtClean="0">
              <a:solidFill>
                <a:srgbClr val="FF0000"/>
              </a:solidFill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(Mirror</a:t>
            </a:r>
            <a:r>
              <a:rPr lang="ko-KR" altLang="en-US" sz="1400" b="1" smtClean="0">
                <a:solidFill>
                  <a:srgbClr val="FF0000"/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방식</a:t>
            </a:r>
            <a:r>
              <a:rPr lang="en-US" altLang="ko-KR" sz="1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)</a:t>
            </a:r>
            <a:endParaRPr lang="ko-KR" altLang="en-US" sz="1400" b="1">
              <a:solidFill>
                <a:srgbClr val="FF0000"/>
              </a:solidFill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64" name="제목 3"/>
          <p:cNvSpPr txBox="1">
            <a:spLocks/>
          </p:cNvSpPr>
          <p:nvPr/>
        </p:nvSpPr>
        <p:spPr>
          <a:xfrm>
            <a:off x="246521" y="297326"/>
            <a:ext cx="78867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보안 장비 설치 모드 </a:t>
            </a:r>
            <a:endParaRPr lang="ko-KR" altLang="en-US" sz="2400" b="1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3754" y="3912228"/>
            <a:ext cx="2884123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marL="285750" indent="-1952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In-Line</a:t>
            </a:r>
            <a:r>
              <a:rPr lang="en-US" altLang="ko-KR" sz="1600" dirty="0" smtClean="0"/>
              <a:t> </a:t>
            </a:r>
            <a:r>
              <a:rPr lang="ko-KR" altLang="en-US" sz="16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모드</a:t>
            </a:r>
            <a:r>
              <a:rPr lang="ko-KR" altLang="en-US" sz="1600" smtClean="0"/>
              <a:t> </a:t>
            </a:r>
            <a:endParaRPr lang="en-US" altLang="ko-KR" sz="1600" dirty="0" smtClean="0"/>
          </a:p>
          <a:p>
            <a:pPr marL="285750" indent="-1952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Out-of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Path(Mirroring) </a:t>
            </a:r>
            <a:r>
              <a:rPr lang="ko-KR" altLang="en-US" sz="16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모드</a:t>
            </a:r>
            <a:r>
              <a:rPr lang="ko-KR" altLang="en-US" sz="1600" smtClean="0"/>
              <a:t> </a:t>
            </a:r>
            <a:endParaRPr lang="ko-KR" altLang="en-US" sz="160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896726" y="6299359"/>
            <a:ext cx="2057400" cy="365125"/>
          </a:xfrm>
        </p:spPr>
        <p:txBody>
          <a:bodyPr/>
          <a:lstStyle/>
          <a:p>
            <a:fld id="{F100E85C-9068-46D2-A14A-A9DCCDE0C986}" type="slidenum">
              <a:rPr lang="ko-KR" altLang="en-US" smtClean="0"/>
              <a:pPr/>
              <a:t>28</a:t>
            </a:fld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683754" y="2346837"/>
            <a:ext cx="688975" cy="745366"/>
            <a:chOff x="809159" y="4814047"/>
            <a:chExt cx="688975" cy="745367"/>
          </a:xfrm>
        </p:grpSpPr>
        <p:sp>
          <p:nvSpPr>
            <p:cNvPr id="66" name="Freeform 174"/>
            <p:cNvSpPr>
              <a:spLocks/>
            </p:cNvSpPr>
            <p:nvPr/>
          </p:nvSpPr>
          <p:spPr bwMode="auto">
            <a:xfrm rot="355818">
              <a:off x="1336329" y="5283876"/>
              <a:ext cx="61330" cy="36915"/>
            </a:xfrm>
            <a:custGeom>
              <a:avLst/>
              <a:gdLst>
                <a:gd name="T0" fmla="*/ 1224 w 1224"/>
                <a:gd name="T1" fmla="*/ 755 h 755"/>
                <a:gd name="T2" fmla="*/ 1112 w 1224"/>
                <a:gd name="T3" fmla="*/ 716 h 755"/>
                <a:gd name="T4" fmla="*/ 1051 w 1224"/>
                <a:gd name="T5" fmla="*/ 693 h 755"/>
                <a:gd name="T6" fmla="*/ 1006 w 1224"/>
                <a:gd name="T7" fmla="*/ 671 h 755"/>
                <a:gd name="T8" fmla="*/ 984 w 1224"/>
                <a:gd name="T9" fmla="*/ 660 h 755"/>
                <a:gd name="T10" fmla="*/ 939 w 1224"/>
                <a:gd name="T11" fmla="*/ 626 h 755"/>
                <a:gd name="T12" fmla="*/ 894 w 1224"/>
                <a:gd name="T13" fmla="*/ 548 h 755"/>
                <a:gd name="T14" fmla="*/ 889 w 1224"/>
                <a:gd name="T15" fmla="*/ 531 h 755"/>
                <a:gd name="T16" fmla="*/ 850 w 1224"/>
                <a:gd name="T17" fmla="*/ 509 h 755"/>
                <a:gd name="T18" fmla="*/ 799 w 1224"/>
                <a:gd name="T19" fmla="*/ 481 h 755"/>
                <a:gd name="T20" fmla="*/ 704 w 1224"/>
                <a:gd name="T21" fmla="*/ 453 h 755"/>
                <a:gd name="T22" fmla="*/ 419 w 1224"/>
                <a:gd name="T23" fmla="*/ 442 h 755"/>
                <a:gd name="T24" fmla="*/ 330 w 1224"/>
                <a:gd name="T25" fmla="*/ 408 h 755"/>
                <a:gd name="T26" fmla="*/ 212 w 1224"/>
                <a:gd name="T27" fmla="*/ 279 h 755"/>
                <a:gd name="T28" fmla="*/ 145 w 1224"/>
                <a:gd name="T29" fmla="*/ 134 h 755"/>
                <a:gd name="T30" fmla="*/ 78 w 1224"/>
                <a:gd name="T31" fmla="*/ 39 h 755"/>
                <a:gd name="T32" fmla="*/ 0 w 1224"/>
                <a:gd name="T33" fmla="*/ 0 h 7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24"/>
                <a:gd name="T52" fmla="*/ 0 h 755"/>
                <a:gd name="T53" fmla="*/ 1224 w 1224"/>
                <a:gd name="T54" fmla="*/ 755 h 7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24" h="755">
                  <a:moveTo>
                    <a:pt x="1224" y="755"/>
                  </a:moveTo>
                  <a:cubicBezTo>
                    <a:pt x="1190" y="729"/>
                    <a:pt x="1154" y="724"/>
                    <a:pt x="1112" y="716"/>
                  </a:cubicBezTo>
                  <a:cubicBezTo>
                    <a:pt x="1091" y="705"/>
                    <a:pt x="1072" y="702"/>
                    <a:pt x="1051" y="693"/>
                  </a:cubicBezTo>
                  <a:cubicBezTo>
                    <a:pt x="1036" y="686"/>
                    <a:pt x="1021" y="678"/>
                    <a:pt x="1006" y="671"/>
                  </a:cubicBezTo>
                  <a:cubicBezTo>
                    <a:pt x="999" y="667"/>
                    <a:pt x="984" y="660"/>
                    <a:pt x="984" y="660"/>
                  </a:cubicBezTo>
                  <a:cubicBezTo>
                    <a:pt x="971" y="646"/>
                    <a:pt x="939" y="626"/>
                    <a:pt x="939" y="626"/>
                  </a:cubicBezTo>
                  <a:cubicBezTo>
                    <a:pt x="923" y="602"/>
                    <a:pt x="906" y="575"/>
                    <a:pt x="894" y="548"/>
                  </a:cubicBezTo>
                  <a:cubicBezTo>
                    <a:pt x="892" y="543"/>
                    <a:pt x="893" y="536"/>
                    <a:pt x="889" y="531"/>
                  </a:cubicBezTo>
                  <a:cubicBezTo>
                    <a:pt x="884" y="524"/>
                    <a:pt x="855" y="512"/>
                    <a:pt x="850" y="509"/>
                  </a:cubicBezTo>
                  <a:cubicBezTo>
                    <a:pt x="802" y="480"/>
                    <a:pt x="833" y="491"/>
                    <a:pt x="799" y="481"/>
                  </a:cubicBezTo>
                  <a:cubicBezTo>
                    <a:pt x="764" y="457"/>
                    <a:pt x="751" y="457"/>
                    <a:pt x="704" y="453"/>
                  </a:cubicBezTo>
                  <a:cubicBezTo>
                    <a:pt x="606" y="457"/>
                    <a:pt x="515" y="459"/>
                    <a:pt x="419" y="442"/>
                  </a:cubicBezTo>
                  <a:cubicBezTo>
                    <a:pt x="391" y="426"/>
                    <a:pt x="360" y="419"/>
                    <a:pt x="330" y="408"/>
                  </a:cubicBezTo>
                  <a:cubicBezTo>
                    <a:pt x="287" y="368"/>
                    <a:pt x="245" y="328"/>
                    <a:pt x="212" y="279"/>
                  </a:cubicBezTo>
                  <a:cubicBezTo>
                    <a:pt x="183" y="235"/>
                    <a:pt x="168" y="181"/>
                    <a:pt x="145" y="134"/>
                  </a:cubicBezTo>
                  <a:cubicBezTo>
                    <a:pt x="128" y="100"/>
                    <a:pt x="99" y="71"/>
                    <a:pt x="78" y="39"/>
                  </a:cubicBezTo>
                  <a:cubicBezTo>
                    <a:pt x="70" y="27"/>
                    <a:pt x="15" y="7"/>
                    <a:pt x="0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7" name="Freeform 175"/>
            <p:cNvSpPr>
              <a:spLocks/>
            </p:cNvSpPr>
            <p:nvPr/>
          </p:nvSpPr>
          <p:spPr bwMode="auto">
            <a:xfrm rot="355818" flipH="1">
              <a:off x="1385915" y="5317436"/>
              <a:ext cx="112219" cy="58169"/>
            </a:xfrm>
            <a:custGeom>
              <a:avLst/>
              <a:gdLst>
                <a:gd name="T0" fmla="*/ 886 w 971"/>
                <a:gd name="T1" fmla="*/ 33 h 550"/>
                <a:gd name="T2" fmla="*/ 937 w 971"/>
                <a:gd name="T3" fmla="*/ 70 h 550"/>
                <a:gd name="T4" fmla="*/ 971 w 971"/>
                <a:gd name="T5" fmla="*/ 130 h 550"/>
                <a:gd name="T6" fmla="*/ 967 w 971"/>
                <a:gd name="T7" fmla="*/ 218 h 550"/>
                <a:gd name="T8" fmla="*/ 882 w 971"/>
                <a:gd name="T9" fmla="*/ 261 h 550"/>
                <a:gd name="T10" fmla="*/ 791 w 971"/>
                <a:gd name="T11" fmla="*/ 294 h 550"/>
                <a:gd name="T12" fmla="*/ 665 w 971"/>
                <a:gd name="T13" fmla="*/ 382 h 550"/>
                <a:gd name="T14" fmla="*/ 519 w 971"/>
                <a:gd name="T15" fmla="*/ 522 h 550"/>
                <a:gd name="T16" fmla="*/ 397 w 971"/>
                <a:gd name="T17" fmla="*/ 542 h 550"/>
                <a:gd name="T18" fmla="*/ 298 w 971"/>
                <a:gd name="T19" fmla="*/ 550 h 550"/>
                <a:gd name="T20" fmla="*/ 155 w 971"/>
                <a:gd name="T21" fmla="*/ 522 h 550"/>
                <a:gd name="T22" fmla="*/ 34 w 971"/>
                <a:gd name="T23" fmla="*/ 459 h 550"/>
                <a:gd name="T24" fmla="*/ 0 w 971"/>
                <a:gd name="T25" fmla="*/ 393 h 550"/>
                <a:gd name="T26" fmla="*/ 11 w 971"/>
                <a:gd name="T27" fmla="*/ 315 h 550"/>
                <a:gd name="T28" fmla="*/ 63 w 971"/>
                <a:gd name="T29" fmla="*/ 210 h 550"/>
                <a:gd name="T30" fmla="*/ 142 w 971"/>
                <a:gd name="T31" fmla="*/ 147 h 550"/>
                <a:gd name="T32" fmla="*/ 246 w 971"/>
                <a:gd name="T33" fmla="*/ 89 h 550"/>
                <a:gd name="T34" fmla="*/ 445 w 971"/>
                <a:gd name="T35" fmla="*/ 21 h 550"/>
                <a:gd name="T36" fmla="*/ 634 w 971"/>
                <a:gd name="T37" fmla="*/ 0 h 550"/>
                <a:gd name="T38" fmla="*/ 794 w 971"/>
                <a:gd name="T39" fmla="*/ 13 h 550"/>
                <a:gd name="T40" fmla="*/ 886 w 971"/>
                <a:gd name="T41" fmla="*/ 33 h 5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1"/>
                <a:gd name="T64" fmla="*/ 0 h 550"/>
                <a:gd name="T65" fmla="*/ 971 w 971"/>
                <a:gd name="T66" fmla="*/ 550 h 5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1" h="550">
                  <a:moveTo>
                    <a:pt x="886" y="33"/>
                  </a:moveTo>
                  <a:lnTo>
                    <a:pt x="937" y="70"/>
                  </a:lnTo>
                  <a:lnTo>
                    <a:pt x="971" y="130"/>
                  </a:lnTo>
                  <a:lnTo>
                    <a:pt x="967" y="218"/>
                  </a:lnTo>
                  <a:lnTo>
                    <a:pt x="882" y="261"/>
                  </a:lnTo>
                  <a:lnTo>
                    <a:pt x="791" y="294"/>
                  </a:lnTo>
                  <a:lnTo>
                    <a:pt x="665" y="382"/>
                  </a:lnTo>
                  <a:lnTo>
                    <a:pt x="519" y="522"/>
                  </a:lnTo>
                  <a:lnTo>
                    <a:pt x="397" y="542"/>
                  </a:lnTo>
                  <a:lnTo>
                    <a:pt x="298" y="550"/>
                  </a:lnTo>
                  <a:lnTo>
                    <a:pt x="155" y="522"/>
                  </a:lnTo>
                  <a:lnTo>
                    <a:pt x="34" y="459"/>
                  </a:lnTo>
                  <a:lnTo>
                    <a:pt x="0" y="393"/>
                  </a:lnTo>
                  <a:lnTo>
                    <a:pt x="11" y="315"/>
                  </a:lnTo>
                  <a:lnTo>
                    <a:pt x="63" y="210"/>
                  </a:lnTo>
                  <a:lnTo>
                    <a:pt x="142" y="147"/>
                  </a:lnTo>
                  <a:lnTo>
                    <a:pt x="246" y="89"/>
                  </a:lnTo>
                  <a:lnTo>
                    <a:pt x="445" y="21"/>
                  </a:lnTo>
                  <a:lnTo>
                    <a:pt x="634" y="0"/>
                  </a:lnTo>
                  <a:lnTo>
                    <a:pt x="794" y="13"/>
                  </a:lnTo>
                  <a:lnTo>
                    <a:pt x="886" y="3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8" name="Freeform 176"/>
            <p:cNvSpPr>
              <a:spLocks/>
            </p:cNvSpPr>
            <p:nvPr/>
          </p:nvSpPr>
          <p:spPr bwMode="auto">
            <a:xfrm rot="355818">
              <a:off x="1380695" y="5337571"/>
              <a:ext cx="110915" cy="41389"/>
            </a:xfrm>
            <a:custGeom>
              <a:avLst/>
              <a:gdLst>
                <a:gd name="T0" fmla="*/ 0 w 1432"/>
                <a:gd name="T1" fmla="*/ 0 h 526"/>
                <a:gd name="T2" fmla="*/ 56 w 1432"/>
                <a:gd name="T3" fmla="*/ 118 h 526"/>
                <a:gd name="T4" fmla="*/ 319 w 1432"/>
                <a:gd name="T5" fmla="*/ 302 h 526"/>
                <a:gd name="T6" fmla="*/ 604 w 1432"/>
                <a:gd name="T7" fmla="*/ 448 h 526"/>
                <a:gd name="T8" fmla="*/ 867 w 1432"/>
                <a:gd name="T9" fmla="*/ 526 h 526"/>
                <a:gd name="T10" fmla="*/ 1091 w 1432"/>
                <a:gd name="T11" fmla="*/ 504 h 526"/>
                <a:gd name="T12" fmla="*/ 1270 w 1432"/>
                <a:gd name="T13" fmla="*/ 448 h 526"/>
                <a:gd name="T14" fmla="*/ 1432 w 1432"/>
                <a:gd name="T15" fmla="*/ 353 h 526"/>
                <a:gd name="T16" fmla="*/ 1253 w 1432"/>
                <a:gd name="T17" fmla="*/ 431 h 526"/>
                <a:gd name="T18" fmla="*/ 1108 w 1432"/>
                <a:gd name="T19" fmla="*/ 470 h 526"/>
                <a:gd name="T20" fmla="*/ 951 w 1432"/>
                <a:gd name="T21" fmla="*/ 470 h 526"/>
                <a:gd name="T22" fmla="*/ 789 w 1432"/>
                <a:gd name="T23" fmla="*/ 453 h 526"/>
                <a:gd name="T24" fmla="*/ 699 w 1432"/>
                <a:gd name="T25" fmla="*/ 420 h 526"/>
                <a:gd name="T26" fmla="*/ 560 w 1432"/>
                <a:gd name="T27" fmla="*/ 330 h 526"/>
                <a:gd name="T28" fmla="*/ 437 w 1432"/>
                <a:gd name="T29" fmla="*/ 213 h 526"/>
                <a:gd name="T30" fmla="*/ 274 w 1432"/>
                <a:gd name="T31" fmla="*/ 129 h 526"/>
                <a:gd name="T32" fmla="*/ 140 w 1432"/>
                <a:gd name="T33" fmla="*/ 73 h 526"/>
                <a:gd name="T34" fmla="*/ 0 w 1432"/>
                <a:gd name="T35" fmla="*/ 0 h 5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2"/>
                <a:gd name="T55" fmla="*/ 0 h 526"/>
                <a:gd name="T56" fmla="*/ 1432 w 1432"/>
                <a:gd name="T57" fmla="*/ 526 h 5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2" h="526">
                  <a:moveTo>
                    <a:pt x="0" y="0"/>
                  </a:moveTo>
                  <a:lnTo>
                    <a:pt x="56" y="118"/>
                  </a:lnTo>
                  <a:lnTo>
                    <a:pt x="319" y="302"/>
                  </a:lnTo>
                  <a:lnTo>
                    <a:pt x="604" y="448"/>
                  </a:lnTo>
                  <a:lnTo>
                    <a:pt x="867" y="526"/>
                  </a:lnTo>
                  <a:lnTo>
                    <a:pt x="1091" y="504"/>
                  </a:lnTo>
                  <a:lnTo>
                    <a:pt x="1270" y="448"/>
                  </a:lnTo>
                  <a:lnTo>
                    <a:pt x="1432" y="353"/>
                  </a:lnTo>
                  <a:lnTo>
                    <a:pt x="1253" y="431"/>
                  </a:lnTo>
                  <a:lnTo>
                    <a:pt x="1108" y="470"/>
                  </a:lnTo>
                  <a:lnTo>
                    <a:pt x="951" y="470"/>
                  </a:lnTo>
                  <a:lnTo>
                    <a:pt x="789" y="453"/>
                  </a:lnTo>
                  <a:lnTo>
                    <a:pt x="699" y="420"/>
                  </a:lnTo>
                  <a:lnTo>
                    <a:pt x="560" y="330"/>
                  </a:lnTo>
                  <a:lnTo>
                    <a:pt x="437" y="213"/>
                  </a:lnTo>
                  <a:lnTo>
                    <a:pt x="274" y="129"/>
                  </a:lnTo>
                  <a:lnTo>
                    <a:pt x="140" y="7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9" name="Freeform 177"/>
            <p:cNvSpPr>
              <a:spLocks/>
            </p:cNvSpPr>
            <p:nvPr/>
          </p:nvSpPr>
          <p:spPr bwMode="auto">
            <a:xfrm rot="355818" flipH="1">
              <a:off x="1408098" y="5314079"/>
              <a:ext cx="26098" cy="27966"/>
            </a:xfrm>
            <a:custGeom>
              <a:avLst/>
              <a:gdLst>
                <a:gd name="T0" fmla="*/ 229 w 229"/>
                <a:gd name="T1" fmla="*/ 261 h 261"/>
                <a:gd name="T2" fmla="*/ 115 w 229"/>
                <a:gd name="T3" fmla="*/ 57 h 261"/>
                <a:gd name="T4" fmla="*/ 0 w 229"/>
                <a:gd name="T5" fmla="*/ 0 h 261"/>
                <a:gd name="T6" fmla="*/ 0 60000 65536"/>
                <a:gd name="T7" fmla="*/ 0 60000 65536"/>
                <a:gd name="T8" fmla="*/ 0 60000 65536"/>
                <a:gd name="T9" fmla="*/ 0 w 229"/>
                <a:gd name="T10" fmla="*/ 0 h 261"/>
                <a:gd name="T11" fmla="*/ 229 w 229"/>
                <a:gd name="T12" fmla="*/ 261 h 2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261">
                  <a:moveTo>
                    <a:pt x="229" y="261"/>
                  </a:moveTo>
                  <a:lnTo>
                    <a:pt x="115" y="5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0" name="Freeform 178"/>
            <p:cNvSpPr>
              <a:spLocks/>
            </p:cNvSpPr>
            <p:nvPr/>
          </p:nvSpPr>
          <p:spPr bwMode="auto">
            <a:xfrm rot="355818">
              <a:off x="1396354" y="5312961"/>
              <a:ext cx="35232" cy="5593"/>
            </a:xfrm>
            <a:custGeom>
              <a:avLst/>
              <a:gdLst>
                <a:gd name="T0" fmla="*/ 0 w 560"/>
                <a:gd name="T1" fmla="*/ 79 h 79"/>
                <a:gd name="T2" fmla="*/ 246 w 560"/>
                <a:gd name="T3" fmla="*/ 26 h 79"/>
                <a:gd name="T4" fmla="*/ 408 w 560"/>
                <a:gd name="T5" fmla="*/ 0 h 79"/>
                <a:gd name="T6" fmla="*/ 560 w 560"/>
                <a:gd name="T7" fmla="*/ 26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"/>
                <a:gd name="T13" fmla="*/ 0 h 79"/>
                <a:gd name="T14" fmla="*/ 560 w 56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" h="79">
                  <a:moveTo>
                    <a:pt x="0" y="79"/>
                  </a:moveTo>
                  <a:lnTo>
                    <a:pt x="246" y="26"/>
                  </a:lnTo>
                  <a:lnTo>
                    <a:pt x="408" y="0"/>
                  </a:lnTo>
                  <a:lnTo>
                    <a:pt x="560" y="26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" name="Oval 179"/>
            <p:cNvSpPr>
              <a:spLocks noChangeArrowheads="1"/>
            </p:cNvSpPr>
            <p:nvPr/>
          </p:nvSpPr>
          <p:spPr bwMode="auto">
            <a:xfrm rot="21219751">
              <a:off x="1412012" y="5310724"/>
              <a:ext cx="15659" cy="6712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" name="Freeform 180"/>
            <p:cNvSpPr>
              <a:spLocks/>
            </p:cNvSpPr>
            <p:nvPr/>
          </p:nvSpPr>
          <p:spPr bwMode="auto">
            <a:xfrm rot="355818">
              <a:off x="1388524" y="5315198"/>
              <a:ext cx="30013" cy="23491"/>
            </a:xfrm>
            <a:custGeom>
              <a:avLst/>
              <a:gdLst>
                <a:gd name="T0" fmla="*/ 98 w 482"/>
                <a:gd name="T1" fmla="*/ 36 h 367"/>
                <a:gd name="T2" fmla="*/ 320 w 482"/>
                <a:gd name="T3" fmla="*/ 0 h 367"/>
                <a:gd name="T4" fmla="*/ 367 w 482"/>
                <a:gd name="T5" fmla="*/ 26 h 367"/>
                <a:gd name="T6" fmla="*/ 445 w 482"/>
                <a:gd name="T7" fmla="*/ 26 h 367"/>
                <a:gd name="T8" fmla="*/ 482 w 482"/>
                <a:gd name="T9" fmla="*/ 42 h 367"/>
                <a:gd name="T10" fmla="*/ 278 w 482"/>
                <a:gd name="T11" fmla="*/ 367 h 367"/>
                <a:gd name="T12" fmla="*/ 5 w 482"/>
                <a:gd name="T13" fmla="*/ 262 h 367"/>
                <a:gd name="T14" fmla="*/ 0 w 482"/>
                <a:gd name="T15" fmla="*/ 157 h 367"/>
                <a:gd name="T16" fmla="*/ 42 w 482"/>
                <a:gd name="T17" fmla="*/ 74 h 367"/>
                <a:gd name="T18" fmla="*/ 98 w 482"/>
                <a:gd name="T19" fmla="*/ 36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2"/>
                <a:gd name="T31" fmla="*/ 0 h 367"/>
                <a:gd name="T32" fmla="*/ 482 w 482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2" h="367">
                  <a:moveTo>
                    <a:pt x="98" y="36"/>
                  </a:moveTo>
                  <a:lnTo>
                    <a:pt x="320" y="0"/>
                  </a:lnTo>
                  <a:lnTo>
                    <a:pt x="367" y="26"/>
                  </a:lnTo>
                  <a:lnTo>
                    <a:pt x="445" y="26"/>
                  </a:lnTo>
                  <a:lnTo>
                    <a:pt x="482" y="42"/>
                  </a:lnTo>
                  <a:lnTo>
                    <a:pt x="278" y="367"/>
                  </a:lnTo>
                  <a:lnTo>
                    <a:pt x="5" y="262"/>
                  </a:lnTo>
                  <a:lnTo>
                    <a:pt x="0" y="157"/>
                  </a:lnTo>
                  <a:lnTo>
                    <a:pt x="42" y="74"/>
                  </a:lnTo>
                  <a:lnTo>
                    <a:pt x="98" y="36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3" name="Freeform 182"/>
            <p:cNvSpPr>
              <a:spLocks/>
            </p:cNvSpPr>
            <p:nvPr/>
          </p:nvSpPr>
          <p:spPr bwMode="auto">
            <a:xfrm flipH="1">
              <a:off x="995757" y="5257793"/>
              <a:ext cx="184731" cy="301621"/>
            </a:xfrm>
            <a:custGeom>
              <a:avLst/>
              <a:gdLst>
                <a:gd name="T0" fmla="*/ 933 w 933"/>
                <a:gd name="T1" fmla="*/ 135 h 352"/>
                <a:gd name="T2" fmla="*/ 932 w 933"/>
                <a:gd name="T3" fmla="*/ 171 h 352"/>
                <a:gd name="T4" fmla="*/ 762 w 933"/>
                <a:gd name="T5" fmla="*/ 352 h 352"/>
                <a:gd name="T6" fmla="*/ 4 w 933"/>
                <a:gd name="T7" fmla="*/ 195 h 352"/>
                <a:gd name="T8" fmla="*/ 0 w 933"/>
                <a:gd name="T9" fmla="*/ 148 h 352"/>
                <a:gd name="T10" fmla="*/ 244 w 933"/>
                <a:gd name="T11" fmla="*/ 0 h 352"/>
                <a:gd name="T12" fmla="*/ 933 w 933"/>
                <a:gd name="T13" fmla="*/ 135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3"/>
                <a:gd name="T22" fmla="*/ 0 h 352"/>
                <a:gd name="T23" fmla="*/ 933 w 933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3" h="352">
                  <a:moveTo>
                    <a:pt x="933" y="135"/>
                  </a:moveTo>
                  <a:lnTo>
                    <a:pt x="932" y="171"/>
                  </a:lnTo>
                  <a:lnTo>
                    <a:pt x="762" y="352"/>
                  </a:lnTo>
                  <a:lnTo>
                    <a:pt x="4" y="195"/>
                  </a:lnTo>
                  <a:lnTo>
                    <a:pt x="0" y="148"/>
                  </a:lnTo>
                  <a:lnTo>
                    <a:pt x="244" y="0"/>
                  </a:lnTo>
                  <a:lnTo>
                    <a:pt x="933" y="135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3F3F3"/>
                </a:gs>
              </a:gsLst>
              <a:lin ang="0" scaled="1"/>
            </a:gra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4" name="Freeform 183"/>
            <p:cNvSpPr>
              <a:spLocks/>
            </p:cNvSpPr>
            <p:nvPr/>
          </p:nvSpPr>
          <p:spPr bwMode="auto">
            <a:xfrm flipH="1">
              <a:off x="1010110" y="5247727"/>
              <a:ext cx="184731" cy="301621"/>
            </a:xfrm>
            <a:custGeom>
              <a:avLst/>
              <a:gdLst>
                <a:gd name="T0" fmla="*/ 895 w 895"/>
                <a:gd name="T1" fmla="*/ 133 h 294"/>
                <a:gd name="T2" fmla="*/ 232 w 895"/>
                <a:gd name="T3" fmla="*/ 0 h 294"/>
                <a:gd name="T4" fmla="*/ 0 w 895"/>
                <a:gd name="T5" fmla="*/ 143 h 294"/>
                <a:gd name="T6" fmla="*/ 739 w 895"/>
                <a:gd name="T7" fmla="*/ 294 h 294"/>
                <a:gd name="T8" fmla="*/ 895 w 895"/>
                <a:gd name="T9" fmla="*/ 133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294"/>
                <a:gd name="T17" fmla="*/ 895 w 895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294">
                  <a:moveTo>
                    <a:pt x="895" y="133"/>
                  </a:moveTo>
                  <a:lnTo>
                    <a:pt x="232" y="0"/>
                  </a:lnTo>
                  <a:lnTo>
                    <a:pt x="0" y="143"/>
                  </a:lnTo>
                  <a:lnTo>
                    <a:pt x="739" y="294"/>
                  </a:lnTo>
                  <a:lnTo>
                    <a:pt x="895" y="1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5" name="Freeform 184"/>
            <p:cNvSpPr>
              <a:spLocks/>
            </p:cNvSpPr>
            <p:nvPr/>
          </p:nvSpPr>
          <p:spPr bwMode="auto">
            <a:xfrm flipH="1">
              <a:off x="1027074" y="5336452"/>
              <a:ext cx="283158" cy="59288"/>
            </a:xfrm>
            <a:custGeom>
              <a:avLst/>
              <a:gdLst>
                <a:gd name="T0" fmla="*/ 0 w 531"/>
                <a:gd name="T1" fmla="*/ 15 h 118"/>
                <a:gd name="T2" fmla="*/ 508 w 531"/>
                <a:gd name="T3" fmla="*/ 118 h 118"/>
                <a:gd name="T4" fmla="*/ 531 w 531"/>
                <a:gd name="T5" fmla="*/ 103 h 118"/>
                <a:gd name="T6" fmla="*/ 23 w 531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1"/>
                <a:gd name="T13" fmla="*/ 0 h 118"/>
                <a:gd name="T14" fmla="*/ 531 w 531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1" h="118">
                  <a:moveTo>
                    <a:pt x="0" y="15"/>
                  </a:moveTo>
                  <a:lnTo>
                    <a:pt x="508" y="118"/>
                  </a:lnTo>
                  <a:lnTo>
                    <a:pt x="531" y="103"/>
                  </a:lnTo>
                  <a:lnTo>
                    <a:pt x="23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6" name="Freeform 185"/>
            <p:cNvSpPr>
              <a:spLocks/>
            </p:cNvSpPr>
            <p:nvPr/>
          </p:nvSpPr>
          <p:spPr bwMode="auto">
            <a:xfrm flipH="1">
              <a:off x="1098842" y="5352113"/>
              <a:ext cx="292292" cy="79424"/>
            </a:xfrm>
            <a:custGeom>
              <a:avLst/>
              <a:gdLst>
                <a:gd name="T0" fmla="*/ 0 w 548"/>
                <a:gd name="T1" fmla="*/ 74 h 159"/>
                <a:gd name="T2" fmla="*/ 31 w 548"/>
                <a:gd name="T3" fmla="*/ 78 h 159"/>
                <a:gd name="T4" fmla="*/ 57 w 548"/>
                <a:gd name="T5" fmla="*/ 66 h 159"/>
                <a:gd name="T6" fmla="*/ 76 w 548"/>
                <a:gd name="T7" fmla="*/ 71 h 159"/>
                <a:gd name="T8" fmla="*/ 58 w 548"/>
                <a:gd name="T9" fmla="*/ 81 h 159"/>
                <a:gd name="T10" fmla="*/ 451 w 548"/>
                <a:gd name="T11" fmla="*/ 159 h 159"/>
                <a:gd name="T12" fmla="*/ 548 w 548"/>
                <a:gd name="T13" fmla="*/ 84 h 159"/>
                <a:gd name="T14" fmla="*/ 130 w 548"/>
                <a:gd name="T15" fmla="*/ 0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8"/>
                <a:gd name="T25" fmla="*/ 0 h 159"/>
                <a:gd name="T26" fmla="*/ 548 w 548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8" h="159">
                  <a:moveTo>
                    <a:pt x="0" y="74"/>
                  </a:moveTo>
                  <a:lnTo>
                    <a:pt x="31" y="78"/>
                  </a:lnTo>
                  <a:lnTo>
                    <a:pt x="57" y="66"/>
                  </a:lnTo>
                  <a:lnTo>
                    <a:pt x="76" y="71"/>
                  </a:lnTo>
                  <a:lnTo>
                    <a:pt x="58" y="81"/>
                  </a:lnTo>
                  <a:lnTo>
                    <a:pt x="451" y="159"/>
                  </a:lnTo>
                  <a:lnTo>
                    <a:pt x="548" y="84"/>
                  </a:lnTo>
                  <a:lnTo>
                    <a:pt x="130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7" name="Freeform 186"/>
            <p:cNvSpPr>
              <a:spLocks/>
            </p:cNvSpPr>
            <p:nvPr/>
          </p:nvSpPr>
          <p:spPr bwMode="auto">
            <a:xfrm flipH="1">
              <a:off x="1044037" y="5396859"/>
              <a:ext cx="74378" cy="34678"/>
            </a:xfrm>
            <a:custGeom>
              <a:avLst/>
              <a:gdLst>
                <a:gd name="T0" fmla="*/ 73 w 140"/>
                <a:gd name="T1" fmla="*/ 0 h 70"/>
                <a:gd name="T2" fmla="*/ 140 w 140"/>
                <a:gd name="T3" fmla="*/ 11 h 70"/>
                <a:gd name="T4" fmla="*/ 75 w 140"/>
                <a:gd name="T5" fmla="*/ 70 h 70"/>
                <a:gd name="T6" fmla="*/ 0 w 140"/>
                <a:gd name="T7" fmla="*/ 56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70"/>
                <a:gd name="T14" fmla="*/ 140 w 1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70">
                  <a:moveTo>
                    <a:pt x="73" y="0"/>
                  </a:moveTo>
                  <a:lnTo>
                    <a:pt x="140" y="11"/>
                  </a:lnTo>
                  <a:lnTo>
                    <a:pt x="75" y="70"/>
                  </a:lnTo>
                  <a:lnTo>
                    <a:pt x="0" y="56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8" name="Freeform 187"/>
            <p:cNvSpPr>
              <a:spLocks/>
            </p:cNvSpPr>
            <p:nvPr/>
          </p:nvSpPr>
          <p:spPr bwMode="auto">
            <a:xfrm flipH="1">
              <a:off x="990537" y="5404690"/>
              <a:ext cx="88732" cy="50339"/>
            </a:xfrm>
            <a:custGeom>
              <a:avLst/>
              <a:gdLst>
                <a:gd name="T0" fmla="*/ 87 w 167"/>
                <a:gd name="T1" fmla="*/ 0 h 101"/>
                <a:gd name="T2" fmla="*/ 167 w 167"/>
                <a:gd name="T3" fmla="*/ 15 h 101"/>
                <a:gd name="T4" fmla="*/ 81 w 167"/>
                <a:gd name="T5" fmla="*/ 101 h 101"/>
                <a:gd name="T6" fmla="*/ 0 w 167"/>
                <a:gd name="T7" fmla="*/ 83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01"/>
                <a:gd name="T14" fmla="*/ 167 w 16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01">
                  <a:moveTo>
                    <a:pt x="87" y="0"/>
                  </a:moveTo>
                  <a:lnTo>
                    <a:pt x="167" y="15"/>
                  </a:lnTo>
                  <a:lnTo>
                    <a:pt x="81" y="101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9" name="Freeform 189"/>
            <p:cNvSpPr>
              <a:spLocks noChangeAspect="1"/>
            </p:cNvSpPr>
            <p:nvPr/>
          </p:nvSpPr>
          <p:spPr bwMode="auto">
            <a:xfrm>
              <a:off x="809159" y="5121673"/>
              <a:ext cx="118744" cy="249457"/>
            </a:xfrm>
            <a:custGeom>
              <a:avLst/>
              <a:gdLst/>
              <a:ahLst/>
              <a:cxnLst>
                <a:cxn ang="0">
                  <a:pos x="169" y="246"/>
                </a:cxn>
                <a:cxn ang="0">
                  <a:pos x="1" y="0"/>
                </a:cxn>
                <a:cxn ang="0">
                  <a:pos x="0" y="123"/>
                </a:cxn>
                <a:cxn ang="0">
                  <a:pos x="165" y="377"/>
                </a:cxn>
              </a:cxnLst>
              <a:rect l="0" t="0" r="r" b="b"/>
              <a:pathLst>
                <a:path w="169" h="377">
                  <a:moveTo>
                    <a:pt x="169" y="246"/>
                  </a:moveTo>
                  <a:lnTo>
                    <a:pt x="1" y="0"/>
                  </a:lnTo>
                  <a:lnTo>
                    <a:pt x="0" y="123"/>
                  </a:lnTo>
                  <a:lnTo>
                    <a:pt x="165" y="377"/>
                  </a:lnTo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60784"/>
                    <a:invGamma/>
                  </a:srgbClr>
                </a:gs>
              </a:gsLst>
              <a:lin ang="0" scaled="1"/>
            </a:gra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0" name="Freeform 190"/>
            <p:cNvSpPr>
              <a:spLocks noChangeAspect="1"/>
            </p:cNvSpPr>
            <p:nvPr/>
          </p:nvSpPr>
          <p:spPr bwMode="auto">
            <a:xfrm>
              <a:off x="811769" y="5080284"/>
              <a:ext cx="508902" cy="203593"/>
            </a:xfrm>
            <a:custGeom>
              <a:avLst/>
              <a:gdLst/>
              <a:ahLst/>
              <a:cxnLst>
                <a:cxn ang="0">
                  <a:pos x="166" y="310"/>
                </a:cxn>
                <a:cxn ang="0">
                  <a:pos x="718" y="211"/>
                </a:cxn>
                <a:cxn ang="0">
                  <a:pos x="444" y="0"/>
                </a:cxn>
                <a:cxn ang="0">
                  <a:pos x="0" y="64"/>
                </a:cxn>
                <a:cxn ang="0">
                  <a:pos x="166" y="310"/>
                </a:cxn>
              </a:cxnLst>
              <a:rect l="0" t="0" r="r" b="b"/>
              <a:pathLst>
                <a:path w="718" h="310">
                  <a:moveTo>
                    <a:pt x="166" y="310"/>
                  </a:moveTo>
                  <a:lnTo>
                    <a:pt x="718" y="211"/>
                  </a:lnTo>
                  <a:lnTo>
                    <a:pt x="444" y="0"/>
                  </a:lnTo>
                  <a:lnTo>
                    <a:pt x="0" y="64"/>
                  </a:lnTo>
                  <a:lnTo>
                    <a:pt x="166" y="310"/>
                  </a:lnTo>
                  <a:close/>
                </a:path>
              </a:pathLst>
            </a:custGeom>
            <a:solidFill>
              <a:srgbClr val="FFFFFF"/>
            </a:soli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1" name="Freeform 191"/>
            <p:cNvSpPr>
              <a:spLocks/>
            </p:cNvSpPr>
            <p:nvPr/>
          </p:nvSpPr>
          <p:spPr bwMode="auto">
            <a:xfrm>
              <a:off x="922684" y="5217876"/>
              <a:ext cx="392768" cy="151017"/>
            </a:xfrm>
            <a:custGeom>
              <a:avLst/>
              <a:gdLst/>
              <a:ahLst/>
              <a:cxnLst>
                <a:cxn ang="0">
                  <a:pos x="6" y="99"/>
                </a:cxn>
                <a:cxn ang="0">
                  <a:pos x="557" y="0"/>
                </a:cxn>
                <a:cxn ang="0">
                  <a:pos x="549" y="121"/>
                </a:cxn>
                <a:cxn ang="0">
                  <a:pos x="0" y="228"/>
                </a:cxn>
                <a:cxn ang="0">
                  <a:pos x="6" y="99"/>
                </a:cxn>
              </a:cxnLst>
              <a:rect l="0" t="0" r="r" b="b"/>
              <a:pathLst>
                <a:path w="557" h="228">
                  <a:moveTo>
                    <a:pt x="6" y="99"/>
                  </a:moveTo>
                  <a:lnTo>
                    <a:pt x="557" y="0"/>
                  </a:lnTo>
                  <a:lnTo>
                    <a:pt x="549" y="121"/>
                  </a:lnTo>
                  <a:lnTo>
                    <a:pt x="0" y="228"/>
                  </a:lnTo>
                  <a:lnTo>
                    <a:pt x="6" y="99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2" name="Freeform 192"/>
            <p:cNvSpPr>
              <a:spLocks/>
            </p:cNvSpPr>
            <p:nvPr/>
          </p:nvSpPr>
          <p:spPr bwMode="auto">
            <a:xfrm>
              <a:off x="938342" y="5308487"/>
              <a:ext cx="118743" cy="42508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3"/>
                </a:cxn>
                <a:cxn ang="0">
                  <a:pos x="164" y="33"/>
                </a:cxn>
                <a:cxn ang="0">
                  <a:pos x="167" y="0"/>
                </a:cxn>
                <a:cxn ang="0">
                  <a:pos x="0" y="32"/>
                </a:cxn>
              </a:cxnLst>
              <a:rect l="0" t="0" r="r" b="b"/>
              <a:pathLst>
                <a:path w="167" h="63">
                  <a:moveTo>
                    <a:pt x="0" y="32"/>
                  </a:moveTo>
                  <a:lnTo>
                    <a:pt x="0" y="63"/>
                  </a:lnTo>
                  <a:lnTo>
                    <a:pt x="164" y="33"/>
                  </a:lnTo>
                  <a:lnTo>
                    <a:pt x="167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/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3" name="Oval 193"/>
            <p:cNvSpPr>
              <a:spLocks noChangeArrowheads="1"/>
            </p:cNvSpPr>
            <p:nvPr/>
          </p:nvSpPr>
          <p:spPr bwMode="auto">
            <a:xfrm>
              <a:off x="1036208" y="5314079"/>
              <a:ext cx="13049" cy="14543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4" name="Line 194"/>
            <p:cNvSpPr>
              <a:spLocks noChangeShapeType="1"/>
            </p:cNvSpPr>
            <p:nvPr/>
          </p:nvSpPr>
          <p:spPr bwMode="auto">
            <a:xfrm flipH="1">
              <a:off x="1218890" y="5250317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5" name="Line 195"/>
            <p:cNvSpPr>
              <a:spLocks noChangeShapeType="1"/>
            </p:cNvSpPr>
            <p:nvPr/>
          </p:nvSpPr>
          <p:spPr bwMode="auto">
            <a:xfrm flipH="1">
              <a:off x="1209757" y="5251435"/>
              <a:ext cx="1304" cy="57051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6" name="Line 196"/>
            <p:cNvSpPr>
              <a:spLocks noChangeShapeType="1"/>
            </p:cNvSpPr>
            <p:nvPr/>
          </p:nvSpPr>
          <p:spPr bwMode="auto">
            <a:xfrm flipH="1">
              <a:off x="1229329" y="5249198"/>
              <a:ext cx="3915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7" name="Line 197"/>
            <p:cNvSpPr>
              <a:spLocks noChangeShapeType="1"/>
            </p:cNvSpPr>
            <p:nvPr/>
          </p:nvSpPr>
          <p:spPr bwMode="auto">
            <a:xfrm flipH="1">
              <a:off x="1238464" y="5248080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8" name="Line 198"/>
            <p:cNvSpPr>
              <a:spLocks noChangeShapeType="1"/>
            </p:cNvSpPr>
            <p:nvPr/>
          </p:nvSpPr>
          <p:spPr bwMode="auto">
            <a:xfrm flipH="1">
              <a:off x="1246293" y="5246961"/>
              <a:ext cx="522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9" name="Line 199"/>
            <p:cNvSpPr>
              <a:spLocks noChangeShapeType="1"/>
            </p:cNvSpPr>
            <p:nvPr/>
          </p:nvSpPr>
          <p:spPr bwMode="auto">
            <a:xfrm flipH="1">
              <a:off x="1255427" y="5244724"/>
              <a:ext cx="5220" cy="54814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0" name="Line 200"/>
            <p:cNvSpPr>
              <a:spLocks noChangeShapeType="1"/>
            </p:cNvSpPr>
            <p:nvPr/>
          </p:nvSpPr>
          <p:spPr bwMode="auto">
            <a:xfrm flipH="1">
              <a:off x="1264561" y="5244724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1" name="Line 201"/>
            <p:cNvSpPr>
              <a:spLocks noChangeShapeType="1"/>
            </p:cNvSpPr>
            <p:nvPr/>
          </p:nvSpPr>
          <p:spPr bwMode="auto">
            <a:xfrm flipH="1">
              <a:off x="1272391" y="5240249"/>
              <a:ext cx="1304" cy="5593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2" name="Line 202"/>
            <p:cNvSpPr>
              <a:spLocks noChangeShapeType="1"/>
            </p:cNvSpPr>
            <p:nvPr/>
          </p:nvSpPr>
          <p:spPr bwMode="auto">
            <a:xfrm flipH="1">
              <a:off x="1280220" y="5240249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3" name="Line 203"/>
            <p:cNvSpPr>
              <a:spLocks noChangeShapeType="1"/>
            </p:cNvSpPr>
            <p:nvPr/>
          </p:nvSpPr>
          <p:spPr bwMode="auto">
            <a:xfrm flipH="1">
              <a:off x="1289354" y="5239131"/>
              <a:ext cx="1305" cy="5481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4" name="Line 204"/>
            <p:cNvSpPr>
              <a:spLocks noChangeShapeType="1"/>
            </p:cNvSpPr>
            <p:nvPr/>
          </p:nvSpPr>
          <p:spPr bwMode="auto">
            <a:xfrm flipH="1">
              <a:off x="1298488" y="5238012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5" name="Freeform 205"/>
            <p:cNvSpPr>
              <a:spLocks/>
            </p:cNvSpPr>
            <p:nvPr/>
          </p:nvSpPr>
          <p:spPr bwMode="auto">
            <a:xfrm>
              <a:off x="1092318" y="5272690"/>
              <a:ext cx="65244" cy="43627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0" y="138"/>
                </a:cxn>
                <a:cxn ang="0">
                  <a:pos x="186" y="104"/>
                </a:cxn>
                <a:cxn ang="0">
                  <a:pos x="186" y="0"/>
                </a:cxn>
                <a:cxn ang="0">
                  <a:pos x="2" y="33"/>
                </a:cxn>
              </a:cxnLst>
              <a:rect l="0" t="0" r="r" b="b"/>
              <a:pathLst>
                <a:path w="186" h="138">
                  <a:moveTo>
                    <a:pt x="2" y="33"/>
                  </a:moveTo>
                  <a:lnTo>
                    <a:pt x="0" y="138"/>
                  </a:lnTo>
                  <a:lnTo>
                    <a:pt x="186" y="104"/>
                  </a:lnTo>
                  <a:lnTo>
                    <a:pt x="186" y="0"/>
                  </a:lnTo>
                  <a:lnTo>
                    <a:pt x="2" y="33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75686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>
                  <a:alpha val="50000"/>
                </a:srgbClr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6" name="Line 206"/>
            <p:cNvSpPr>
              <a:spLocks noChangeShapeType="1"/>
            </p:cNvSpPr>
            <p:nvPr/>
          </p:nvSpPr>
          <p:spPr bwMode="auto">
            <a:xfrm flipH="1">
              <a:off x="1101451" y="5297300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7" name="Line 207"/>
            <p:cNvSpPr>
              <a:spLocks noChangeShapeType="1"/>
            </p:cNvSpPr>
            <p:nvPr/>
          </p:nvSpPr>
          <p:spPr bwMode="auto">
            <a:xfrm flipH="1">
              <a:off x="1152342" y="5287232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8" name="Line 208"/>
            <p:cNvSpPr>
              <a:spLocks noChangeShapeType="1"/>
            </p:cNvSpPr>
            <p:nvPr/>
          </p:nvSpPr>
          <p:spPr bwMode="auto">
            <a:xfrm flipH="1">
              <a:off x="1145817" y="5293944"/>
              <a:ext cx="0" cy="10068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9" name="Line 209"/>
            <p:cNvSpPr>
              <a:spLocks noChangeShapeType="1"/>
            </p:cNvSpPr>
            <p:nvPr/>
          </p:nvSpPr>
          <p:spPr bwMode="auto">
            <a:xfrm flipH="1">
              <a:off x="1109281" y="5302893"/>
              <a:ext cx="0" cy="8949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0" name="Line 210"/>
            <p:cNvSpPr>
              <a:spLocks noChangeShapeType="1"/>
            </p:cNvSpPr>
            <p:nvPr/>
          </p:nvSpPr>
          <p:spPr bwMode="auto">
            <a:xfrm flipV="1">
              <a:off x="1117110" y="5304012"/>
              <a:ext cx="20878" cy="4475"/>
            </a:xfrm>
            <a:prstGeom prst="line">
              <a:avLst/>
            </a:prstGeom>
            <a:noFill/>
            <a:ln w="9525">
              <a:solidFill>
                <a:srgbClr val="FFFF99">
                  <a:alpha val="4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1" name="Freeform 211"/>
            <p:cNvSpPr>
              <a:spLocks/>
            </p:cNvSpPr>
            <p:nvPr/>
          </p:nvSpPr>
          <p:spPr bwMode="auto">
            <a:xfrm>
              <a:off x="957915" y="5282757"/>
              <a:ext cx="82208" cy="25729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38"/>
                </a:cxn>
                <a:cxn ang="0">
                  <a:pos x="116" y="19"/>
                </a:cxn>
                <a:cxn ang="0">
                  <a:pos x="116" y="0"/>
                </a:cxn>
                <a:cxn ang="0">
                  <a:pos x="0" y="20"/>
                </a:cxn>
              </a:cxnLst>
              <a:rect l="0" t="0" r="r" b="b"/>
              <a:pathLst>
                <a:path w="116" h="38">
                  <a:moveTo>
                    <a:pt x="0" y="20"/>
                  </a:moveTo>
                  <a:lnTo>
                    <a:pt x="1" y="38"/>
                  </a:lnTo>
                  <a:lnTo>
                    <a:pt x="116" y="19"/>
                  </a:lnTo>
                  <a:lnTo>
                    <a:pt x="116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2" name="Line 212"/>
            <p:cNvSpPr>
              <a:spLocks noChangeShapeType="1"/>
            </p:cNvSpPr>
            <p:nvPr/>
          </p:nvSpPr>
          <p:spPr bwMode="auto">
            <a:xfrm flipV="1">
              <a:off x="951391" y="5287232"/>
              <a:ext cx="92646" cy="15661"/>
            </a:xfrm>
            <a:prstGeom prst="line">
              <a:avLst/>
            </a:prstGeom>
            <a:noFill/>
            <a:ln w="3175">
              <a:solidFill>
                <a:srgbClr val="5F5F5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103" name="Group 150"/>
            <p:cNvGrpSpPr>
              <a:grpSpLocks/>
            </p:cNvGrpSpPr>
            <p:nvPr/>
          </p:nvGrpSpPr>
          <p:grpSpPr bwMode="auto">
            <a:xfrm>
              <a:off x="862659" y="4854318"/>
              <a:ext cx="270109" cy="260643"/>
              <a:chOff x="685" y="3115"/>
              <a:chExt cx="207" cy="233"/>
            </a:xfrm>
          </p:grpSpPr>
          <p:sp>
            <p:nvSpPr>
              <p:cNvPr id="116" name="Freeform 215"/>
              <p:cNvSpPr>
                <a:spLocks/>
              </p:cNvSpPr>
              <p:nvPr/>
            </p:nvSpPr>
            <p:spPr bwMode="auto">
              <a:xfrm flipH="1">
                <a:off x="686" y="3115"/>
                <a:ext cx="206" cy="30"/>
              </a:xfrm>
              <a:custGeom>
                <a:avLst/>
                <a:gdLst>
                  <a:gd name="T0" fmla="*/ 1205 w 1205"/>
                  <a:gd name="T1" fmla="*/ 151 h 178"/>
                  <a:gd name="T2" fmla="*/ 964 w 1205"/>
                  <a:gd name="T3" fmla="*/ 178 h 178"/>
                  <a:gd name="T4" fmla="*/ 0 w 1205"/>
                  <a:gd name="T5" fmla="*/ 0 h 178"/>
                  <a:gd name="T6" fmla="*/ 1205 w 1205"/>
                  <a:gd name="T7" fmla="*/ 151 h 1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"/>
                  <a:gd name="T13" fmla="*/ 0 h 178"/>
                  <a:gd name="T14" fmla="*/ 1205 w 1205"/>
                  <a:gd name="T15" fmla="*/ 178 h 1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7" name="Freeform 216"/>
              <p:cNvSpPr>
                <a:spLocks/>
              </p:cNvSpPr>
              <p:nvPr/>
            </p:nvSpPr>
            <p:spPr bwMode="auto">
              <a:xfrm flipH="1">
                <a:off x="685" y="3141"/>
                <a:ext cx="69" cy="207"/>
              </a:xfrm>
              <a:custGeom>
                <a:avLst/>
                <a:gdLst>
                  <a:gd name="T0" fmla="*/ 405 w 405"/>
                  <a:gd name="T1" fmla="*/ 0 h 1241"/>
                  <a:gd name="T2" fmla="*/ 389 w 405"/>
                  <a:gd name="T3" fmla="*/ 1000 h 1241"/>
                  <a:gd name="T4" fmla="*/ 133 w 405"/>
                  <a:gd name="T5" fmla="*/ 1241 h 1241"/>
                  <a:gd name="T6" fmla="*/ 0 w 405"/>
                  <a:gd name="T7" fmla="*/ 13 h 1241"/>
                  <a:gd name="T8" fmla="*/ 189 w 405"/>
                  <a:gd name="T9" fmla="*/ 24 h 1241"/>
                  <a:gd name="T10" fmla="*/ 405 w 405"/>
                  <a:gd name="T11" fmla="*/ 0 h 12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5"/>
                  <a:gd name="T19" fmla="*/ 0 h 1241"/>
                  <a:gd name="T20" fmla="*/ 405 w 405"/>
                  <a:gd name="T21" fmla="*/ 1241 h 12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104" name="Oval 217"/>
            <p:cNvSpPr>
              <a:spLocks noChangeArrowheads="1"/>
            </p:cNvSpPr>
            <p:nvPr/>
          </p:nvSpPr>
          <p:spPr bwMode="auto">
            <a:xfrm>
              <a:off x="931817" y="5135097"/>
              <a:ext cx="245317" cy="66000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5" name="Oval 218"/>
            <p:cNvSpPr>
              <a:spLocks noChangeArrowheads="1"/>
            </p:cNvSpPr>
            <p:nvPr/>
          </p:nvSpPr>
          <p:spPr bwMode="auto">
            <a:xfrm>
              <a:off x="931817" y="5130622"/>
              <a:ext cx="245317" cy="64881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6" name="Freeform 219"/>
            <p:cNvSpPr>
              <a:spLocks/>
            </p:cNvSpPr>
            <p:nvPr/>
          </p:nvSpPr>
          <p:spPr bwMode="auto">
            <a:xfrm flipH="1">
              <a:off x="916159" y="4815165"/>
              <a:ext cx="358842" cy="360203"/>
            </a:xfrm>
            <a:custGeom>
              <a:avLst/>
              <a:gdLst>
                <a:gd name="T0" fmla="*/ 1602 w 1602"/>
                <a:gd name="T1" fmla="*/ 204 h 1734"/>
                <a:gd name="T2" fmla="*/ 5 w 1602"/>
                <a:gd name="T3" fmla="*/ 0 h 1734"/>
                <a:gd name="T4" fmla="*/ 0 w 1602"/>
                <a:gd name="T5" fmla="*/ 1488 h 1734"/>
                <a:gd name="T6" fmla="*/ 1597 w 1602"/>
                <a:gd name="T7" fmla="*/ 1734 h 1734"/>
                <a:gd name="T8" fmla="*/ 1602 w 1602"/>
                <a:gd name="T9" fmla="*/ 204 h 1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2"/>
                <a:gd name="T16" fmla="*/ 0 h 1734"/>
                <a:gd name="T17" fmla="*/ 1602 w 1602"/>
                <a:gd name="T18" fmla="*/ 1734 h 1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7" name="Freeform 220"/>
            <p:cNvSpPr>
              <a:spLocks/>
            </p:cNvSpPr>
            <p:nvPr/>
          </p:nvSpPr>
          <p:spPr bwMode="auto">
            <a:xfrm flipH="1">
              <a:off x="964440" y="5107131"/>
              <a:ext cx="294902" cy="68237"/>
            </a:xfrm>
            <a:custGeom>
              <a:avLst/>
              <a:gdLst>
                <a:gd name="T0" fmla="*/ 1327 w 1330"/>
                <a:gd name="T1" fmla="*/ 200 h 330"/>
                <a:gd name="T2" fmla="*/ 0 w 1330"/>
                <a:gd name="T3" fmla="*/ 0 h 330"/>
                <a:gd name="T4" fmla="*/ 0 w 1330"/>
                <a:gd name="T5" fmla="*/ 115 h 330"/>
                <a:gd name="T6" fmla="*/ 1330 w 1330"/>
                <a:gd name="T7" fmla="*/ 330 h 330"/>
                <a:gd name="T8" fmla="*/ 1327 w 1330"/>
                <a:gd name="T9" fmla="*/ 20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0"/>
                <a:gd name="T16" fmla="*/ 0 h 330"/>
                <a:gd name="T17" fmla="*/ 1330 w 1330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8" name="Freeform 221"/>
            <p:cNvSpPr>
              <a:spLocks/>
            </p:cNvSpPr>
            <p:nvPr/>
          </p:nvSpPr>
          <p:spPr bwMode="auto">
            <a:xfrm flipH="1">
              <a:off x="905720" y="4856555"/>
              <a:ext cx="13049" cy="318812"/>
            </a:xfrm>
            <a:custGeom>
              <a:avLst/>
              <a:gdLst>
                <a:gd name="T0" fmla="*/ 4 w 56"/>
                <a:gd name="T1" fmla="*/ 16 h 1536"/>
                <a:gd name="T2" fmla="*/ 56 w 56"/>
                <a:gd name="T3" fmla="*/ 0 h 1536"/>
                <a:gd name="T4" fmla="*/ 46 w 56"/>
                <a:gd name="T5" fmla="*/ 1513 h 1536"/>
                <a:gd name="T6" fmla="*/ 0 w 56"/>
                <a:gd name="T7" fmla="*/ 1536 h 1536"/>
                <a:gd name="T8" fmla="*/ 4 w 56"/>
                <a:gd name="T9" fmla="*/ 16 h 1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1536"/>
                <a:gd name="T17" fmla="*/ 56 w 56"/>
                <a:gd name="T18" fmla="*/ 1536 h 1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9" name="Oval 222"/>
            <p:cNvSpPr>
              <a:spLocks noChangeArrowheads="1"/>
            </p:cNvSpPr>
            <p:nvPr/>
          </p:nvSpPr>
          <p:spPr bwMode="auto">
            <a:xfrm>
              <a:off x="1233244" y="5112724"/>
              <a:ext cx="10439" cy="19017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0" name="Oval 223"/>
            <p:cNvSpPr>
              <a:spLocks noChangeArrowheads="1"/>
            </p:cNvSpPr>
            <p:nvPr/>
          </p:nvSpPr>
          <p:spPr bwMode="auto">
            <a:xfrm>
              <a:off x="1213671" y="5117199"/>
              <a:ext cx="9135" cy="15661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1" name="Oval 224"/>
            <p:cNvSpPr>
              <a:spLocks noChangeArrowheads="1"/>
            </p:cNvSpPr>
            <p:nvPr/>
          </p:nvSpPr>
          <p:spPr bwMode="auto">
            <a:xfrm>
              <a:off x="1145817" y="5131741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2" name="Oval 225"/>
            <p:cNvSpPr>
              <a:spLocks noChangeArrowheads="1"/>
            </p:cNvSpPr>
            <p:nvPr/>
          </p:nvSpPr>
          <p:spPr bwMode="auto">
            <a:xfrm>
              <a:off x="1124939" y="5135097"/>
              <a:ext cx="10439" cy="1230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3" name="Oval 226"/>
            <p:cNvSpPr>
              <a:spLocks noChangeArrowheads="1"/>
            </p:cNvSpPr>
            <p:nvPr/>
          </p:nvSpPr>
          <p:spPr bwMode="auto">
            <a:xfrm>
              <a:off x="1101451" y="5138453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4" name="Freeform 227"/>
            <p:cNvSpPr>
              <a:spLocks/>
            </p:cNvSpPr>
            <p:nvPr/>
          </p:nvSpPr>
          <p:spPr bwMode="auto">
            <a:xfrm flipH="1">
              <a:off x="950525" y="4841172"/>
              <a:ext cx="297512" cy="283017"/>
            </a:xfrm>
            <a:custGeom>
              <a:avLst/>
              <a:gdLst>
                <a:gd name="T0" fmla="*/ 1330 w 1345"/>
                <a:gd name="T1" fmla="*/ 167 h 1366"/>
                <a:gd name="T2" fmla="*/ 0 w 1345"/>
                <a:gd name="T3" fmla="*/ 0 h 1366"/>
                <a:gd name="T4" fmla="*/ 0 w 1345"/>
                <a:gd name="T5" fmla="*/ 1157 h 1366"/>
                <a:gd name="T6" fmla="*/ 1345 w 1345"/>
                <a:gd name="T7" fmla="*/ 1366 h 1366"/>
                <a:gd name="T8" fmla="*/ 1330 w 1345"/>
                <a:gd name="T9" fmla="*/ 167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5" name="Freeform 228"/>
            <p:cNvSpPr>
              <a:spLocks/>
            </p:cNvSpPr>
            <p:nvPr/>
          </p:nvSpPr>
          <p:spPr bwMode="auto">
            <a:xfrm flipH="1">
              <a:off x="905720" y="4814047"/>
              <a:ext cx="367975" cy="44746"/>
            </a:xfrm>
            <a:custGeom>
              <a:avLst/>
              <a:gdLst>
                <a:gd name="T0" fmla="*/ 0 w 1660"/>
                <a:gd name="T1" fmla="*/ 10 h 214"/>
                <a:gd name="T2" fmla="*/ 68 w 1660"/>
                <a:gd name="T3" fmla="*/ 0 h 214"/>
                <a:gd name="T4" fmla="*/ 1660 w 1660"/>
                <a:gd name="T5" fmla="*/ 199 h 214"/>
                <a:gd name="T6" fmla="*/ 1613 w 1660"/>
                <a:gd name="T7" fmla="*/ 214 h 214"/>
                <a:gd name="T8" fmla="*/ 0 w 1660"/>
                <a:gd name="T9" fmla="*/ 10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0"/>
                <a:gd name="T16" fmla="*/ 0 h 214"/>
                <a:gd name="T17" fmla="*/ 1660 w 1660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913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86000" y="96185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ko-KR" sz="2800" b="1" dirty="0" err="1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InLine</a:t>
            </a:r>
            <a:r>
              <a:rPr lang="en-US" altLang="ko-KR" sz="2800" b="1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800" b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모드</a:t>
            </a:r>
            <a:r>
              <a:rPr lang="en-US" altLang="ko-KR" sz="28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endParaRPr lang="ko-KR" altLang="en-US" sz="28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2001856" y="1639036"/>
            <a:ext cx="6921131" cy="508217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물리적 네트워크 경로 상에 보안장비를 설치</a:t>
            </a:r>
            <a:endParaRPr lang="en-US" altLang="ko-KR" sz="15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네트워크을</a:t>
            </a:r>
            <a:r>
              <a:rPr lang="ko-KR" altLang="en-US" sz="15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통과하는 모든 </a:t>
            </a:r>
            <a:r>
              <a:rPr lang="ko-KR" altLang="en-US" sz="15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트래픽들이</a:t>
            </a:r>
            <a:r>
              <a:rPr lang="ko-KR" altLang="en-US" sz="15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보안장비를 거쳐 가도록 하는 모드</a:t>
            </a:r>
            <a:endParaRPr lang="en-US" altLang="ko-KR" sz="15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패킷</a:t>
            </a:r>
            <a:r>
              <a:rPr lang="ko-KR" altLang="en-US" sz="15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차단 목적의 장비에 적용 </a:t>
            </a:r>
            <a:r>
              <a:rPr lang="en-US" altLang="ko-KR" sz="15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(</a:t>
            </a:r>
            <a:r>
              <a:rPr lang="ko-KR" altLang="en-US" sz="15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예</a:t>
            </a:r>
            <a:r>
              <a:rPr lang="en-US" altLang="ko-KR" sz="15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Anti-DDoS, Firewall, IPS </a:t>
            </a:r>
            <a:r>
              <a:rPr lang="ko-KR" altLang="en-US" sz="15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등 </a:t>
            </a:r>
            <a:endParaRPr lang="en-US" altLang="ko-KR" sz="15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장점 </a:t>
            </a:r>
            <a:r>
              <a:rPr lang="en-US" altLang="ko-KR" sz="15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sz="15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실시간 </a:t>
            </a:r>
            <a:r>
              <a:rPr lang="ko-KR" altLang="en-US" sz="15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패킷을</a:t>
            </a:r>
            <a:r>
              <a:rPr lang="ko-KR" altLang="en-US" sz="15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5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탐지하고 차단</a:t>
            </a:r>
            <a:endParaRPr lang="en-US" altLang="ko-KR" sz="15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단점 </a:t>
            </a:r>
            <a:r>
              <a:rPr lang="en-US" altLang="ko-KR" sz="15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sz="15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장비에 장애가 발생 할 경우 전체 네트워크 장애로 확산 될 위험성 </a:t>
            </a:r>
            <a:endParaRPr lang="en-US" altLang="ko-KR" sz="15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5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( </a:t>
            </a:r>
            <a:r>
              <a:rPr lang="ko-KR" altLang="en-US" sz="15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전체 네트워크 가용성에 영향을 줄 수 있음</a:t>
            </a:r>
            <a:r>
              <a:rPr lang="en-US" altLang="ko-KR" sz="15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endParaRPr lang="ko-KR" altLang="en-US" sz="15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68325" y="1639036"/>
            <a:ext cx="973164" cy="4211621"/>
            <a:chOff x="824770" y="1639036"/>
            <a:chExt cx="973164" cy="4211621"/>
          </a:xfrm>
        </p:grpSpPr>
        <p:cxnSp>
          <p:nvCxnSpPr>
            <p:cNvPr id="28" name="직선 연결선 27"/>
            <p:cNvCxnSpPr/>
            <p:nvPr/>
          </p:nvCxnSpPr>
          <p:spPr>
            <a:xfrm>
              <a:off x="1237129" y="2225033"/>
              <a:ext cx="13447" cy="30567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그룹 7"/>
            <p:cNvGrpSpPr/>
            <p:nvPr/>
          </p:nvGrpSpPr>
          <p:grpSpPr>
            <a:xfrm>
              <a:off x="889411" y="3819157"/>
              <a:ext cx="908523" cy="460200"/>
              <a:chOff x="3779912" y="1124744"/>
              <a:chExt cx="1499235" cy="742950"/>
            </a:xfrm>
          </p:grpSpPr>
          <p:sp>
            <p:nvSpPr>
              <p:cNvPr id="9" name="AutoShape 26"/>
              <p:cNvSpPr>
                <a:spLocks noChangeArrowheads="1"/>
              </p:cNvSpPr>
              <p:nvPr/>
            </p:nvSpPr>
            <p:spPr bwMode="auto">
              <a:xfrm>
                <a:off x="3779912" y="1124744"/>
                <a:ext cx="1495425" cy="742950"/>
              </a:xfrm>
              <a:prstGeom prst="cube">
                <a:avLst>
                  <a:gd name="adj" fmla="val 55426"/>
                </a:avLst>
              </a:prstGeom>
              <a:gradFill rotWithShape="1">
                <a:gsLst>
                  <a:gs pos="0">
                    <a:srgbClr val="EAEAEA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77777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" name="Freeform 27"/>
              <p:cNvSpPr>
                <a:spLocks/>
              </p:cNvSpPr>
              <p:nvPr/>
            </p:nvSpPr>
            <p:spPr bwMode="auto">
              <a:xfrm>
                <a:off x="3782134" y="1124744"/>
                <a:ext cx="1497013" cy="417512"/>
              </a:xfrm>
              <a:custGeom>
                <a:avLst/>
                <a:gdLst/>
                <a:ahLst/>
                <a:cxnLst>
                  <a:cxn ang="0">
                    <a:pos x="0" y="693"/>
                  </a:cxn>
                  <a:cxn ang="0">
                    <a:pos x="2108" y="699"/>
                  </a:cxn>
                  <a:cxn ang="0">
                    <a:pos x="2802" y="0"/>
                  </a:cxn>
                  <a:cxn ang="0">
                    <a:pos x="693" y="0"/>
                  </a:cxn>
                  <a:cxn ang="0">
                    <a:pos x="0" y="693"/>
                  </a:cxn>
                </a:cxnLst>
                <a:rect l="0" t="0" r="r" b="b"/>
                <a:pathLst>
                  <a:path w="2802" h="699">
                    <a:moveTo>
                      <a:pt x="0" y="693"/>
                    </a:moveTo>
                    <a:lnTo>
                      <a:pt x="2108" y="699"/>
                    </a:lnTo>
                    <a:lnTo>
                      <a:pt x="2802" y="0"/>
                    </a:lnTo>
                    <a:lnTo>
                      <a:pt x="693" y="0"/>
                    </a:lnTo>
                    <a:lnTo>
                      <a:pt x="0" y="69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0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solidFill>
                  <a:srgbClr val="777777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" name="WordArt 28"/>
              <p:cNvSpPr>
                <a:spLocks noChangeArrowheads="1" noChangeShapeType="1" noTextEdit="1"/>
              </p:cNvSpPr>
              <p:nvPr/>
            </p:nvSpPr>
            <p:spPr bwMode="auto">
              <a:xfrm>
                <a:off x="3832934" y="1588294"/>
                <a:ext cx="1003300" cy="26193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buNone/>
                </a:pPr>
                <a:r>
                  <a:rPr lang="en-US" altLang="ko-KR" sz="3600" kern="10" dirty="0" smtClean="0">
                    <a:ln w="952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solidFill>
                      <a:srgbClr val="808080"/>
                    </a:solidFill>
                    <a:latin typeface="Tahoma"/>
                    <a:cs typeface="Tahoma"/>
                  </a:rPr>
                  <a:t>SWITCH</a:t>
                </a:r>
                <a:endParaRPr lang="ko-KR" altLang="en-US" sz="36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endParaRPr>
              </a:p>
            </p:txBody>
          </p:sp>
          <p:sp>
            <p:nvSpPr>
              <p:cNvPr id="12" name="Freeform 29"/>
              <p:cNvSpPr>
                <a:spLocks/>
              </p:cNvSpPr>
              <p:nvPr/>
            </p:nvSpPr>
            <p:spPr bwMode="auto">
              <a:xfrm>
                <a:off x="3920247" y="1135856"/>
                <a:ext cx="1228725" cy="357188"/>
              </a:xfrm>
              <a:custGeom>
                <a:avLst/>
                <a:gdLst/>
                <a:ahLst/>
                <a:cxnLst>
                  <a:cxn ang="0">
                    <a:pos x="599" y="140"/>
                  </a:cxn>
                  <a:cxn ang="0">
                    <a:pos x="877" y="270"/>
                  </a:cxn>
                  <a:cxn ang="0">
                    <a:pos x="964" y="177"/>
                  </a:cxn>
                  <a:cxn ang="0">
                    <a:pos x="1393" y="183"/>
                  </a:cxn>
                  <a:cxn ang="0">
                    <a:pos x="1527" y="459"/>
                  </a:cxn>
                  <a:cxn ang="0">
                    <a:pos x="856" y="727"/>
                  </a:cxn>
                  <a:cxn ang="0">
                    <a:pos x="436" y="721"/>
                  </a:cxn>
                  <a:cxn ang="0">
                    <a:pos x="537" y="615"/>
                  </a:cxn>
                  <a:cxn ang="0">
                    <a:pos x="0" y="755"/>
                  </a:cxn>
                  <a:cxn ang="0">
                    <a:pos x="247" y="906"/>
                  </a:cxn>
                  <a:cxn ang="0">
                    <a:pos x="337" y="804"/>
                  </a:cxn>
                  <a:cxn ang="0">
                    <a:pos x="973" y="800"/>
                  </a:cxn>
                  <a:cxn ang="0">
                    <a:pos x="1570" y="552"/>
                  </a:cxn>
                  <a:cxn ang="0">
                    <a:pos x="1663" y="810"/>
                  </a:cxn>
                  <a:cxn ang="0">
                    <a:pos x="2281" y="807"/>
                  </a:cxn>
                  <a:cxn ang="0">
                    <a:pos x="2188" y="900"/>
                  </a:cxn>
                  <a:cxn ang="0">
                    <a:pos x="2707" y="772"/>
                  </a:cxn>
                  <a:cxn ang="0">
                    <a:pos x="2467" y="624"/>
                  </a:cxn>
                  <a:cxn ang="0">
                    <a:pos x="2359" y="726"/>
                  </a:cxn>
                  <a:cxn ang="0">
                    <a:pos x="1915" y="720"/>
                  </a:cxn>
                  <a:cxn ang="0">
                    <a:pos x="1812" y="447"/>
                  </a:cxn>
                  <a:cxn ang="0">
                    <a:pos x="2438" y="190"/>
                  </a:cxn>
                  <a:cxn ang="0">
                    <a:pos x="2899" y="192"/>
                  </a:cxn>
                  <a:cxn ang="0">
                    <a:pos x="2815" y="276"/>
                  </a:cxn>
                  <a:cxn ang="0">
                    <a:pos x="3328" y="151"/>
                  </a:cxn>
                  <a:cxn ang="0">
                    <a:pos x="3085" y="0"/>
                  </a:cxn>
                  <a:cxn ang="0">
                    <a:pos x="2974" y="114"/>
                  </a:cxn>
                  <a:cxn ang="0">
                    <a:pos x="2338" y="106"/>
                  </a:cxn>
                  <a:cxn ang="0">
                    <a:pos x="1762" y="352"/>
                  </a:cxn>
                  <a:cxn ang="0">
                    <a:pos x="1667" y="112"/>
                  </a:cxn>
                  <a:cxn ang="0">
                    <a:pos x="1046" y="106"/>
                  </a:cxn>
                  <a:cxn ang="0">
                    <a:pos x="1147" y="11"/>
                  </a:cxn>
                  <a:cxn ang="0">
                    <a:pos x="599" y="140"/>
                  </a:cxn>
                </a:cxnLst>
                <a:rect l="0" t="0" r="r" b="b"/>
                <a:pathLst>
                  <a:path w="3328" h="906">
                    <a:moveTo>
                      <a:pt x="599" y="140"/>
                    </a:moveTo>
                    <a:lnTo>
                      <a:pt x="877" y="270"/>
                    </a:lnTo>
                    <a:lnTo>
                      <a:pt x="964" y="177"/>
                    </a:lnTo>
                    <a:lnTo>
                      <a:pt x="1393" y="183"/>
                    </a:lnTo>
                    <a:lnTo>
                      <a:pt x="1527" y="459"/>
                    </a:lnTo>
                    <a:lnTo>
                      <a:pt x="856" y="727"/>
                    </a:lnTo>
                    <a:lnTo>
                      <a:pt x="436" y="721"/>
                    </a:lnTo>
                    <a:lnTo>
                      <a:pt x="537" y="615"/>
                    </a:lnTo>
                    <a:lnTo>
                      <a:pt x="0" y="755"/>
                    </a:lnTo>
                    <a:lnTo>
                      <a:pt x="247" y="906"/>
                    </a:lnTo>
                    <a:lnTo>
                      <a:pt x="337" y="804"/>
                    </a:lnTo>
                    <a:lnTo>
                      <a:pt x="973" y="800"/>
                    </a:lnTo>
                    <a:lnTo>
                      <a:pt x="1570" y="552"/>
                    </a:lnTo>
                    <a:lnTo>
                      <a:pt x="1663" y="810"/>
                    </a:lnTo>
                    <a:lnTo>
                      <a:pt x="2281" y="807"/>
                    </a:lnTo>
                    <a:lnTo>
                      <a:pt x="2188" y="900"/>
                    </a:lnTo>
                    <a:lnTo>
                      <a:pt x="2707" y="772"/>
                    </a:lnTo>
                    <a:lnTo>
                      <a:pt x="2467" y="624"/>
                    </a:lnTo>
                    <a:lnTo>
                      <a:pt x="2359" y="726"/>
                    </a:lnTo>
                    <a:lnTo>
                      <a:pt x="1915" y="720"/>
                    </a:lnTo>
                    <a:lnTo>
                      <a:pt x="1812" y="447"/>
                    </a:lnTo>
                    <a:lnTo>
                      <a:pt x="2438" y="190"/>
                    </a:lnTo>
                    <a:lnTo>
                      <a:pt x="2899" y="192"/>
                    </a:lnTo>
                    <a:lnTo>
                      <a:pt x="2815" y="276"/>
                    </a:lnTo>
                    <a:lnTo>
                      <a:pt x="3328" y="151"/>
                    </a:lnTo>
                    <a:lnTo>
                      <a:pt x="3085" y="0"/>
                    </a:lnTo>
                    <a:lnTo>
                      <a:pt x="2974" y="114"/>
                    </a:lnTo>
                    <a:lnTo>
                      <a:pt x="2338" y="106"/>
                    </a:lnTo>
                    <a:lnTo>
                      <a:pt x="1762" y="352"/>
                    </a:lnTo>
                    <a:lnTo>
                      <a:pt x="1667" y="112"/>
                    </a:lnTo>
                    <a:lnTo>
                      <a:pt x="1046" y="106"/>
                    </a:lnTo>
                    <a:lnTo>
                      <a:pt x="1147" y="11"/>
                    </a:lnTo>
                    <a:lnTo>
                      <a:pt x="599" y="14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4D4D4D"/>
                </a:solidFill>
                <a:round/>
                <a:headEnd type="none" w="med" len="med"/>
                <a:tailEnd type="none" w="med" len="med"/>
              </a:ln>
              <a:effectLst>
                <a:outerShdw dist="17961" dir="2700000" algn="ctr" rotWithShape="0">
                  <a:srgbClr val="4D4D4D">
                    <a:alpha val="50000"/>
                  </a:srgbClr>
                </a:outerShdw>
              </a:effectLst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</p:grpSp>
        <p:pic>
          <p:nvPicPr>
            <p:cNvPr id="14" name="Picture 2" descr="C:\Users\Toshiba\AppData\Local\Microsoft\Windows\Temporary Internet Files\Content.IE5\TBE21NJN\MC900434845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24770" y="4914553"/>
              <a:ext cx="936104" cy="936104"/>
            </a:xfrm>
            <a:prstGeom prst="rect">
              <a:avLst/>
            </a:prstGeom>
            <a:noFill/>
          </p:spPr>
        </p:pic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453" y="1639036"/>
              <a:ext cx="657225" cy="809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9" name="그룹 28"/>
            <p:cNvGrpSpPr/>
            <p:nvPr/>
          </p:nvGrpSpPr>
          <p:grpSpPr>
            <a:xfrm>
              <a:off x="848803" y="2869172"/>
              <a:ext cx="908523" cy="460200"/>
              <a:chOff x="6603737" y="3570295"/>
              <a:chExt cx="908523" cy="460200"/>
            </a:xfrm>
          </p:grpSpPr>
          <p:sp>
            <p:nvSpPr>
              <p:cNvPr id="30" name="AutoShape 26"/>
              <p:cNvSpPr>
                <a:spLocks noChangeArrowheads="1"/>
              </p:cNvSpPr>
              <p:nvPr/>
            </p:nvSpPr>
            <p:spPr bwMode="auto">
              <a:xfrm>
                <a:off x="6603737" y="3570295"/>
                <a:ext cx="906214" cy="460200"/>
              </a:xfrm>
              <a:prstGeom prst="cube">
                <a:avLst>
                  <a:gd name="adj" fmla="val 55426"/>
                </a:avLst>
              </a:prstGeom>
              <a:gradFill rotWithShape="1">
                <a:gsLst>
                  <a:gs pos="0">
                    <a:srgbClr val="EAEAEA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77777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1" name="Freeform 27"/>
              <p:cNvSpPr>
                <a:spLocks/>
              </p:cNvSpPr>
              <p:nvPr/>
            </p:nvSpPr>
            <p:spPr bwMode="auto">
              <a:xfrm>
                <a:off x="6605084" y="3570295"/>
                <a:ext cx="907176" cy="258616"/>
              </a:xfrm>
              <a:custGeom>
                <a:avLst/>
                <a:gdLst/>
                <a:ahLst/>
                <a:cxnLst>
                  <a:cxn ang="0">
                    <a:pos x="0" y="693"/>
                  </a:cxn>
                  <a:cxn ang="0">
                    <a:pos x="2108" y="699"/>
                  </a:cxn>
                  <a:cxn ang="0">
                    <a:pos x="2802" y="0"/>
                  </a:cxn>
                  <a:cxn ang="0">
                    <a:pos x="693" y="0"/>
                  </a:cxn>
                  <a:cxn ang="0">
                    <a:pos x="0" y="693"/>
                  </a:cxn>
                </a:cxnLst>
                <a:rect l="0" t="0" r="r" b="b"/>
                <a:pathLst>
                  <a:path w="2802" h="699">
                    <a:moveTo>
                      <a:pt x="0" y="693"/>
                    </a:moveTo>
                    <a:lnTo>
                      <a:pt x="2108" y="699"/>
                    </a:lnTo>
                    <a:lnTo>
                      <a:pt x="2802" y="0"/>
                    </a:lnTo>
                    <a:lnTo>
                      <a:pt x="693" y="0"/>
                    </a:lnTo>
                    <a:lnTo>
                      <a:pt x="0" y="69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0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solidFill>
                  <a:srgbClr val="777777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2" name="WordArt 28"/>
              <p:cNvSpPr>
                <a:spLocks noChangeArrowheads="1" noChangeShapeType="1" noTextEdit="1"/>
              </p:cNvSpPr>
              <p:nvPr/>
            </p:nvSpPr>
            <p:spPr bwMode="auto">
              <a:xfrm>
                <a:off x="6635868" y="3857428"/>
                <a:ext cx="607991" cy="16225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buNone/>
                </a:pPr>
                <a:r>
                  <a:rPr lang="en-US" altLang="ko-KR" sz="3600" b="0" kern="10" dirty="0" smtClean="0">
                    <a:ln w="952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solidFill>
                      <a:srgbClr val="808080"/>
                    </a:solidFill>
                    <a:latin typeface="Tahoma"/>
                    <a:cs typeface="Tahoma"/>
                  </a:rPr>
                  <a:t>IPS</a:t>
                </a:r>
                <a:endParaRPr lang="ko-KR" altLang="en-US" sz="3600" b="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endParaRPr>
              </a:p>
            </p:txBody>
          </p:sp>
        </p:grp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55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3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238356" y="1621327"/>
            <a:ext cx="2913681" cy="619932"/>
            <a:chOff x="666427" y="2820692"/>
            <a:chExt cx="2913681" cy="619932"/>
          </a:xfrm>
        </p:grpSpPr>
        <p:sp>
          <p:nvSpPr>
            <p:cNvPr id="4" name="직사각형 3"/>
            <p:cNvSpPr/>
            <p:nvPr/>
          </p:nvSpPr>
          <p:spPr bwMode="auto">
            <a:xfrm>
              <a:off x="666427" y="2820692"/>
              <a:ext cx="2913681" cy="6199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5F5F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54000" tIns="45720" rIns="5400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395" fontAlgn="base" latinLnBrk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200" b="1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 bwMode="auto">
            <a:xfrm>
              <a:off x="852407" y="2998922"/>
              <a:ext cx="263471" cy="263471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rgbClr val="5F5F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54000" tIns="45720" rIns="5400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395" fontAlgn="base" latinLnBrk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200" b="1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1580827" y="2998922"/>
              <a:ext cx="263471" cy="263471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rgbClr val="5F5F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54000" tIns="45720" rIns="5400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395" fontAlgn="base" latinLnBrk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200" b="1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 bwMode="auto">
            <a:xfrm>
              <a:off x="2309247" y="2998922"/>
              <a:ext cx="263471" cy="263471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rgbClr val="5F5F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54000" tIns="45720" rIns="5400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395" fontAlgn="base" latinLnBrk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200" b="1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 bwMode="auto">
            <a:xfrm>
              <a:off x="3084162" y="2998922"/>
              <a:ext cx="263471" cy="263471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rgbClr val="5F5F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54000" tIns="45720" rIns="5400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395" fontAlgn="base" latinLnBrk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200" b="1">
                <a:latin typeface="굴림" pitchFamily="50" charset="-127"/>
                <a:ea typeface="굴림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3207360" y="3410913"/>
            <a:ext cx="688994" cy="830577"/>
            <a:chOff x="809159" y="4814047"/>
            <a:chExt cx="688975" cy="760915"/>
          </a:xfrm>
        </p:grpSpPr>
        <p:sp>
          <p:nvSpPr>
            <p:cNvPr id="10" name="Freeform 174"/>
            <p:cNvSpPr>
              <a:spLocks/>
            </p:cNvSpPr>
            <p:nvPr/>
          </p:nvSpPr>
          <p:spPr bwMode="auto">
            <a:xfrm rot="355818">
              <a:off x="1336329" y="5283876"/>
              <a:ext cx="61330" cy="36915"/>
            </a:xfrm>
            <a:custGeom>
              <a:avLst/>
              <a:gdLst>
                <a:gd name="T0" fmla="*/ 1224 w 1224"/>
                <a:gd name="T1" fmla="*/ 755 h 755"/>
                <a:gd name="T2" fmla="*/ 1112 w 1224"/>
                <a:gd name="T3" fmla="*/ 716 h 755"/>
                <a:gd name="T4" fmla="*/ 1051 w 1224"/>
                <a:gd name="T5" fmla="*/ 693 h 755"/>
                <a:gd name="T6" fmla="*/ 1006 w 1224"/>
                <a:gd name="T7" fmla="*/ 671 h 755"/>
                <a:gd name="T8" fmla="*/ 984 w 1224"/>
                <a:gd name="T9" fmla="*/ 660 h 755"/>
                <a:gd name="T10" fmla="*/ 939 w 1224"/>
                <a:gd name="T11" fmla="*/ 626 h 755"/>
                <a:gd name="T12" fmla="*/ 894 w 1224"/>
                <a:gd name="T13" fmla="*/ 548 h 755"/>
                <a:gd name="T14" fmla="*/ 889 w 1224"/>
                <a:gd name="T15" fmla="*/ 531 h 755"/>
                <a:gd name="T16" fmla="*/ 850 w 1224"/>
                <a:gd name="T17" fmla="*/ 509 h 755"/>
                <a:gd name="T18" fmla="*/ 799 w 1224"/>
                <a:gd name="T19" fmla="*/ 481 h 755"/>
                <a:gd name="T20" fmla="*/ 704 w 1224"/>
                <a:gd name="T21" fmla="*/ 453 h 755"/>
                <a:gd name="T22" fmla="*/ 419 w 1224"/>
                <a:gd name="T23" fmla="*/ 442 h 755"/>
                <a:gd name="T24" fmla="*/ 330 w 1224"/>
                <a:gd name="T25" fmla="*/ 408 h 755"/>
                <a:gd name="T26" fmla="*/ 212 w 1224"/>
                <a:gd name="T27" fmla="*/ 279 h 755"/>
                <a:gd name="T28" fmla="*/ 145 w 1224"/>
                <a:gd name="T29" fmla="*/ 134 h 755"/>
                <a:gd name="T30" fmla="*/ 78 w 1224"/>
                <a:gd name="T31" fmla="*/ 39 h 755"/>
                <a:gd name="T32" fmla="*/ 0 w 1224"/>
                <a:gd name="T33" fmla="*/ 0 h 7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24"/>
                <a:gd name="T52" fmla="*/ 0 h 755"/>
                <a:gd name="T53" fmla="*/ 1224 w 1224"/>
                <a:gd name="T54" fmla="*/ 755 h 7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24" h="755">
                  <a:moveTo>
                    <a:pt x="1224" y="755"/>
                  </a:moveTo>
                  <a:cubicBezTo>
                    <a:pt x="1190" y="729"/>
                    <a:pt x="1154" y="724"/>
                    <a:pt x="1112" y="716"/>
                  </a:cubicBezTo>
                  <a:cubicBezTo>
                    <a:pt x="1091" y="705"/>
                    <a:pt x="1072" y="702"/>
                    <a:pt x="1051" y="693"/>
                  </a:cubicBezTo>
                  <a:cubicBezTo>
                    <a:pt x="1036" y="686"/>
                    <a:pt x="1021" y="678"/>
                    <a:pt x="1006" y="671"/>
                  </a:cubicBezTo>
                  <a:cubicBezTo>
                    <a:pt x="999" y="667"/>
                    <a:pt x="984" y="660"/>
                    <a:pt x="984" y="660"/>
                  </a:cubicBezTo>
                  <a:cubicBezTo>
                    <a:pt x="971" y="646"/>
                    <a:pt x="939" y="626"/>
                    <a:pt x="939" y="626"/>
                  </a:cubicBezTo>
                  <a:cubicBezTo>
                    <a:pt x="923" y="602"/>
                    <a:pt x="906" y="575"/>
                    <a:pt x="894" y="548"/>
                  </a:cubicBezTo>
                  <a:cubicBezTo>
                    <a:pt x="892" y="543"/>
                    <a:pt x="893" y="536"/>
                    <a:pt x="889" y="531"/>
                  </a:cubicBezTo>
                  <a:cubicBezTo>
                    <a:pt x="884" y="524"/>
                    <a:pt x="855" y="512"/>
                    <a:pt x="850" y="509"/>
                  </a:cubicBezTo>
                  <a:cubicBezTo>
                    <a:pt x="802" y="480"/>
                    <a:pt x="833" y="491"/>
                    <a:pt x="799" y="481"/>
                  </a:cubicBezTo>
                  <a:cubicBezTo>
                    <a:pt x="764" y="457"/>
                    <a:pt x="751" y="457"/>
                    <a:pt x="704" y="453"/>
                  </a:cubicBezTo>
                  <a:cubicBezTo>
                    <a:pt x="606" y="457"/>
                    <a:pt x="515" y="459"/>
                    <a:pt x="419" y="442"/>
                  </a:cubicBezTo>
                  <a:cubicBezTo>
                    <a:pt x="391" y="426"/>
                    <a:pt x="360" y="419"/>
                    <a:pt x="330" y="408"/>
                  </a:cubicBezTo>
                  <a:cubicBezTo>
                    <a:pt x="287" y="368"/>
                    <a:pt x="245" y="328"/>
                    <a:pt x="212" y="279"/>
                  </a:cubicBezTo>
                  <a:cubicBezTo>
                    <a:pt x="183" y="235"/>
                    <a:pt x="168" y="181"/>
                    <a:pt x="145" y="134"/>
                  </a:cubicBezTo>
                  <a:cubicBezTo>
                    <a:pt x="128" y="100"/>
                    <a:pt x="99" y="71"/>
                    <a:pt x="78" y="39"/>
                  </a:cubicBezTo>
                  <a:cubicBezTo>
                    <a:pt x="70" y="27"/>
                    <a:pt x="15" y="7"/>
                    <a:pt x="0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Freeform 175"/>
            <p:cNvSpPr>
              <a:spLocks/>
            </p:cNvSpPr>
            <p:nvPr/>
          </p:nvSpPr>
          <p:spPr bwMode="auto">
            <a:xfrm rot="355818" flipH="1">
              <a:off x="1385915" y="5317436"/>
              <a:ext cx="112219" cy="58169"/>
            </a:xfrm>
            <a:custGeom>
              <a:avLst/>
              <a:gdLst>
                <a:gd name="T0" fmla="*/ 886 w 971"/>
                <a:gd name="T1" fmla="*/ 33 h 550"/>
                <a:gd name="T2" fmla="*/ 937 w 971"/>
                <a:gd name="T3" fmla="*/ 70 h 550"/>
                <a:gd name="T4" fmla="*/ 971 w 971"/>
                <a:gd name="T5" fmla="*/ 130 h 550"/>
                <a:gd name="T6" fmla="*/ 967 w 971"/>
                <a:gd name="T7" fmla="*/ 218 h 550"/>
                <a:gd name="T8" fmla="*/ 882 w 971"/>
                <a:gd name="T9" fmla="*/ 261 h 550"/>
                <a:gd name="T10" fmla="*/ 791 w 971"/>
                <a:gd name="T11" fmla="*/ 294 h 550"/>
                <a:gd name="T12" fmla="*/ 665 w 971"/>
                <a:gd name="T13" fmla="*/ 382 h 550"/>
                <a:gd name="T14" fmla="*/ 519 w 971"/>
                <a:gd name="T15" fmla="*/ 522 h 550"/>
                <a:gd name="T16" fmla="*/ 397 w 971"/>
                <a:gd name="T17" fmla="*/ 542 h 550"/>
                <a:gd name="T18" fmla="*/ 298 w 971"/>
                <a:gd name="T19" fmla="*/ 550 h 550"/>
                <a:gd name="T20" fmla="*/ 155 w 971"/>
                <a:gd name="T21" fmla="*/ 522 h 550"/>
                <a:gd name="T22" fmla="*/ 34 w 971"/>
                <a:gd name="T23" fmla="*/ 459 h 550"/>
                <a:gd name="T24" fmla="*/ 0 w 971"/>
                <a:gd name="T25" fmla="*/ 393 h 550"/>
                <a:gd name="T26" fmla="*/ 11 w 971"/>
                <a:gd name="T27" fmla="*/ 315 h 550"/>
                <a:gd name="T28" fmla="*/ 63 w 971"/>
                <a:gd name="T29" fmla="*/ 210 h 550"/>
                <a:gd name="T30" fmla="*/ 142 w 971"/>
                <a:gd name="T31" fmla="*/ 147 h 550"/>
                <a:gd name="T32" fmla="*/ 246 w 971"/>
                <a:gd name="T33" fmla="*/ 89 h 550"/>
                <a:gd name="T34" fmla="*/ 445 w 971"/>
                <a:gd name="T35" fmla="*/ 21 h 550"/>
                <a:gd name="T36" fmla="*/ 634 w 971"/>
                <a:gd name="T37" fmla="*/ 0 h 550"/>
                <a:gd name="T38" fmla="*/ 794 w 971"/>
                <a:gd name="T39" fmla="*/ 13 h 550"/>
                <a:gd name="T40" fmla="*/ 886 w 971"/>
                <a:gd name="T41" fmla="*/ 33 h 5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1"/>
                <a:gd name="T64" fmla="*/ 0 h 550"/>
                <a:gd name="T65" fmla="*/ 971 w 971"/>
                <a:gd name="T66" fmla="*/ 550 h 5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1" h="550">
                  <a:moveTo>
                    <a:pt x="886" y="33"/>
                  </a:moveTo>
                  <a:lnTo>
                    <a:pt x="937" y="70"/>
                  </a:lnTo>
                  <a:lnTo>
                    <a:pt x="971" y="130"/>
                  </a:lnTo>
                  <a:lnTo>
                    <a:pt x="967" y="218"/>
                  </a:lnTo>
                  <a:lnTo>
                    <a:pt x="882" y="261"/>
                  </a:lnTo>
                  <a:lnTo>
                    <a:pt x="791" y="294"/>
                  </a:lnTo>
                  <a:lnTo>
                    <a:pt x="665" y="382"/>
                  </a:lnTo>
                  <a:lnTo>
                    <a:pt x="519" y="522"/>
                  </a:lnTo>
                  <a:lnTo>
                    <a:pt x="397" y="542"/>
                  </a:lnTo>
                  <a:lnTo>
                    <a:pt x="298" y="550"/>
                  </a:lnTo>
                  <a:lnTo>
                    <a:pt x="155" y="522"/>
                  </a:lnTo>
                  <a:lnTo>
                    <a:pt x="34" y="459"/>
                  </a:lnTo>
                  <a:lnTo>
                    <a:pt x="0" y="393"/>
                  </a:lnTo>
                  <a:lnTo>
                    <a:pt x="11" y="315"/>
                  </a:lnTo>
                  <a:lnTo>
                    <a:pt x="63" y="210"/>
                  </a:lnTo>
                  <a:lnTo>
                    <a:pt x="142" y="147"/>
                  </a:lnTo>
                  <a:lnTo>
                    <a:pt x="246" y="89"/>
                  </a:lnTo>
                  <a:lnTo>
                    <a:pt x="445" y="21"/>
                  </a:lnTo>
                  <a:lnTo>
                    <a:pt x="634" y="0"/>
                  </a:lnTo>
                  <a:lnTo>
                    <a:pt x="794" y="13"/>
                  </a:lnTo>
                  <a:lnTo>
                    <a:pt x="886" y="3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Freeform 176"/>
            <p:cNvSpPr>
              <a:spLocks/>
            </p:cNvSpPr>
            <p:nvPr/>
          </p:nvSpPr>
          <p:spPr bwMode="auto">
            <a:xfrm rot="355818">
              <a:off x="1380695" y="5337571"/>
              <a:ext cx="110915" cy="41389"/>
            </a:xfrm>
            <a:custGeom>
              <a:avLst/>
              <a:gdLst>
                <a:gd name="T0" fmla="*/ 0 w 1432"/>
                <a:gd name="T1" fmla="*/ 0 h 526"/>
                <a:gd name="T2" fmla="*/ 56 w 1432"/>
                <a:gd name="T3" fmla="*/ 118 h 526"/>
                <a:gd name="T4" fmla="*/ 319 w 1432"/>
                <a:gd name="T5" fmla="*/ 302 h 526"/>
                <a:gd name="T6" fmla="*/ 604 w 1432"/>
                <a:gd name="T7" fmla="*/ 448 h 526"/>
                <a:gd name="T8" fmla="*/ 867 w 1432"/>
                <a:gd name="T9" fmla="*/ 526 h 526"/>
                <a:gd name="T10" fmla="*/ 1091 w 1432"/>
                <a:gd name="T11" fmla="*/ 504 h 526"/>
                <a:gd name="T12" fmla="*/ 1270 w 1432"/>
                <a:gd name="T13" fmla="*/ 448 h 526"/>
                <a:gd name="T14" fmla="*/ 1432 w 1432"/>
                <a:gd name="T15" fmla="*/ 353 h 526"/>
                <a:gd name="T16" fmla="*/ 1253 w 1432"/>
                <a:gd name="T17" fmla="*/ 431 h 526"/>
                <a:gd name="T18" fmla="*/ 1108 w 1432"/>
                <a:gd name="T19" fmla="*/ 470 h 526"/>
                <a:gd name="T20" fmla="*/ 951 w 1432"/>
                <a:gd name="T21" fmla="*/ 470 h 526"/>
                <a:gd name="T22" fmla="*/ 789 w 1432"/>
                <a:gd name="T23" fmla="*/ 453 h 526"/>
                <a:gd name="T24" fmla="*/ 699 w 1432"/>
                <a:gd name="T25" fmla="*/ 420 h 526"/>
                <a:gd name="T26" fmla="*/ 560 w 1432"/>
                <a:gd name="T27" fmla="*/ 330 h 526"/>
                <a:gd name="T28" fmla="*/ 437 w 1432"/>
                <a:gd name="T29" fmla="*/ 213 h 526"/>
                <a:gd name="T30" fmla="*/ 274 w 1432"/>
                <a:gd name="T31" fmla="*/ 129 h 526"/>
                <a:gd name="T32" fmla="*/ 140 w 1432"/>
                <a:gd name="T33" fmla="*/ 73 h 526"/>
                <a:gd name="T34" fmla="*/ 0 w 1432"/>
                <a:gd name="T35" fmla="*/ 0 h 5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2"/>
                <a:gd name="T55" fmla="*/ 0 h 526"/>
                <a:gd name="T56" fmla="*/ 1432 w 1432"/>
                <a:gd name="T57" fmla="*/ 526 h 5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2" h="526">
                  <a:moveTo>
                    <a:pt x="0" y="0"/>
                  </a:moveTo>
                  <a:lnTo>
                    <a:pt x="56" y="118"/>
                  </a:lnTo>
                  <a:lnTo>
                    <a:pt x="319" y="302"/>
                  </a:lnTo>
                  <a:lnTo>
                    <a:pt x="604" y="448"/>
                  </a:lnTo>
                  <a:lnTo>
                    <a:pt x="867" y="526"/>
                  </a:lnTo>
                  <a:lnTo>
                    <a:pt x="1091" y="504"/>
                  </a:lnTo>
                  <a:lnTo>
                    <a:pt x="1270" y="448"/>
                  </a:lnTo>
                  <a:lnTo>
                    <a:pt x="1432" y="353"/>
                  </a:lnTo>
                  <a:lnTo>
                    <a:pt x="1253" y="431"/>
                  </a:lnTo>
                  <a:lnTo>
                    <a:pt x="1108" y="470"/>
                  </a:lnTo>
                  <a:lnTo>
                    <a:pt x="951" y="470"/>
                  </a:lnTo>
                  <a:lnTo>
                    <a:pt x="789" y="453"/>
                  </a:lnTo>
                  <a:lnTo>
                    <a:pt x="699" y="420"/>
                  </a:lnTo>
                  <a:lnTo>
                    <a:pt x="560" y="330"/>
                  </a:lnTo>
                  <a:lnTo>
                    <a:pt x="437" y="213"/>
                  </a:lnTo>
                  <a:lnTo>
                    <a:pt x="274" y="129"/>
                  </a:lnTo>
                  <a:lnTo>
                    <a:pt x="140" y="7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" name="Freeform 177"/>
            <p:cNvSpPr>
              <a:spLocks/>
            </p:cNvSpPr>
            <p:nvPr/>
          </p:nvSpPr>
          <p:spPr bwMode="auto">
            <a:xfrm rot="355818" flipH="1">
              <a:off x="1408098" y="5314079"/>
              <a:ext cx="26098" cy="27966"/>
            </a:xfrm>
            <a:custGeom>
              <a:avLst/>
              <a:gdLst>
                <a:gd name="T0" fmla="*/ 229 w 229"/>
                <a:gd name="T1" fmla="*/ 261 h 261"/>
                <a:gd name="T2" fmla="*/ 115 w 229"/>
                <a:gd name="T3" fmla="*/ 57 h 261"/>
                <a:gd name="T4" fmla="*/ 0 w 229"/>
                <a:gd name="T5" fmla="*/ 0 h 261"/>
                <a:gd name="T6" fmla="*/ 0 60000 65536"/>
                <a:gd name="T7" fmla="*/ 0 60000 65536"/>
                <a:gd name="T8" fmla="*/ 0 60000 65536"/>
                <a:gd name="T9" fmla="*/ 0 w 229"/>
                <a:gd name="T10" fmla="*/ 0 h 261"/>
                <a:gd name="T11" fmla="*/ 229 w 229"/>
                <a:gd name="T12" fmla="*/ 261 h 2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261">
                  <a:moveTo>
                    <a:pt x="229" y="261"/>
                  </a:moveTo>
                  <a:lnTo>
                    <a:pt x="115" y="5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" name="Freeform 178"/>
            <p:cNvSpPr>
              <a:spLocks/>
            </p:cNvSpPr>
            <p:nvPr/>
          </p:nvSpPr>
          <p:spPr bwMode="auto">
            <a:xfrm rot="355818">
              <a:off x="1396354" y="5312961"/>
              <a:ext cx="35232" cy="5593"/>
            </a:xfrm>
            <a:custGeom>
              <a:avLst/>
              <a:gdLst>
                <a:gd name="T0" fmla="*/ 0 w 560"/>
                <a:gd name="T1" fmla="*/ 79 h 79"/>
                <a:gd name="T2" fmla="*/ 246 w 560"/>
                <a:gd name="T3" fmla="*/ 26 h 79"/>
                <a:gd name="T4" fmla="*/ 408 w 560"/>
                <a:gd name="T5" fmla="*/ 0 h 79"/>
                <a:gd name="T6" fmla="*/ 560 w 560"/>
                <a:gd name="T7" fmla="*/ 26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"/>
                <a:gd name="T13" fmla="*/ 0 h 79"/>
                <a:gd name="T14" fmla="*/ 560 w 56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" h="79">
                  <a:moveTo>
                    <a:pt x="0" y="79"/>
                  </a:moveTo>
                  <a:lnTo>
                    <a:pt x="246" y="26"/>
                  </a:lnTo>
                  <a:lnTo>
                    <a:pt x="408" y="0"/>
                  </a:lnTo>
                  <a:lnTo>
                    <a:pt x="560" y="26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Oval 179"/>
            <p:cNvSpPr>
              <a:spLocks noChangeArrowheads="1"/>
            </p:cNvSpPr>
            <p:nvPr/>
          </p:nvSpPr>
          <p:spPr bwMode="auto">
            <a:xfrm rot="21219751">
              <a:off x="1412012" y="5310724"/>
              <a:ext cx="15659" cy="6712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" name="Freeform 180"/>
            <p:cNvSpPr>
              <a:spLocks/>
            </p:cNvSpPr>
            <p:nvPr/>
          </p:nvSpPr>
          <p:spPr bwMode="auto">
            <a:xfrm rot="355818">
              <a:off x="1388524" y="5315198"/>
              <a:ext cx="30013" cy="23491"/>
            </a:xfrm>
            <a:custGeom>
              <a:avLst/>
              <a:gdLst>
                <a:gd name="T0" fmla="*/ 98 w 482"/>
                <a:gd name="T1" fmla="*/ 36 h 367"/>
                <a:gd name="T2" fmla="*/ 320 w 482"/>
                <a:gd name="T3" fmla="*/ 0 h 367"/>
                <a:gd name="T4" fmla="*/ 367 w 482"/>
                <a:gd name="T5" fmla="*/ 26 h 367"/>
                <a:gd name="T6" fmla="*/ 445 w 482"/>
                <a:gd name="T7" fmla="*/ 26 h 367"/>
                <a:gd name="T8" fmla="*/ 482 w 482"/>
                <a:gd name="T9" fmla="*/ 42 h 367"/>
                <a:gd name="T10" fmla="*/ 278 w 482"/>
                <a:gd name="T11" fmla="*/ 367 h 367"/>
                <a:gd name="T12" fmla="*/ 5 w 482"/>
                <a:gd name="T13" fmla="*/ 262 h 367"/>
                <a:gd name="T14" fmla="*/ 0 w 482"/>
                <a:gd name="T15" fmla="*/ 157 h 367"/>
                <a:gd name="T16" fmla="*/ 42 w 482"/>
                <a:gd name="T17" fmla="*/ 74 h 367"/>
                <a:gd name="T18" fmla="*/ 98 w 482"/>
                <a:gd name="T19" fmla="*/ 36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2"/>
                <a:gd name="T31" fmla="*/ 0 h 367"/>
                <a:gd name="T32" fmla="*/ 482 w 482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2" h="367">
                  <a:moveTo>
                    <a:pt x="98" y="36"/>
                  </a:moveTo>
                  <a:lnTo>
                    <a:pt x="320" y="0"/>
                  </a:lnTo>
                  <a:lnTo>
                    <a:pt x="367" y="26"/>
                  </a:lnTo>
                  <a:lnTo>
                    <a:pt x="445" y="26"/>
                  </a:lnTo>
                  <a:lnTo>
                    <a:pt x="482" y="42"/>
                  </a:lnTo>
                  <a:lnTo>
                    <a:pt x="278" y="367"/>
                  </a:lnTo>
                  <a:lnTo>
                    <a:pt x="5" y="262"/>
                  </a:lnTo>
                  <a:lnTo>
                    <a:pt x="0" y="157"/>
                  </a:lnTo>
                  <a:lnTo>
                    <a:pt x="42" y="74"/>
                  </a:lnTo>
                  <a:lnTo>
                    <a:pt x="98" y="36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" name="Freeform 182"/>
            <p:cNvSpPr>
              <a:spLocks/>
            </p:cNvSpPr>
            <p:nvPr/>
          </p:nvSpPr>
          <p:spPr bwMode="auto">
            <a:xfrm flipH="1">
              <a:off x="979315" y="5242246"/>
              <a:ext cx="184726" cy="332716"/>
            </a:xfrm>
            <a:custGeom>
              <a:avLst/>
              <a:gdLst>
                <a:gd name="T0" fmla="*/ 933 w 933"/>
                <a:gd name="T1" fmla="*/ 135 h 352"/>
                <a:gd name="T2" fmla="*/ 932 w 933"/>
                <a:gd name="T3" fmla="*/ 171 h 352"/>
                <a:gd name="T4" fmla="*/ 762 w 933"/>
                <a:gd name="T5" fmla="*/ 352 h 352"/>
                <a:gd name="T6" fmla="*/ 4 w 933"/>
                <a:gd name="T7" fmla="*/ 195 h 352"/>
                <a:gd name="T8" fmla="*/ 0 w 933"/>
                <a:gd name="T9" fmla="*/ 148 h 352"/>
                <a:gd name="T10" fmla="*/ 244 w 933"/>
                <a:gd name="T11" fmla="*/ 0 h 352"/>
                <a:gd name="T12" fmla="*/ 933 w 933"/>
                <a:gd name="T13" fmla="*/ 135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3"/>
                <a:gd name="T22" fmla="*/ 0 h 352"/>
                <a:gd name="T23" fmla="*/ 933 w 933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3" h="352">
                  <a:moveTo>
                    <a:pt x="933" y="135"/>
                  </a:moveTo>
                  <a:lnTo>
                    <a:pt x="932" y="171"/>
                  </a:lnTo>
                  <a:lnTo>
                    <a:pt x="762" y="352"/>
                  </a:lnTo>
                  <a:lnTo>
                    <a:pt x="4" y="195"/>
                  </a:lnTo>
                  <a:lnTo>
                    <a:pt x="0" y="148"/>
                  </a:lnTo>
                  <a:lnTo>
                    <a:pt x="244" y="0"/>
                  </a:lnTo>
                  <a:lnTo>
                    <a:pt x="933" y="135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3F3F3"/>
                </a:gs>
              </a:gsLst>
              <a:lin ang="0" scaled="1"/>
            </a:gra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" name="Freeform 183"/>
            <p:cNvSpPr>
              <a:spLocks/>
            </p:cNvSpPr>
            <p:nvPr/>
          </p:nvSpPr>
          <p:spPr bwMode="auto">
            <a:xfrm flipH="1">
              <a:off x="993669" y="5232180"/>
              <a:ext cx="184726" cy="332716"/>
            </a:xfrm>
            <a:custGeom>
              <a:avLst/>
              <a:gdLst>
                <a:gd name="T0" fmla="*/ 895 w 895"/>
                <a:gd name="T1" fmla="*/ 133 h 294"/>
                <a:gd name="T2" fmla="*/ 232 w 895"/>
                <a:gd name="T3" fmla="*/ 0 h 294"/>
                <a:gd name="T4" fmla="*/ 0 w 895"/>
                <a:gd name="T5" fmla="*/ 143 h 294"/>
                <a:gd name="T6" fmla="*/ 739 w 895"/>
                <a:gd name="T7" fmla="*/ 294 h 294"/>
                <a:gd name="T8" fmla="*/ 895 w 895"/>
                <a:gd name="T9" fmla="*/ 133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294"/>
                <a:gd name="T17" fmla="*/ 895 w 895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294">
                  <a:moveTo>
                    <a:pt x="895" y="133"/>
                  </a:moveTo>
                  <a:lnTo>
                    <a:pt x="232" y="0"/>
                  </a:lnTo>
                  <a:lnTo>
                    <a:pt x="0" y="143"/>
                  </a:lnTo>
                  <a:lnTo>
                    <a:pt x="739" y="294"/>
                  </a:lnTo>
                  <a:lnTo>
                    <a:pt x="895" y="1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" name="Freeform 184"/>
            <p:cNvSpPr>
              <a:spLocks/>
            </p:cNvSpPr>
            <p:nvPr/>
          </p:nvSpPr>
          <p:spPr bwMode="auto">
            <a:xfrm flipH="1">
              <a:off x="1027074" y="5336452"/>
              <a:ext cx="283158" cy="59288"/>
            </a:xfrm>
            <a:custGeom>
              <a:avLst/>
              <a:gdLst>
                <a:gd name="T0" fmla="*/ 0 w 531"/>
                <a:gd name="T1" fmla="*/ 15 h 118"/>
                <a:gd name="T2" fmla="*/ 508 w 531"/>
                <a:gd name="T3" fmla="*/ 118 h 118"/>
                <a:gd name="T4" fmla="*/ 531 w 531"/>
                <a:gd name="T5" fmla="*/ 103 h 118"/>
                <a:gd name="T6" fmla="*/ 23 w 531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1"/>
                <a:gd name="T13" fmla="*/ 0 h 118"/>
                <a:gd name="T14" fmla="*/ 531 w 531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1" h="118">
                  <a:moveTo>
                    <a:pt x="0" y="15"/>
                  </a:moveTo>
                  <a:lnTo>
                    <a:pt x="508" y="118"/>
                  </a:lnTo>
                  <a:lnTo>
                    <a:pt x="531" y="103"/>
                  </a:lnTo>
                  <a:lnTo>
                    <a:pt x="23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" name="Freeform 185"/>
            <p:cNvSpPr>
              <a:spLocks/>
            </p:cNvSpPr>
            <p:nvPr/>
          </p:nvSpPr>
          <p:spPr bwMode="auto">
            <a:xfrm flipH="1">
              <a:off x="1098842" y="5352113"/>
              <a:ext cx="292292" cy="79424"/>
            </a:xfrm>
            <a:custGeom>
              <a:avLst/>
              <a:gdLst>
                <a:gd name="T0" fmla="*/ 0 w 548"/>
                <a:gd name="T1" fmla="*/ 74 h 159"/>
                <a:gd name="T2" fmla="*/ 31 w 548"/>
                <a:gd name="T3" fmla="*/ 78 h 159"/>
                <a:gd name="T4" fmla="*/ 57 w 548"/>
                <a:gd name="T5" fmla="*/ 66 h 159"/>
                <a:gd name="T6" fmla="*/ 76 w 548"/>
                <a:gd name="T7" fmla="*/ 71 h 159"/>
                <a:gd name="T8" fmla="*/ 58 w 548"/>
                <a:gd name="T9" fmla="*/ 81 h 159"/>
                <a:gd name="T10" fmla="*/ 451 w 548"/>
                <a:gd name="T11" fmla="*/ 159 h 159"/>
                <a:gd name="T12" fmla="*/ 548 w 548"/>
                <a:gd name="T13" fmla="*/ 84 h 159"/>
                <a:gd name="T14" fmla="*/ 130 w 548"/>
                <a:gd name="T15" fmla="*/ 0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8"/>
                <a:gd name="T25" fmla="*/ 0 h 159"/>
                <a:gd name="T26" fmla="*/ 548 w 548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8" h="159">
                  <a:moveTo>
                    <a:pt x="0" y="74"/>
                  </a:moveTo>
                  <a:lnTo>
                    <a:pt x="31" y="78"/>
                  </a:lnTo>
                  <a:lnTo>
                    <a:pt x="57" y="66"/>
                  </a:lnTo>
                  <a:lnTo>
                    <a:pt x="76" y="71"/>
                  </a:lnTo>
                  <a:lnTo>
                    <a:pt x="58" y="81"/>
                  </a:lnTo>
                  <a:lnTo>
                    <a:pt x="451" y="159"/>
                  </a:lnTo>
                  <a:lnTo>
                    <a:pt x="548" y="84"/>
                  </a:lnTo>
                  <a:lnTo>
                    <a:pt x="130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" name="Freeform 186"/>
            <p:cNvSpPr>
              <a:spLocks/>
            </p:cNvSpPr>
            <p:nvPr/>
          </p:nvSpPr>
          <p:spPr bwMode="auto">
            <a:xfrm flipH="1">
              <a:off x="1044037" y="5396859"/>
              <a:ext cx="74378" cy="34678"/>
            </a:xfrm>
            <a:custGeom>
              <a:avLst/>
              <a:gdLst>
                <a:gd name="T0" fmla="*/ 73 w 140"/>
                <a:gd name="T1" fmla="*/ 0 h 70"/>
                <a:gd name="T2" fmla="*/ 140 w 140"/>
                <a:gd name="T3" fmla="*/ 11 h 70"/>
                <a:gd name="T4" fmla="*/ 75 w 140"/>
                <a:gd name="T5" fmla="*/ 70 h 70"/>
                <a:gd name="T6" fmla="*/ 0 w 140"/>
                <a:gd name="T7" fmla="*/ 56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70"/>
                <a:gd name="T14" fmla="*/ 140 w 1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70">
                  <a:moveTo>
                    <a:pt x="73" y="0"/>
                  </a:moveTo>
                  <a:lnTo>
                    <a:pt x="140" y="11"/>
                  </a:lnTo>
                  <a:lnTo>
                    <a:pt x="75" y="70"/>
                  </a:lnTo>
                  <a:lnTo>
                    <a:pt x="0" y="56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" name="Freeform 187"/>
            <p:cNvSpPr>
              <a:spLocks/>
            </p:cNvSpPr>
            <p:nvPr/>
          </p:nvSpPr>
          <p:spPr bwMode="auto">
            <a:xfrm flipH="1">
              <a:off x="990537" y="5404690"/>
              <a:ext cx="88732" cy="50339"/>
            </a:xfrm>
            <a:custGeom>
              <a:avLst/>
              <a:gdLst>
                <a:gd name="T0" fmla="*/ 87 w 167"/>
                <a:gd name="T1" fmla="*/ 0 h 101"/>
                <a:gd name="T2" fmla="*/ 167 w 167"/>
                <a:gd name="T3" fmla="*/ 15 h 101"/>
                <a:gd name="T4" fmla="*/ 81 w 167"/>
                <a:gd name="T5" fmla="*/ 101 h 101"/>
                <a:gd name="T6" fmla="*/ 0 w 167"/>
                <a:gd name="T7" fmla="*/ 83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01"/>
                <a:gd name="T14" fmla="*/ 167 w 16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01">
                  <a:moveTo>
                    <a:pt x="87" y="0"/>
                  </a:moveTo>
                  <a:lnTo>
                    <a:pt x="167" y="15"/>
                  </a:lnTo>
                  <a:lnTo>
                    <a:pt x="81" y="101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3" name="Freeform 189"/>
            <p:cNvSpPr>
              <a:spLocks noChangeAspect="1"/>
            </p:cNvSpPr>
            <p:nvPr/>
          </p:nvSpPr>
          <p:spPr bwMode="auto">
            <a:xfrm>
              <a:off x="809159" y="5121673"/>
              <a:ext cx="118744" cy="249457"/>
            </a:xfrm>
            <a:custGeom>
              <a:avLst/>
              <a:gdLst/>
              <a:ahLst/>
              <a:cxnLst>
                <a:cxn ang="0">
                  <a:pos x="169" y="246"/>
                </a:cxn>
                <a:cxn ang="0">
                  <a:pos x="1" y="0"/>
                </a:cxn>
                <a:cxn ang="0">
                  <a:pos x="0" y="123"/>
                </a:cxn>
                <a:cxn ang="0">
                  <a:pos x="165" y="377"/>
                </a:cxn>
              </a:cxnLst>
              <a:rect l="0" t="0" r="r" b="b"/>
              <a:pathLst>
                <a:path w="169" h="377">
                  <a:moveTo>
                    <a:pt x="169" y="246"/>
                  </a:moveTo>
                  <a:lnTo>
                    <a:pt x="1" y="0"/>
                  </a:lnTo>
                  <a:lnTo>
                    <a:pt x="0" y="123"/>
                  </a:lnTo>
                  <a:lnTo>
                    <a:pt x="165" y="377"/>
                  </a:lnTo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60784"/>
                    <a:invGamma/>
                  </a:srgbClr>
                </a:gs>
              </a:gsLst>
              <a:lin ang="0" scaled="1"/>
            </a:gra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" name="Freeform 190"/>
            <p:cNvSpPr>
              <a:spLocks noChangeAspect="1"/>
            </p:cNvSpPr>
            <p:nvPr/>
          </p:nvSpPr>
          <p:spPr bwMode="auto">
            <a:xfrm>
              <a:off x="811769" y="5080284"/>
              <a:ext cx="508902" cy="203593"/>
            </a:xfrm>
            <a:custGeom>
              <a:avLst/>
              <a:gdLst/>
              <a:ahLst/>
              <a:cxnLst>
                <a:cxn ang="0">
                  <a:pos x="166" y="310"/>
                </a:cxn>
                <a:cxn ang="0">
                  <a:pos x="718" y="211"/>
                </a:cxn>
                <a:cxn ang="0">
                  <a:pos x="444" y="0"/>
                </a:cxn>
                <a:cxn ang="0">
                  <a:pos x="0" y="64"/>
                </a:cxn>
                <a:cxn ang="0">
                  <a:pos x="166" y="310"/>
                </a:cxn>
              </a:cxnLst>
              <a:rect l="0" t="0" r="r" b="b"/>
              <a:pathLst>
                <a:path w="718" h="310">
                  <a:moveTo>
                    <a:pt x="166" y="310"/>
                  </a:moveTo>
                  <a:lnTo>
                    <a:pt x="718" y="211"/>
                  </a:lnTo>
                  <a:lnTo>
                    <a:pt x="444" y="0"/>
                  </a:lnTo>
                  <a:lnTo>
                    <a:pt x="0" y="64"/>
                  </a:lnTo>
                  <a:lnTo>
                    <a:pt x="166" y="310"/>
                  </a:lnTo>
                  <a:close/>
                </a:path>
              </a:pathLst>
            </a:custGeom>
            <a:solidFill>
              <a:srgbClr val="FFFFFF"/>
            </a:soli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5" name="Freeform 191"/>
            <p:cNvSpPr>
              <a:spLocks/>
            </p:cNvSpPr>
            <p:nvPr/>
          </p:nvSpPr>
          <p:spPr bwMode="auto">
            <a:xfrm>
              <a:off x="922684" y="5217876"/>
              <a:ext cx="392768" cy="151017"/>
            </a:xfrm>
            <a:custGeom>
              <a:avLst/>
              <a:gdLst/>
              <a:ahLst/>
              <a:cxnLst>
                <a:cxn ang="0">
                  <a:pos x="6" y="99"/>
                </a:cxn>
                <a:cxn ang="0">
                  <a:pos x="557" y="0"/>
                </a:cxn>
                <a:cxn ang="0">
                  <a:pos x="549" y="121"/>
                </a:cxn>
                <a:cxn ang="0">
                  <a:pos x="0" y="228"/>
                </a:cxn>
                <a:cxn ang="0">
                  <a:pos x="6" y="99"/>
                </a:cxn>
              </a:cxnLst>
              <a:rect l="0" t="0" r="r" b="b"/>
              <a:pathLst>
                <a:path w="557" h="228">
                  <a:moveTo>
                    <a:pt x="6" y="99"/>
                  </a:moveTo>
                  <a:lnTo>
                    <a:pt x="557" y="0"/>
                  </a:lnTo>
                  <a:lnTo>
                    <a:pt x="549" y="121"/>
                  </a:lnTo>
                  <a:lnTo>
                    <a:pt x="0" y="228"/>
                  </a:lnTo>
                  <a:lnTo>
                    <a:pt x="6" y="99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" name="Freeform 192"/>
            <p:cNvSpPr>
              <a:spLocks/>
            </p:cNvSpPr>
            <p:nvPr/>
          </p:nvSpPr>
          <p:spPr bwMode="auto">
            <a:xfrm>
              <a:off x="938342" y="5308487"/>
              <a:ext cx="118743" cy="42508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3"/>
                </a:cxn>
                <a:cxn ang="0">
                  <a:pos x="164" y="33"/>
                </a:cxn>
                <a:cxn ang="0">
                  <a:pos x="167" y="0"/>
                </a:cxn>
                <a:cxn ang="0">
                  <a:pos x="0" y="32"/>
                </a:cxn>
              </a:cxnLst>
              <a:rect l="0" t="0" r="r" b="b"/>
              <a:pathLst>
                <a:path w="167" h="63">
                  <a:moveTo>
                    <a:pt x="0" y="32"/>
                  </a:moveTo>
                  <a:lnTo>
                    <a:pt x="0" y="63"/>
                  </a:lnTo>
                  <a:lnTo>
                    <a:pt x="164" y="33"/>
                  </a:lnTo>
                  <a:lnTo>
                    <a:pt x="167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/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" name="Oval 193"/>
            <p:cNvSpPr>
              <a:spLocks noChangeArrowheads="1"/>
            </p:cNvSpPr>
            <p:nvPr/>
          </p:nvSpPr>
          <p:spPr bwMode="auto">
            <a:xfrm>
              <a:off x="1036208" y="5314079"/>
              <a:ext cx="13049" cy="14543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" name="Line 194"/>
            <p:cNvSpPr>
              <a:spLocks noChangeShapeType="1"/>
            </p:cNvSpPr>
            <p:nvPr/>
          </p:nvSpPr>
          <p:spPr bwMode="auto">
            <a:xfrm flipH="1">
              <a:off x="1218890" y="5250317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" name="Line 195"/>
            <p:cNvSpPr>
              <a:spLocks noChangeShapeType="1"/>
            </p:cNvSpPr>
            <p:nvPr/>
          </p:nvSpPr>
          <p:spPr bwMode="auto">
            <a:xfrm flipH="1">
              <a:off x="1209757" y="5251435"/>
              <a:ext cx="1304" cy="57051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" name="Line 196"/>
            <p:cNvSpPr>
              <a:spLocks noChangeShapeType="1"/>
            </p:cNvSpPr>
            <p:nvPr/>
          </p:nvSpPr>
          <p:spPr bwMode="auto">
            <a:xfrm flipH="1">
              <a:off x="1229329" y="5249198"/>
              <a:ext cx="3915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" name="Line 197"/>
            <p:cNvSpPr>
              <a:spLocks noChangeShapeType="1"/>
            </p:cNvSpPr>
            <p:nvPr/>
          </p:nvSpPr>
          <p:spPr bwMode="auto">
            <a:xfrm flipH="1">
              <a:off x="1238464" y="5248080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" name="Line 198"/>
            <p:cNvSpPr>
              <a:spLocks noChangeShapeType="1"/>
            </p:cNvSpPr>
            <p:nvPr/>
          </p:nvSpPr>
          <p:spPr bwMode="auto">
            <a:xfrm flipH="1">
              <a:off x="1246293" y="5246961"/>
              <a:ext cx="522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" name="Line 199"/>
            <p:cNvSpPr>
              <a:spLocks noChangeShapeType="1"/>
            </p:cNvSpPr>
            <p:nvPr/>
          </p:nvSpPr>
          <p:spPr bwMode="auto">
            <a:xfrm flipH="1">
              <a:off x="1255427" y="5244724"/>
              <a:ext cx="5220" cy="54814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4" name="Line 200"/>
            <p:cNvSpPr>
              <a:spLocks noChangeShapeType="1"/>
            </p:cNvSpPr>
            <p:nvPr/>
          </p:nvSpPr>
          <p:spPr bwMode="auto">
            <a:xfrm flipH="1">
              <a:off x="1264561" y="5244724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5" name="Line 201"/>
            <p:cNvSpPr>
              <a:spLocks noChangeShapeType="1"/>
            </p:cNvSpPr>
            <p:nvPr/>
          </p:nvSpPr>
          <p:spPr bwMode="auto">
            <a:xfrm flipH="1">
              <a:off x="1272391" y="5240249"/>
              <a:ext cx="1304" cy="5593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6" name="Line 202"/>
            <p:cNvSpPr>
              <a:spLocks noChangeShapeType="1"/>
            </p:cNvSpPr>
            <p:nvPr/>
          </p:nvSpPr>
          <p:spPr bwMode="auto">
            <a:xfrm flipH="1">
              <a:off x="1280220" y="5240249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" name="Line 203"/>
            <p:cNvSpPr>
              <a:spLocks noChangeShapeType="1"/>
            </p:cNvSpPr>
            <p:nvPr/>
          </p:nvSpPr>
          <p:spPr bwMode="auto">
            <a:xfrm flipH="1">
              <a:off x="1289354" y="5239131"/>
              <a:ext cx="1305" cy="5481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" name="Line 204"/>
            <p:cNvSpPr>
              <a:spLocks noChangeShapeType="1"/>
            </p:cNvSpPr>
            <p:nvPr/>
          </p:nvSpPr>
          <p:spPr bwMode="auto">
            <a:xfrm flipH="1">
              <a:off x="1298488" y="5238012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9" name="Freeform 205"/>
            <p:cNvSpPr>
              <a:spLocks/>
            </p:cNvSpPr>
            <p:nvPr/>
          </p:nvSpPr>
          <p:spPr bwMode="auto">
            <a:xfrm>
              <a:off x="1092318" y="5272690"/>
              <a:ext cx="65244" cy="43627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0" y="138"/>
                </a:cxn>
                <a:cxn ang="0">
                  <a:pos x="186" y="104"/>
                </a:cxn>
                <a:cxn ang="0">
                  <a:pos x="186" y="0"/>
                </a:cxn>
                <a:cxn ang="0">
                  <a:pos x="2" y="33"/>
                </a:cxn>
              </a:cxnLst>
              <a:rect l="0" t="0" r="r" b="b"/>
              <a:pathLst>
                <a:path w="186" h="138">
                  <a:moveTo>
                    <a:pt x="2" y="33"/>
                  </a:moveTo>
                  <a:lnTo>
                    <a:pt x="0" y="138"/>
                  </a:lnTo>
                  <a:lnTo>
                    <a:pt x="186" y="104"/>
                  </a:lnTo>
                  <a:lnTo>
                    <a:pt x="186" y="0"/>
                  </a:lnTo>
                  <a:lnTo>
                    <a:pt x="2" y="33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75686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>
                  <a:alpha val="50000"/>
                </a:srgbClr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" name="Line 206"/>
            <p:cNvSpPr>
              <a:spLocks noChangeShapeType="1"/>
            </p:cNvSpPr>
            <p:nvPr/>
          </p:nvSpPr>
          <p:spPr bwMode="auto">
            <a:xfrm flipH="1">
              <a:off x="1101451" y="5297300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" name="Line 207"/>
            <p:cNvSpPr>
              <a:spLocks noChangeShapeType="1"/>
            </p:cNvSpPr>
            <p:nvPr/>
          </p:nvSpPr>
          <p:spPr bwMode="auto">
            <a:xfrm flipH="1">
              <a:off x="1152342" y="5287232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" name="Line 208"/>
            <p:cNvSpPr>
              <a:spLocks noChangeShapeType="1"/>
            </p:cNvSpPr>
            <p:nvPr/>
          </p:nvSpPr>
          <p:spPr bwMode="auto">
            <a:xfrm flipH="1">
              <a:off x="1145817" y="5293944"/>
              <a:ext cx="0" cy="10068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" name="Line 209"/>
            <p:cNvSpPr>
              <a:spLocks noChangeShapeType="1"/>
            </p:cNvSpPr>
            <p:nvPr/>
          </p:nvSpPr>
          <p:spPr bwMode="auto">
            <a:xfrm flipH="1">
              <a:off x="1109281" y="5302893"/>
              <a:ext cx="0" cy="8949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" name="Line 210"/>
            <p:cNvSpPr>
              <a:spLocks noChangeShapeType="1"/>
            </p:cNvSpPr>
            <p:nvPr/>
          </p:nvSpPr>
          <p:spPr bwMode="auto">
            <a:xfrm flipV="1">
              <a:off x="1117110" y="5304012"/>
              <a:ext cx="20878" cy="4475"/>
            </a:xfrm>
            <a:prstGeom prst="line">
              <a:avLst/>
            </a:prstGeom>
            <a:noFill/>
            <a:ln w="9525">
              <a:solidFill>
                <a:srgbClr val="FFFF99">
                  <a:alpha val="4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5" name="Freeform 211"/>
            <p:cNvSpPr>
              <a:spLocks/>
            </p:cNvSpPr>
            <p:nvPr/>
          </p:nvSpPr>
          <p:spPr bwMode="auto">
            <a:xfrm>
              <a:off x="957915" y="5282757"/>
              <a:ext cx="82208" cy="25729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38"/>
                </a:cxn>
                <a:cxn ang="0">
                  <a:pos x="116" y="19"/>
                </a:cxn>
                <a:cxn ang="0">
                  <a:pos x="116" y="0"/>
                </a:cxn>
                <a:cxn ang="0">
                  <a:pos x="0" y="20"/>
                </a:cxn>
              </a:cxnLst>
              <a:rect l="0" t="0" r="r" b="b"/>
              <a:pathLst>
                <a:path w="116" h="38">
                  <a:moveTo>
                    <a:pt x="0" y="20"/>
                  </a:moveTo>
                  <a:lnTo>
                    <a:pt x="1" y="38"/>
                  </a:lnTo>
                  <a:lnTo>
                    <a:pt x="116" y="19"/>
                  </a:lnTo>
                  <a:lnTo>
                    <a:pt x="116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6" name="Line 212"/>
            <p:cNvSpPr>
              <a:spLocks noChangeShapeType="1"/>
            </p:cNvSpPr>
            <p:nvPr/>
          </p:nvSpPr>
          <p:spPr bwMode="auto">
            <a:xfrm flipV="1">
              <a:off x="951391" y="5287232"/>
              <a:ext cx="92646" cy="15661"/>
            </a:xfrm>
            <a:prstGeom prst="line">
              <a:avLst/>
            </a:prstGeom>
            <a:noFill/>
            <a:ln w="3175">
              <a:solidFill>
                <a:srgbClr val="5F5F5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47" name="Group 150"/>
            <p:cNvGrpSpPr>
              <a:grpSpLocks/>
            </p:cNvGrpSpPr>
            <p:nvPr/>
          </p:nvGrpSpPr>
          <p:grpSpPr bwMode="auto">
            <a:xfrm>
              <a:off x="862659" y="4854318"/>
              <a:ext cx="270109" cy="260643"/>
              <a:chOff x="685" y="3115"/>
              <a:chExt cx="207" cy="233"/>
            </a:xfrm>
          </p:grpSpPr>
          <p:sp>
            <p:nvSpPr>
              <p:cNvPr id="60" name="Freeform 215"/>
              <p:cNvSpPr>
                <a:spLocks/>
              </p:cNvSpPr>
              <p:nvPr/>
            </p:nvSpPr>
            <p:spPr bwMode="auto">
              <a:xfrm flipH="1">
                <a:off x="686" y="3115"/>
                <a:ext cx="206" cy="30"/>
              </a:xfrm>
              <a:custGeom>
                <a:avLst/>
                <a:gdLst>
                  <a:gd name="T0" fmla="*/ 1205 w 1205"/>
                  <a:gd name="T1" fmla="*/ 151 h 178"/>
                  <a:gd name="T2" fmla="*/ 964 w 1205"/>
                  <a:gd name="T3" fmla="*/ 178 h 178"/>
                  <a:gd name="T4" fmla="*/ 0 w 1205"/>
                  <a:gd name="T5" fmla="*/ 0 h 178"/>
                  <a:gd name="T6" fmla="*/ 1205 w 1205"/>
                  <a:gd name="T7" fmla="*/ 151 h 1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"/>
                  <a:gd name="T13" fmla="*/ 0 h 178"/>
                  <a:gd name="T14" fmla="*/ 1205 w 1205"/>
                  <a:gd name="T15" fmla="*/ 178 h 1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20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61" name="Freeform 216"/>
              <p:cNvSpPr>
                <a:spLocks/>
              </p:cNvSpPr>
              <p:nvPr/>
            </p:nvSpPr>
            <p:spPr bwMode="auto">
              <a:xfrm flipH="1">
                <a:off x="685" y="3141"/>
                <a:ext cx="69" cy="207"/>
              </a:xfrm>
              <a:custGeom>
                <a:avLst/>
                <a:gdLst>
                  <a:gd name="T0" fmla="*/ 405 w 405"/>
                  <a:gd name="T1" fmla="*/ 0 h 1241"/>
                  <a:gd name="T2" fmla="*/ 389 w 405"/>
                  <a:gd name="T3" fmla="*/ 1000 h 1241"/>
                  <a:gd name="T4" fmla="*/ 133 w 405"/>
                  <a:gd name="T5" fmla="*/ 1241 h 1241"/>
                  <a:gd name="T6" fmla="*/ 0 w 405"/>
                  <a:gd name="T7" fmla="*/ 13 h 1241"/>
                  <a:gd name="T8" fmla="*/ 189 w 405"/>
                  <a:gd name="T9" fmla="*/ 24 h 1241"/>
                  <a:gd name="T10" fmla="*/ 405 w 405"/>
                  <a:gd name="T11" fmla="*/ 0 h 12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5"/>
                  <a:gd name="T19" fmla="*/ 0 h 1241"/>
                  <a:gd name="T20" fmla="*/ 405 w 405"/>
                  <a:gd name="T21" fmla="*/ 1241 h 12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20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48" name="Oval 217"/>
            <p:cNvSpPr>
              <a:spLocks noChangeArrowheads="1"/>
            </p:cNvSpPr>
            <p:nvPr/>
          </p:nvSpPr>
          <p:spPr bwMode="auto">
            <a:xfrm>
              <a:off x="931817" y="5135097"/>
              <a:ext cx="245317" cy="66000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9" name="Oval 218"/>
            <p:cNvSpPr>
              <a:spLocks noChangeArrowheads="1"/>
            </p:cNvSpPr>
            <p:nvPr/>
          </p:nvSpPr>
          <p:spPr bwMode="auto">
            <a:xfrm>
              <a:off x="931817" y="5130622"/>
              <a:ext cx="245317" cy="64881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0" name="Freeform 219"/>
            <p:cNvSpPr>
              <a:spLocks/>
            </p:cNvSpPr>
            <p:nvPr/>
          </p:nvSpPr>
          <p:spPr bwMode="auto">
            <a:xfrm flipH="1">
              <a:off x="916159" y="4815165"/>
              <a:ext cx="358842" cy="360203"/>
            </a:xfrm>
            <a:custGeom>
              <a:avLst/>
              <a:gdLst>
                <a:gd name="T0" fmla="*/ 1602 w 1602"/>
                <a:gd name="T1" fmla="*/ 204 h 1734"/>
                <a:gd name="T2" fmla="*/ 5 w 1602"/>
                <a:gd name="T3" fmla="*/ 0 h 1734"/>
                <a:gd name="T4" fmla="*/ 0 w 1602"/>
                <a:gd name="T5" fmla="*/ 1488 h 1734"/>
                <a:gd name="T6" fmla="*/ 1597 w 1602"/>
                <a:gd name="T7" fmla="*/ 1734 h 1734"/>
                <a:gd name="T8" fmla="*/ 1602 w 1602"/>
                <a:gd name="T9" fmla="*/ 204 h 1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2"/>
                <a:gd name="T16" fmla="*/ 0 h 1734"/>
                <a:gd name="T17" fmla="*/ 1602 w 1602"/>
                <a:gd name="T18" fmla="*/ 1734 h 1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" name="Freeform 220"/>
            <p:cNvSpPr>
              <a:spLocks/>
            </p:cNvSpPr>
            <p:nvPr/>
          </p:nvSpPr>
          <p:spPr bwMode="auto">
            <a:xfrm flipH="1">
              <a:off x="964440" y="5107131"/>
              <a:ext cx="294902" cy="68237"/>
            </a:xfrm>
            <a:custGeom>
              <a:avLst/>
              <a:gdLst>
                <a:gd name="T0" fmla="*/ 1327 w 1330"/>
                <a:gd name="T1" fmla="*/ 200 h 330"/>
                <a:gd name="T2" fmla="*/ 0 w 1330"/>
                <a:gd name="T3" fmla="*/ 0 h 330"/>
                <a:gd name="T4" fmla="*/ 0 w 1330"/>
                <a:gd name="T5" fmla="*/ 115 h 330"/>
                <a:gd name="T6" fmla="*/ 1330 w 1330"/>
                <a:gd name="T7" fmla="*/ 330 h 330"/>
                <a:gd name="T8" fmla="*/ 1327 w 1330"/>
                <a:gd name="T9" fmla="*/ 20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0"/>
                <a:gd name="T16" fmla="*/ 0 h 330"/>
                <a:gd name="T17" fmla="*/ 1330 w 1330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2" name="Freeform 221"/>
            <p:cNvSpPr>
              <a:spLocks/>
            </p:cNvSpPr>
            <p:nvPr/>
          </p:nvSpPr>
          <p:spPr bwMode="auto">
            <a:xfrm flipH="1">
              <a:off x="905720" y="4856555"/>
              <a:ext cx="13049" cy="318812"/>
            </a:xfrm>
            <a:custGeom>
              <a:avLst/>
              <a:gdLst>
                <a:gd name="T0" fmla="*/ 4 w 56"/>
                <a:gd name="T1" fmla="*/ 16 h 1536"/>
                <a:gd name="T2" fmla="*/ 56 w 56"/>
                <a:gd name="T3" fmla="*/ 0 h 1536"/>
                <a:gd name="T4" fmla="*/ 46 w 56"/>
                <a:gd name="T5" fmla="*/ 1513 h 1536"/>
                <a:gd name="T6" fmla="*/ 0 w 56"/>
                <a:gd name="T7" fmla="*/ 1536 h 1536"/>
                <a:gd name="T8" fmla="*/ 4 w 56"/>
                <a:gd name="T9" fmla="*/ 16 h 1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1536"/>
                <a:gd name="T17" fmla="*/ 56 w 56"/>
                <a:gd name="T18" fmla="*/ 1536 h 1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3" name="Oval 222"/>
            <p:cNvSpPr>
              <a:spLocks noChangeArrowheads="1"/>
            </p:cNvSpPr>
            <p:nvPr/>
          </p:nvSpPr>
          <p:spPr bwMode="auto">
            <a:xfrm>
              <a:off x="1233244" y="5112724"/>
              <a:ext cx="10439" cy="19017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4" name="Oval 223"/>
            <p:cNvSpPr>
              <a:spLocks noChangeArrowheads="1"/>
            </p:cNvSpPr>
            <p:nvPr/>
          </p:nvSpPr>
          <p:spPr bwMode="auto">
            <a:xfrm>
              <a:off x="1213671" y="5117199"/>
              <a:ext cx="9135" cy="15661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5" name="Oval 224"/>
            <p:cNvSpPr>
              <a:spLocks noChangeArrowheads="1"/>
            </p:cNvSpPr>
            <p:nvPr/>
          </p:nvSpPr>
          <p:spPr bwMode="auto">
            <a:xfrm>
              <a:off x="1145817" y="5131741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6" name="Oval 225"/>
            <p:cNvSpPr>
              <a:spLocks noChangeArrowheads="1"/>
            </p:cNvSpPr>
            <p:nvPr/>
          </p:nvSpPr>
          <p:spPr bwMode="auto">
            <a:xfrm>
              <a:off x="1124939" y="5135097"/>
              <a:ext cx="10439" cy="1230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7" name="Oval 226"/>
            <p:cNvSpPr>
              <a:spLocks noChangeArrowheads="1"/>
            </p:cNvSpPr>
            <p:nvPr/>
          </p:nvSpPr>
          <p:spPr bwMode="auto">
            <a:xfrm>
              <a:off x="1101451" y="5138453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8" name="Freeform 227"/>
            <p:cNvSpPr>
              <a:spLocks/>
            </p:cNvSpPr>
            <p:nvPr/>
          </p:nvSpPr>
          <p:spPr bwMode="auto">
            <a:xfrm flipH="1">
              <a:off x="950525" y="4841172"/>
              <a:ext cx="297512" cy="283017"/>
            </a:xfrm>
            <a:custGeom>
              <a:avLst/>
              <a:gdLst>
                <a:gd name="T0" fmla="*/ 1330 w 1345"/>
                <a:gd name="T1" fmla="*/ 167 h 1366"/>
                <a:gd name="T2" fmla="*/ 0 w 1345"/>
                <a:gd name="T3" fmla="*/ 0 h 1366"/>
                <a:gd name="T4" fmla="*/ 0 w 1345"/>
                <a:gd name="T5" fmla="*/ 1157 h 1366"/>
                <a:gd name="T6" fmla="*/ 1345 w 1345"/>
                <a:gd name="T7" fmla="*/ 1366 h 1366"/>
                <a:gd name="T8" fmla="*/ 1330 w 1345"/>
                <a:gd name="T9" fmla="*/ 167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2000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9" name="Freeform 228"/>
            <p:cNvSpPr>
              <a:spLocks/>
            </p:cNvSpPr>
            <p:nvPr/>
          </p:nvSpPr>
          <p:spPr bwMode="auto">
            <a:xfrm flipH="1">
              <a:off x="905720" y="4814047"/>
              <a:ext cx="367975" cy="44746"/>
            </a:xfrm>
            <a:custGeom>
              <a:avLst/>
              <a:gdLst>
                <a:gd name="T0" fmla="*/ 0 w 1660"/>
                <a:gd name="T1" fmla="*/ 10 h 214"/>
                <a:gd name="T2" fmla="*/ 68 w 1660"/>
                <a:gd name="T3" fmla="*/ 0 h 214"/>
                <a:gd name="T4" fmla="*/ 1660 w 1660"/>
                <a:gd name="T5" fmla="*/ 199 h 214"/>
                <a:gd name="T6" fmla="*/ 1613 w 1660"/>
                <a:gd name="T7" fmla="*/ 214 h 214"/>
                <a:gd name="T8" fmla="*/ 0 w 1660"/>
                <a:gd name="T9" fmla="*/ 10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0"/>
                <a:gd name="T16" fmla="*/ 0 h 214"/>
                <a:gd name="T17" fmla="*/ 1660 w 1660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3171229" y="3418142"/>
            <a:ext cx="6623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A.M</a:t>
            </a:r>
            <a:endParaRPr lang="ko-KR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4059766" y="3418146"/>
            <a:ext cx="688994" cy="830577"/>
            <a:chOff x="809159" y="4814047"/>
            <a:chExt cx="688975" cy="760915"/>
          </a:xfrm>
        </p:grpSpPr>
        <p:sp>
          <p:nvSpPr>
            <p:cNvPr id="64" name="Freeform 174"/>
            <p:cNvSpPr>
              <a:spLocks/>
            </p:cNvSpPr>
            <p:nvPr/>
          </p:nvSpPr>
          <p:spPr bwMode="auto">
            <a:xfrm rot="355818">
              <a:off x="1336329" y="5283876"/>
              <a:ext cx="61330" cy="36915"/>
            </a:xfrm>
            <a:custGeom>
              <a:avLst/>
              <a:gdLst>
                <a:gd name="T0" fmla="*/ 1224 w 1224"/>
                <a:gd name="T1" fmla="*/ 755 h 755"/>
                <a:gd name="T2" fmla="*/ 1112 w 1224"/>
                <a:gd name="T3" fmla="*/ 716 h 755"/>
                <a:gd name="T4" fmla="*/ 1051 w 1224"/>
                <a:gd name="T5" fmla="*/ 693 h 755"/>
                <a:gd name="T6" fmla="*/ 1006 w 1224"/>
                <a:gd name="T7" fmla="*/ 671 h 755"/>
                <a:gd name="T8" fmla="*/ 984 w 1224"/>
                <a:gd name="T9" fmla="*/ 660 h 755"/>
                <a:gd name="T10" fmla="*/ 939 w 1224"/>
                <a:gd name="T11" fmla="*/ 626 h 755"/>
                <a:gd name="T12" fmla="*/ 894 w 1224"/>
                <a:gd name="T13" fmla="*/ 548 h 755"/>
                <a:gd name="T14" fmla="*/ 889 w 1224"/>
                <a:gd name="T15" fmla="*/ 531 h 755"/>
                <a:gd name="T16" fmla="*/ 850 w 1224"/>
                <a:gd name="T17" fmla="*/ 509 h 755"/>
                <a:gd name="T18" fmla="*/ 799 w 1224"/>
                <a:gd name="T19" fmla="*/ 481 h 755"/>
                <a:gd name="T20" fmla="*/ 704 w 1224"/>
                <a:gd name="T21" fmla="*/ 453 h 755"/>
                <a:gd name="T22" fmla="*/ 419 w 1224"/>
                <a:gd name="T23" fmla="*/ 442 h 755"/>
                <a:gd name="T24" fmla="*/ 330 w 1224"/>
                <a:gd name="T25" fmla="*/ 408 h 755"/>
                <a:gd name="T26" fmla="*/ 212 w 1224"/>
                <a:gd name="T27" fmla="*/ 279 h 755"/>
                <a:gd name="T28" fmla="*/ 145 w 1224"/>
                <a:gd name="T29" fmla="*/ 134 h 755"/>
                <a:gd name="T30" fmla="*/ 78 w 1224"/>
                <a:gd name="T31" fmla="*/ 39 h 755"/>
                <a:gd name="T32" fmla="*/ 0 w 1224"/>
                <a:gd name="T33" fmla="*/ 0 h 7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24"/>
                <a:gd name="T52" fmla="*/ 0 h 755"/>
                <a:gd name="T53" fmla="*/ 1224 w 1224"/>
                <a:gd name="T54" fmla="*/ 755 h 7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24" h="755">
                  <a:moveTo>
                    <a:pt x="1224" y="755"/>
                  </a:moveTo>
                  <a:cubicBezTo>
                    <a:pt x="1190" y="729"/>
                    <a:pt x="1154" y="724"/>
                    <a:pt x="1112" y="716"/>
                  </a:cubicBezTo>
                  <a:cubicBezTo>
                    <a:pt x="1091" y="705"/>
                    <a:pt x="1072" y="702"/>
                    <a:pt x="1051" y="693"/>
                  </a:cubicBezTo>
                  <a:cubicBezTo>
                    <a:pt x="1036" y="686"/>
                    <a:pt x="1021" y="678"/>
                    <a:pt x="1006" y="671"/>
                  </a:cubicBezTo>
                  <a:cubicBezTo>
                    <a:pt x="999" y="667"/>
                    <a:pt x="984" y="660"/>
                    <a:pt x="984" y="660"/>
                  </a:cubicBezTo>
                  <a:cubicBezTo>
                    <a:pt x="971" y="646"/>
                    <a:pt x="939" y="626"/>
                    <a:pt x="939" y="626"/>
                  </a:cubicBezTo>
                  <a:cubicBezTo>
                    <a:pt x="923" y="602"/>
                    <a:pt x="906" y="575"/>
                    <a:pt x="894" y="548"/>
                  </a:cubicBezTo>
                  <a:cubicBezTo>
                    <a:pt x="892" y="543"/>
                    <a:pt x="893" y="536"/>
                    <a:pt x="889" y="531"/>
                  </a:cubicBezTo>
                  <a:cubicBezTo>
                    <a:pt x="884" y="524"/>
                    <a:pt x="855" y="512"/>
                    <a:pt x="850" y="509"/>
                  </a:cubicBezTo>
                  <a:cubicBezTo>
                    <a:pt x="802" y="480"/>
                    <a:pt x="833" y="491"/>
                    <a:pt x="799" y="481"/>
                  </a:cubicBezTo>
                  <a:cubicBezTo>
                    <a:pt x="764" y="457"/>
                    <a:pt x="751" y="457"/>
                    <a:pt x="704" y="453"/>
                  </a:cubicBezTo>
                  <a:cubicBezTo>
                    <a:pt x="606" y="457"/>
                    <a:pt x="515" y="459"/>
                    <a:pt x="419" y="442"/>
                  </a:cubicBezTo>
                  <a:cubicBezTo>
                    <a:pt x="391" y="426"/>
                    <a:pt x="360" y="419"/>
                    <a:pt x="330" y="408"/>
                  </a:cubicBezTo>
                  <a:cubicBezTo>
                    <a:pt x="287" y="368"/>
                    <a:pt x="245" y="328"/>
                    <a:pt x="212" y="279"/>
                  </a:cubicBezTo>
                  <a:cubicBezTo>
                    <a:pt x="183" y="235"/>
                    <a:pt x="168" y="181"/>
                    <a:pt x="145" y="134"/>
                  </a:cubicBezTo>
                  <a:cubicBezTo>
                    <a:pt x="128" y="100"/>
                    <a:pt x="99" y="71"/>
                    <a:pt x="78" y="39"/>
                  </a:cubicBezTo>
                  <a:cubicBezTo>
                    <a:pt x="70" y="27"/>
                    <a:pt x="15" y="7"/>
                    <a:pt x="0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5" name="Freeform 175"/>
            <p:cNvSpPr>
              <a:spLocks/>
            </p:cNvSpPr>
            <p:nvPr/>
          </p:nvSpPr>
          <p:spPr bwMode="auto">
            <a:xfrm rot="355818" flipH="1">
              <a:off x="1385915" y="5317436"/>
              <a:ext cx="112219" cy="58169"/>
            </a:xfrm>
            <a:custGeom>
              <a:avLst/>
              <a:gdLst>
                <a:gd name="T0" fmla="*/ 886 w 971"/>
                <a:gd name="T1" fmla="*/ 33 h 550"/>
                <a:gd name="T2" fmla="*/ 937 w 971"/>
                <a:gd name="T3" fmla="*/ 70 h 550"/>
                <a:gd name="T4" fmla="*/ 971 w 971"/>
                <a:gd name="T5" fmla="*/ 130 h 550"/>
                <a:gd name="T6" fmla="*/ 967 w 971"/>
                <a:gd name="T7" fmla="*/ 218 h 550"/>
                <a:gd name="T8" fmla="*/ 882 w 971"/>
                <a:gd name="T9" fmla="*/ 261 h 550"/>
                <a:gd name="T10" fmla="*/ 791 w 971"/>
                <a:gd name="T11" fmla="*/ 294 h 550"/>
                <a:gd name="T12" fmla="*/ 665 w 971"/>
                <a:gd name="T13" fmla="*/ 382 h 550"/>
                <a:gd name="T14" fmla="*/ 519 w 971"/>
                <a:gd name="T15" fmla="*/ 522 h 550"/>
                <a:gd name="T16" fmla="*/ 397 w 971"/>
                <a:gd name="T17" fmla="*/ 542 h 550"/>
                <a:gd name="T18" fmla="*/ 298 w 971"/>
                <a:gd name="T19" fmla="*/ 550 h 550"/>
                <a:gd name="T20" fmla="*/ 155 w 971"/>
                <a:gd name="T21" fmla="*/ 522 h 550"/>
                <a:gd name="T22" fmla="*/ 34 w 971"/>
                <a:gd name="T23" fmla="*/ 459 h 550"/>
                <a:gd name="T24" fmla="*/ 0 w 971"/>
                <a:gd name="T25" fmla="*/ 393 h 550"/>
                <a:gd name="T26" fmla="*/ 11 w 971"/>
                <a:gd name="T27" fmla="*/ 315 h 550"/>
                <a:gd name="T28" fmla="*/ 63 w 971"/>
                <a:gd name="T29" fmla="*/ 210 h 550"/>
                <a:gd name="T30" fmla="*/ 142 w 971"/>
                <a:gd name="T31" fmla="*/ 147 h 550"/>
                <a:gd name="T32" fmla="*/ 246 w 971"/>
                <a:gd name="T33" fmla="*/ 89 h 550"/>
                <a:gd name="T34" fmla="*/ 445 w 971"/>
                <a:gd name="T35" fmla="*/ 21 h 550"/>
                <a:gd name="T36" fmla="*/ 634 w 971"/>
                <a:gd name="T37" fmla="*/ 0 h 550"/>
                <a:gd name="T38" fmla="*/ 794 w 971"/>
                <a:gd name="T39" fmla="*/ 13 h 550"/>
                <a:gd name="T40" fmla="*/ 886 w 971"/>
                <a:gd name="T41" fmla="*/ 33 h 5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1"/>
                <a:gd name="T64" fmla="*/ 0 h 550"/>
                <a:gd name="T65" fmla="*/ 971 w 971"/>
                <a:gd name="T66" fmla="*/ 550 h 5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1" h="550">
                  <a:moveTo>
                    <a:pt x="886" y="33"/>
                  </a:moveTo>
                  <a:lnTo>
                    <a:pt x="937" y="70"/>
                  </a:lnTo>
                  <a:lnTo>
                    <a:pt x="971" y="130"/>
                  </a:lnTo>
                  <a:lnTo>
                    <a:pt x="967" y="218"/>
                  </a:lnTo>
                  <a:lnTo>
                    <a:pt x="882" y="261"/>
                  </a:lnTo>
                  <a:lnTo>
                    <a:pt x="791" y="294"/>
                  </a:lnTo>
                  <a:lnTo>
                    <a:pt x="665" y="382"/>
                  </a:lnTo>
                  <a:lnTo>
                    <a:pt x="519" y="522"/>
                  </a:lnTo>
                  <a:lnTo>
                    <a:pt x="397" y="542"/>
                  </a:lnTo>
                  <a:lnTo>
                    <a:pt x="298" y="550"/>
                  </a:lnTo>
                  <a:lnTo>
                    <a:pt x="155" y="522"/>
                  </a:lnTo>
                  <a:lnTo>
                    <a:pt x="34" y="459"/>
                  </a:lnTo>
                  <a:lnTo>
                    <a:pt x="0" y="393"/>
                  </a:lnTo>
                  <a:lnTo>
                    <a:pt x="11" y="315"/>
                  </a:lnTo>
                  <a:lnTo>
                    <a:pt x="63" y="210"/>
                  </a:lnTo>
                  <a:lnTo>
                    <a:pt x="142" y="147"/>
                  </a:lnTo>
                  <a:lnTo>
                    <a:pt x="246" y="89"/>
                  </a:lnTo>
                  <a:lnTo>
                    <a:pt x="445" y="21"/>
                  </a:lnTo>
                  <a:lnTo>
                    <a:pt x="634" y="0"/>
                  </a:lnTo>
                  <a:lnTo>
                    <a:pt x="794" y="13"/>
                  </a:lnTo>
                  <a:lnTo>
                    <a:pt x="886" y="3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" name="Freeform 176"/>
            <p:cNvSpPr>
              <a:spLocks/>
            </p:cNvSpPr>
            <p:nvPr/>
          </p:nvSpPr>
          <p:spPr bwMode="auto">
            <a:xfrm rot="355818">
              <a:off x="1380695" y="5337571"/>
              <a:ext cx="110915" cy="41389"/>
            </a:xfrm>
            <a:custGeom>
              <a:avLst/>
              <a:gdLst>
                <a:gd name="T0" fmla="*/ 0 w 1432"/>
                <a:gd name="T1" fmla="*/ 0 h 526"/>
                <a:gd name="T2" fmla="*/ 56 w 1432"/>
                <a:gd name="T3" fmla="*/ 118 h 526"/>
                <a:gd name="T4" fmla="*/ 319 w 1432"/>
                <a:gd name="T5" fmla="*/ 302 h 526"/>
                <a:gd name="T6" fmla="*/ 604 w 1432"/>
                <a:gd name="T7" fmla="*/ 448 h 526"/>
                <a:gd name="T8" fmla="*/ 867 w 1432"/>
                <a:gd name="T9" fmla="*/ 526 h 526"/>
                <a:gd name="T10" fmla="*/ 1091 w 1432"/>
                <a:gd name="T11" fmla="*/ 504 h 526"/>
                <a:gd name="T12" fmla="*/ 1270 w 1432"/>
                <a:gd name="T13" fmla="*/ 448 h 526"/>
                <a:gd name="T14" fmla="*/ 1432 w 1432"/>
                <a:gd name="T15" fmla="*/ 353 h 526"/>
                <a:gd name="T16" fmla="*/ 1253 w 1432"/>
                <a:gd name="T17" fmla="*/ 431 h 526"/>
                <a:gd name="T18" fmla="*/ 1108 w 1432"/>
                <a:gd name="T19" fmla="*/ 470 h 526"/>
                <a:gd name="T20" fmla="*/ 951 w 1432"/>
                <a:gd name="T21" fmla="*/ 470 h 526"/>
                <a:gd name="T22" fmla="*/ 789 w 1432"/>
                <a:gd name="T23" fmla="*/ 453 h 526"/>
                <a:gd name="T24" fmla="*/ 699 w 1432"/>
                <a:gd name="T25" fmla="*/ 420 h 526"/>
                <a:gd name="T26" fmla="*/ 560 w 1432"/>
                <a:gd name="T27" fmla="*/ 330 h 526"/>
                <a:gd name="T28" fmla="*/ 437 w 1432"/>
                <a:gd name="T29" fmla="*/ 213 h 526"/>
                <a:gd name="T30" fmla="*/ 274 w 1432"/>
                <a:gd name="T31" fmla="*/ 129 h 526"/>
                <a:gd name="T32" fmla="*/ 140 w 1432"/>
                <a:gd name="T33" fmla="*/ 73 h 526"/>
                <a:gd name="T34" fmla="*/ 0 w 1432"/>
                <a:gd name="T35" fmla="*/ 0 h 5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2"/>
                <a:gd name="T55" fmla="*/ 0 h 526"/>
                <a:gd name="T56" fmla="*/ 1432 w 1432"/>
                <a:gd name="T57" fmla="*/ 526 h 5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2" h="526">
                  <a:moveTo>
                    <a:pt x="0" y="0"/>
                  </a:moveTo>
                  <a:lnTo>
                    <a:pt x="56" y="118"/>
                  </a:lnTo>
                  <a:lnTo>
                    <a:pt x="319" y="302"/>
                  </a:lnTo>
                  <a:lnTo>
                    <a:pt x="604" y="448"/>
                  </a:lnTo>
                  <a:lnTo>
                    <a:pt x="867" y="526"/>
                  </a:lnTo>
                  <a:lnTo>
                    <a:pt x="1091" y="504"/>
                  </a:lnTo>
                  <a:lnTo>
                    <a:pt x="1270" y="448"/>
                  </a:lnTo>
                  <a:lnTo>
                    <a:pt x="1432" y="353"/>
                  </a:lnTo>
                  <a:lnTo>
                    <a:pt x="1253" y="431"/>
                  </a:lnTo>
                  <a:lnTo>
                    <a:pt x="1108" y="470"/>
                  </a:lnTo>
                  <a:lnTo>
                    <a:pt x="951" y="470"/>
                  </a:lnTo>
                  <a:lnTo>
                    <a:pt x="789" y="453"/>
                  </a:lnTo>
                  <a:lnTo>
                    <a:pt x="699" y="420"/>
                  </a:lnTo>
                  <a:lnTo>
                    <a:pt x="560" y="330"/>
                  </a:lnTo>
                  <a:lnTo>
                    <a:pt x="437" y="213"/>
                  </a:lnTo>
                  <a:lnTo>
                    <a:pt x="274" y="129"/>
                  </a:lnTo>
                  <a:lnTo>
                    <a:pt x="140" y="7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7" name="Freeform 177"/>
            <p:cNvSpPr>
              <a:spLocks/>
            </p:cNvSpPr>
            <p:nvPr/>
          </p:nvSpPr>
          <p:spPr bwMode="auto">
            <a:xfrm rot="355818" flipH="1">
              <a:off x="1408098" y="5314079"/>
              <a:ext cx="26098" cy="27966"/>
            </a:xfrm>
            <a:custGeom>
              <a:avLst/>
              <a:gdLst>
                <a:gd name="T0" fmla="*/ 229 w 229"/>
                <a:gd name="T1" fmla="*/ 261 h 261"/>
                <a:gd name="T2" fmla="*/ 115 w 229"/>
                <a:gd name="T3" fmla="*/ 57 h 261"/>
                <a:gd name="T4" fmla="*/ 0 w 229"/>
                <a:gd name="T5" fmla="*/ 0 h 261"/>
                <a:gd name="T6" fmla="*/ 0 60000 65536"/>
                <a:gd name="T7" fmla="*/ 0 60000 65536"/>
                <a:gd name="T8" fmla="*/ 0 60000 65536"/>
                <a:gd name="T9" fmla="*/ 0 w 229"/>
                <a:gd name="T10" fmla="*/ 0 h 261"/>
                <a:gd name="T11" fmla="*/ 229 w 229"/>
                <a:gd name="T12" fmla="*/ 261 h 2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261">
                  <a:moveTo>
                    <a:pt x="229" y="261"/>
                  </a:moveTo>
                  <a:lnTo>
                    <a:pt x="115" y="5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8" name="Freeform 178"/>
            <p:cNvSpPr>
              <a:spLocks/>
            </p:cNvSpPr>
            <p:nvPr/>
          </p:nvSpPr>
          <p:spPr bwMode="auto">
            <a:xfrm rot="355818">
              <a:off x="1396354" y="5312961"/>
              <a:ext cx="35232" cy="5593"/>
            </a:xfrm>
            <a:custGeom>
              <a:avLst/>
              <a:gdLst>
                <a:gd name="T0" fmla="*/ 0 w 560"/>
                <a:gd name="T1" fmla="*/ 79 h 79"/>
                <a:gd name="T2" fmla="*/ 246 w 560"/>
                <a:gd name="T3" fmla="*/ 26 h 79"/>
                <a:gd name="T4" fmla="*/ 408 w 560"/>
                <a:gd name="T5" fmla="*/ 0 h 79"/>
                <a:gd name="T6" fmla="*/ 560 w 560"/>
                <a:gd name="T7" fmla="*/ 26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"/>
                <a:gd name="T13" fmla="*/ 0 h 79"/>
                <a:gd name="T14" fmla="*/ 560 w 56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" h="79">
                  <a:moveTo>
                    <a:pt x="0" y="79"/>
                  </a:moveTo>
                  <a:lnTo>
                    <a:pt x="246" y="26"/>
                  </a:lnTo>
                  <a:lnTo>
                    <a:pt x="408" y="0"/>
                  </a:lnTo>
                  <a:lnTo>
                    <a:pt x="560" y="26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9" name="Oval 179"/>
            <p:cNvSpPr>
              <a:spLocks noChangeArrowheads="1"/>
            </p:cNvSpPr>
            <p:nvPr/>
          </p:nvSpPr>
          <p:spPr bwMode="auto">
            <a:xfrm rot="21219751">
              <a:off x="1412012" y="5310724"/>
              <a:ext cx="15659" cy="6712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0" name="Freeform 180"/>
            <p:cNvSpPr>
              <a:spLocks/>
            </p:cNvSpPr>
            <p:nvPr/>
          </p:nvSpPr>
          <p:spPr bwMode="auto">
            <a:xfrm rot="355818">
              <a:off x="1388524" y="5315198"/>
              <a:ext cx="30013" cy="23491"/>
            </a:xfrm>
            <a:custGeom>
              <a:avLst/>
              <a:gdLst>
                <a:gd name="T0" fmla="*/ 98 w 482"/>
                <a:gd name="T1" fmla="*/ 36 h 367"/>
                <a:gd name="T2" fmla="*/ 320 w 482"/>
                <a:gd name="T3" fmla="*/ 0 h 367"/>
                <a:gd name="T4" fmla="*/ 367 w 482"/>
                <a:gd name="T5" fmla="*/ 26 h 367"/>
                <a:gd name="T6" fmla="*/ 445 w 482"/>
                <a:gd name="T7" fmla="*/ 26 h 367"/>
                <a:gd name="T8" fmla="*/ 482 w 482"/>
                <a:gd name="T9" fmla="*/ 42 h 367"/>
                <a:gd name="T10" fmla="*/ 278 w 482"/>
                <a:gd name="T11" fmla="*/ 367 h 367"/>
                <a:gd name="T12" fmla="*/ 5 w 482"/>
                <a:gd name="T13" fmla="*/ 262 h 367"/>
                <a:gd name="T14" fmla="*/ 0 w 482"/>
                <a:gd name="T15" fmla="*/ 157 h 367"/>
                <a:gd name="T16" fmla="*/ 42 w 482"/>
                <a:gd name="T17" fmla="*/ 74 h 367"/>
                <a:gd name="T18" fmla="*/ 98 w 482"/>
                <a:gd name="T19" fmla="*/ 36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2"/>
                <a:gd name="T31" fmla="*/ 0 h 367"/>
                <a:gd name="T32" fmla="*/ 482 w 482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2" h="367">
                  <a:moveTo>
                    <a:pt x="98" y="36"/>
                  </a:moveTo>
                  <a:lnTo>
                    <a:pt x="320" y="0"/>
                  </a:lnTo>
                  <a:lnTo>
                    <a:pt x="367" y="26"/>
                  </a:lnTo>
                  <a:lnTo>
                    <a:pt x="445" y="26"/>
                  </a:lnTo>
                  <a:lnTo>
                    <a:pt x="482" y="42"/>
                  </a:lnTo>
                  <a:lnTo>
                    <a:pt x="278" y="367"/>
                  </a:lnTo>
                  <a:lnTo>
                    <a:pt x="5" y="262"/>
                  </a:lnTo>
                  <a:lnTo>
                    <a:pt x="0" y="157"/>
                  </a:lnTo>
                  <a:lnTo>
                    <a:pt x="42" y="74"/>
                  </a:lnTo>
                  <a:lnTo>
                    <a:pt x="98" y="36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" name="Freeform 182"/>
            <p:cNvSpPr>
              <a:spLocks/>
            </p:cNvSpPr>
            <p:nvPr/>
          </p:nvSpPr>
          <p:spPr bwMode="auto">
            <a:xfrm flipH="1">
              <a:off x="979315" y="5242246"/>
              <a:ext cx="184726" cy="332716"/>
            </a:xfrm>
            <a:custGeom>
              <a:avLst/>
              <a:gdLst>
                <a:gd name="T0" fmla="*/ 933 w 933"/>
                <a:gd name="T1" fmla="*/ 135 h 352"/>
                <a:gd name="T2" fmla="*/ 932 w 933"/>
                <a:gd name="T3" fmla="*/ 171 h 352"/>
                <a:gd name="T4" fmla="*/ 762 w 933"/>
                <a:gd name="T5" fmla="*/ 352 h 352"/>
                <a:gd name="T6" fmla="*/ 4 w 933"/>
                <a:gd name="T7" fmla="*/ 195 h 352"/>
                <a:gd name="T8" fmla="*/ 0 w 933"/>
                <a:gd name="T9" fmla="*/ 148 h 352"/>
                <a:gd name="T10" fmla="*/ 244 w 933"/>
                <a:gd name="T11" fmla="*/ 0 h 352"/>
                <a:gd name="T12" fmla="*/ 933 w 933"/>
                <a:gd name="T13" fmla="*/ 135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3"/>
                <a:gd name="T22" fmla="*/ 0 h 352"/>
                <a:gd name="T23" fmla="*/ 933 w 933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3" h="352">
                  <a:moveTo>
                    <a:pt x="933" y="135"/>
                  </a:moveTo>
                  <a:lnTo>
                    <a:pt x="932" y="171"/>
                  </a:lnTo>
                  <a:lnTo>
                    <a:pt x="762" y="352"/>
                  </a:lnTo>
                  <a:lnTo>
                    <a:pt x="4" y="195"/>
                  </a:lnTo>
                  <a:lnTo>
                    <a:pt x="0" y="148"/>
                  </a:lnTo>
                  <a:lnTo>
                    <a:pt x="244" y="0"/>
                  </a:lnTo>
                  <a:lnTo>
                    <a:pt x="933" y="135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3F3F3"/>
                </a:gs>
              </a:gsLst>
              <a:lin ang="0" scaled="1"/>
            </a:gra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" name="Freeform 183"/>
            <p:cNvSpPr>
              <a:spLocks/>
            </p:cNvSpPr>
            <p:nvPr/>
          </p:nvSpPr>
          <p:spPr bwMode="auto">
            <a:xfrm flipH="1">
              <a:off x="993669" y="5232180"/>
              <a:ext cx="184726" cy="332716"/>
            </a:xfrm>
            <a:custGeom>
              <a:avLst/>
              <a:gdLst>
                <a:gd name="T0" fmla="*/ 895 w 895"/>
                <a:gd name="T1" fmla="*/ 133 h 294"/>
                <a:gd name="T2" fmla="*/ 232 w 895"/>
                <a:gd name="T3" fmla="*/ 0 h 294"/>
                <a:gd name="T4" fmla="*/ 0 w 895"/>
                <a:gd name="T5" fmla="*/ 143 h 294"/>
                <a:gd name="T6" fmla="*/ 739 w 895"/>
                <a:gd name="T7" fmla="*/ 294 h 294"/>
                <a:gd name="T8" fmla="*/ 895 w 895"/>
                <a:gd name="T9" fmla="*/ 133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294"/>
                <a:gd name="T17" fmla="*/ 895 w 895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294">
                  <a:moveTo>
                    <a:pt x="895" y="133"/>
                  </a:moveTo>
                  <a:lnTo>
                    <a:pt x="232" y="0"/>
                  </a:lnTo>
                  <a:lnTo>
                    <a:pt x="0" y="143"/>
                  </a:lnTo>
                  <a:lnTo>
                    <a:pt x="739" y="294"/>
                  </a:lnTo>
                  <a:lnTo>
                    <a:pt x="895" y="1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3" name="Freeform 184"/>
            <p:cNvSpPr>
              <a:spLocks/>
            </p:cNvSpPr>
            <p:nvPr/>
          </p:nvSpPr>
          <p:spPr bwMode="auto">
            <a:xfrm flipH="1">
              <a:off x="1027074" y="5336452"/>
              <a:ext cx="283158" cy="59288"/>
            </a:xfrm>
            <a:custGeom>
              <a:avLst/>
              <a:gdLst>
                <a:gd name="T0" fmla="*/ 0 w 531"/>
                <a:gd name="T1" fmla="*/ 15 h 118"/>
                <a:gd name="T2" fmla="*/ 508 w 531"/>
                <a:gd name="T3" fmla="*/ 118 h 118"/>
                <a:gd name="T4" fmla="*/ 531 w 531"/>
                <a:gd name="T5" fmla="*/ 103 h 118"/>
                <a:gd name="T6" fmla="*/ 23 w 531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1"/>
                <a:gd name="T13" fmla="*/ 0 h 118"/>
                <a:gd name="T14" fmla="*/ 531 w 531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1" h="118">
                  <a:moveTo>
                    <a:pt x="0" y="15"/>
                  </a:moveTo>
                  <a:lnTo>
                    <a:pt x="508" y="118"/>
                  </a:lnTo>
                  <a:lnTo>
                    <a:pt x="531" y="103"/>
                  </a:lnTo>
                  <a:lnTo>
                    <a:pt x="23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4" name="Freeform 185"/>
            <p:cNvSpPr>
              <a:spLocks/>
            </p:cNvSpPr>
            <p:nvPr/>
          </p:nvSpPr>
          <p:spPr bwMode="auto">
            <a:xfrm flipH="1">
              <a:off x="1098842" y="5352113"/>
              <a:ext cx="292292" cy="79424"/>
            </a:xfrm>
            <a:custGeom>
              <a:avLst/>
              <a:gdLst>
                <a:gd name="T0" fmla="*/ 0 w 548"/>
                <a:gd name="T1" fmla="*/ 74 h 159"/>
                <a:gd name="T2" fmla="*/ 31 w 548"/>
                <a:gd name="T3" fmla="*/ 78 h 159"/>
                <a:gd name="T4" fmla="*/ 57 w 548"/>
                <a:gd name="T5" fmla="*/ 66 h 159"/>
                <a:gd name="T6" fmla="*/ 76 w 548"/>
                <a:gd name="T7" fmla="*/ 71 h 159"/>
                <a:gd name="T8" fmla="*/ 58 w 548"/>
                <a:gd name="T9" fmla="*/ 81 h 159"/>
                <a:gd name="T10" fmla="*/ 451 w 548"/>
                <a:gd name="T11" fmla="*/ 159 h 159"/>
                <a:gd name="T12" fmla="*/ 548 w 548"/>
                <a:gd name="T13" fmla="*/ 84 h 159"/>
                <a:gd name="T14" fmla="*/ 130 w 548"/>
                <a:gd name="T15" fmla="*/ 0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8"/>
                <a:gd name="T25" fmla="*/ 0 h 159"/>
                <a:gd name="T26" fmla="*/ 548 w 548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8" h="159">
                  <a:moveTo>
                    <a:pt x="0" y="74"/>
                  </a:moveTo>
                  <a:lnTo>
                    <a:pt x="31" y="78"/>
                  </a:lnTo>
                  <a:lnTo>
                    <a:pt x="57" y="66"/>
                  </a:lnTo>
                  <a:lnTo>
                    <a:pt x="76" y="71"/>
                  </a:lnTo>
                  <a:lnTo>
                    <a:pt x="58" y="81"/>
                  </a:lnTo>
                  <a:lnTo>
                    <a:pt x="451" y="159"/>
                  </a:lnTo>
                  <a:lnTo>
                    <a:pt x="548" y="84"/>
                  </a:lnTo>
                  <a:lnTo>
                    <a:pt x="130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5" name="Freeform 186"/>
            <p:cNvSpPr>
              <a:spLocks/>
            </p:cNvSpPr>
            <p:nvPr/>
          </p:nvSpPr>
          <p:spPr bwMode="auto">
            <a:xfrm flipH="1">
              <a:off x="1044037" y="5396859"/>
              <a:ext cx="74378" cy="34678"/>
            </a:xfrm>
            <a:custGeom>
              <a:avLst/>
              <a:gdLst>
                <a:gd name="T0" fmla="*/ 73 w 140"/>
                <a:gd name="T1" fmla="*/ 0 h 70"/>
                <a:gd name="T2" fmla="*/ 140 w 140"/>
                <a:gd name="T3" fmla="*/ 11 h 70"/>
                <a:gd name="T4" fmla="*/ 75 w 140"/>
                <a:gd name="T5" fmla="*/ 70 h 70"/>
                <a:gd name="T6" fmla="*/ 0 w 140"/>
                <a:gd name="T7" fmla="*/ 56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70"/>
                <a:gd name="T14" fmla="*/ 140 w 1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70">
                  <a:moveTo>
                    <a:pt x="73" y="0"/>
                  </a:moveTo>
                  <a:lnTo>
                    <a:pt x="140" y="11"/>
                  </a:lnTo>
                  <a:lnTo>
                    <a:pt x="75" y="70"/>
                  </a:lnTo>
                  <a:lnTo>
                    <a:pt x="0" y="56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6" name="Freeform 187"/>
            <p:cNvSpPr>
              <a:spLocks/>
            </p:cNvSpPr>
            <p:nvPr/>
          </p:nvSpPr>
          <p:spPr bwMode="auto">
            <a:xfrm flipH="1">
              <a:off x="990537" y="5404690"/>
              <a:ext cx="88732" cy="50339"/>
            </a:xfrm>
            <a:custGeom>
              <a:avLst/>
              <a:gdLst>
                <a:gd name="T0" fmla="*/ 87 w 167"/>
                <a:gd name="T1" fmla="*/ 0 h 101"/>
                <a:gd name="T2" fmla="*/ 167 w 167"/>
                <a:gd name="T3" fmla="*/ 15 h 101"/>
                <a:gd name="T4" fmla="*/ 81 w 167"/>
                <a:gd name="T5" fmla="*/ 101 h 101"/>
                <a:gd name="T6" fmla="*/ 0 w 167"/>
                <a:gd name="T7" fmla="*/ 83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01"/>
                <a:gd name="T14" fmla="*/ 167 w 16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01">
                  <a:moveTo>
                    <a:pt x="87" y="0"/>
                  </a:moveTo>
                  <a:lnTo>
                    <a:pt x="167" y="15"/>
                  </a:lnTo>
                  <a:lnTo>
                    <a:pt x="81" y="101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7" name="Freeform 189"/>
            <p:cNvSpPr>
              <a:spLocks noChangeAspect="1"/>
            </p:cNvSpPr>
            <p:nvPr/>
          </p:nvSpPr>
          <p:spPr bwMode="auto">
            <a:xfrm>
              <a:off x="809159" y="5121673"/>
              <a:ext cx="118744" cy="249457"/>
            </a:xfrm>
            <a:custGeom>
              <a:avLst/>
              <a:gdLst/>
              <a:ahLst/>
              <a:cxnLst>
                <a:cxn ang="0">
                  <a:pos x="169" y="246"/>
                </a:cxn>
                <a:cxn ang="0">
                  <a:pos x="1" y="0"/>
                </a:cxn>
                <a:cxn ang="0">
                  <a:pos x="0" y="123"/>
                </a:cxn>
                <a:cxn ang="0">
                  <a:pos x="165" y="377"/>
                </a:cxn>
              </a:cxnLst>
              <a:rect l="0" t="0" r="r" b="b"/>
              <a:pathLst>
                <a:path w="169" h="377">
                  <a:moveTo>
                    <a:pt x="169" y="246"/>
                  </a:moveTo>
                  <a:lnTo>
                    <a:pt x="1" y="0"/>
                  </a:lnTo>
                  <a:lnTo>
                    <a:pt x="0" y="123"/>
                  </a:lnTo>
                  <a:lnTo>
                    <a:pt x="165" y="377"/>
                  </a:lnTo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60784"/>
                    <a:invGamma/>
                  </a:srgbClr>
                </a:gs>
              </a:gsLst>
              <a:lin ang="0" scaled="1"/>
            </a:gra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8" name="Freeform 190"/>
            <p:cNvSpPr>
              <a:spLocks noChangeAspect="1"/>
            </p:cNvSpPr>
            <p:nvPr/>
          </p:nvSpPr>
          <p:spPr bwMode="auto">
            <a:xfrm>
              <a:off x="811769" y="5080284"/>
              <a:ext cx="508902" cy="203593"/>
            </a:xfrm>
            <a:custGeom>
              <a:avLst/>
              <a:gdLst/>
              <a:ahLst/>
              <a:cxnLst>
                <a:cxn ang="0">
                  <a:pos x="166" y="310"/>
                </a:cxn>
                <a:cxn ang="0">
                  <a:pos x="718" y="211"/>
                </a:cxn>
                <a:cxn ang="0">
                  <a:pos x="444" y="0"/>
                </a:cxn>
                <a:cxn ang="0">
                  <a:pos x="0" y="64"/>
                </a:cxn>
                <a:cxn ang="0">
                  <a:pos x="166" y="310"/>
                </a:cxn>
              </a:cxnLst>
              <a:rect l="0" t="0" r="r" b="b"/>
              <a:pathLst>
                <a:path w="718" h="310">
                  <a:moveTo>
                    <a:pt x="166" y="310"/>
                  </a:moveTo>
                  <a:lnTo>
                    <a:pt x="718" y="211"/>
                  </a:lnTo>
                  <a:lnTo>
                    <a:pt x="444" y="0"/>
                  </a:lnTo>
                  <a:lnTo>
                    <a:pt x="0" y="64"/>
                  </a:lnTo>
                  <a:lnTo>
                    <a:pt x="166" y="310"/>
                  </a:lnTo>
                  <a:close/>
                </a:path>
              </a:pathLst>
            </a:custGeom>
            <a:solidFill>
              <a:srgbClr val="FFFFFF"/>
            </a:soli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9" name="Freeform 191"/>
            <p:cNvSpPr>
              <a:spLocks/>
            </p:cNvSpPr>
            <p:nvPr/>
          </p:nvSpPr>
          <p:spPr bwMode="auto">
            <a:xfrm>
              <a:off x="922684" y="5217876"/>
              <a:ext cx="392768" cy="151017"/>
            </a:xfrm>
            <a:custGeom>
              <a:avLst/>
              <a:gdLst/>
              <a:ahLst/>
              <a:cxnLst>
                <a:cxn ang="0">
                  <a:pos x="6" y="99"/>
                </a:cxn>
                <a:cxn ang="0">
                  <a:pos x="557" y="0"/>
                </a:cxn>
                <a:cxn ang="0">
                  <a:pos x="549" y="121"/>
                </a:cxn>
                <a:cxn ang="0">
                  <a:pos x="0" y="228"/>
                </a:cxn>
                <a:cxn ang="0">
                  <a:pos x="6" y="99"/>
                </a:cxn>
              </a:cxnLst>
              <a:rect l="0" t="0" r="r" b="b"/>
              <a:pathLst>
                <a:path w="557" h="228">
                  <a:moveTo>
                    <a:pt x="6" y="99"/>
                  </a:moveTo>
                  <a:lnTo>
                    <a:pt x="557" y="0"/>
                  </a:lnTo>
                  <a:lnTo>
                    <a:pt x="549" y="121"/>
                  </a:lnTo>
                  <a:lnTo>
                    <a:pt x="0" y="228"/>
                  </a:lnTo>
                  <a:lnTo>
                    <a:pt x="6" y="99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0" name="Freeform 192"/>
            <p:cNvSpPr>
              <a:spLocks/>
            </p:cNvSpPr>
            <p:nvPr/>
          </p:nvSpPr>
          <p:spPr bwMode="auto">
            <a:xfrm>
              <a:off x="938342" y="5308487"/>
              <a:ext cx="118743" cy="42508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3"/>
                </a:cxn>
                <a:cxn ang="0">
                  <a:pos x="164" y="33"/>
                </a:cxn>
                <a:cxn ang="0">
                  <a:pos x="167" y="0"/>
                </a:cxn>
                <a:cxn ang="0">
                  <a:pos x="0" y="32"/>
                </a:cxn>
              </a:cxnLst>
              <a:rect l="0" t="0" r="r" b="b"/>
              <a:pathLst>
                <a:path w="167" h="63">
                  <a:moveTo>
                    <a:pt x="0" y="32"/>
                  </a:moveTo>
                  <a:lnTo>
                    <a:pt x="0" y="63"/>
                  </a:lnTo>
                  <a:lnTo>
                    <a:pt x="164" y="33"/>
                  </a:lnTo>
                  <a:lnTo>
                    <a:pt x="167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/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1" name="Oval 193"/>
            <p:cNvSpPr>
              <a:spLocks noChangeArrowheads="1"/>
            </p:cNvSpPr>
            <p:nvPr/>
          </p:nvSpPr>
          <p:spPr bwMode="auto">
            <a:xfrm>
              <a:off x="1036208" y="5314079"/>
              <a:ext cx="13049" cy="14543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2" name="Line 194"/>
            <p:cNvSpPr>
              <a:spLocks noChangeShapeType="1"/>
            </p:cNvSpPr>
            <p:nvPr/>
          </p:nvSpPr>
          <p:spPr bwMode="auto">
            <a:xfrm flipH="1">
              <a:off x="1218890" y="5250317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3" name="Line 195"/>
            <p:cNvSpPr>
              <a:spLocks noChangeShapeType="1"/>
            </p:cNvSpPr>
            <p:nvPr/>
          </p:nvSpPr>
          <p:spPr bwMode="auto">
            <a:xfrm flipH="1">
              <a:off x="1209757" y="5251435"/>
              <a:ext cx="1304" cy="57051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4" name="Line 196"/>
            <p:cNvSpPr>
              <a:spLocks noChangeShapeType="1"/>
            </p:cNvSpPr>
            <p:nvPr/>
          </p:nvSpPr>
          <p:spPr bwMode="auto">
            <a:xfrm flipH="1">
              <a:off x="1229329" y="5249198"/>
              <a:ext cx="3915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5" name="Line 197"/>
            <p:cNvSpPr>
              <a:spLocks noChangeShapeType="1"/>
            </p:cNvSpPr>
            <p:nvPr/>
          </p:nvSpPr>
          <p:spPr bwMode="auto">
            <a:xfrm flipH="1">
              <a:off x="1238464" y="5248080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6" name="Line 198"/>
            <p:cNvSpPr>
              <a:spLocks noChangeShapeType="1"/>
            </p:cNvSpPr>
            <p:nvPr/>
          </p:nvSpPr>
          <p:spPr bwMode="auto">
            <a:xfrm flipH="1">
              <a:off x="1246293" y="5246961"/>
              <a:ext cx="522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7" name="Line 199"/>
            <p:cNvSpPr>
              <a:spLocks noChangeShapeType="1"/>
            </p:cNvSpPr>
            <p:nvPr/>
          </p:nvSpPr>
          <p:spPr bwMode="auto">
            <a:xfrm flipH="1">
              <a:off x="1255427" y="5244724"/>
              <a:ext cx="5220" cy="54814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8" name="Line 200"/>
            <p:cNvSpPr>
              <a:spLocks noChangeShapeType="1"/>
            </p:cNvSpPr>
            <p:nvPr/>
          </p:nvSpPr>
          <p:spPr bwMode="auto">
            <a:xfrm flipH="1">
              <a:off x="1264561" y="5244724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9" name="Line 201"/>
            <p:cNvSpPr>
              <a:spLocks noChangeShapeType="1"/>
            </p:cNvSpPr>
            <p:nvPr/>
          </p:nvSpPr>
          <p:spPr bwMode="auto">
            <a:xfrm flipH="1">
              <a:off x="1272391" y="5240249"/>
              <a:ext cx="1304" cy="5593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0" name="Line 202"/>
            <p:cNvSpPr>
              <a:spLocks noChangeShapeType="1"/>
            </p:cNvSpPr>
            <p:nvPr/>
          </p:nvSpPr>
          <p:spPr bwMode="auto">
            <a:xfrm flipH="1">
              <a:off x="1280220" y="5240249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1" name="Line 203"/>
            <p:cNvSpPr>
              <a:spLocks noChangeShapeType="1"/>
            </p:cNvSpPr>
            <p:nvPr/>
          </p:nvSpPr>
          <p:spPr bwMode="auto">
            <a:xfrm flipH="1">
              <a:off x="1289354" y="5239131"/>
              <a:ext cx="1305" cy="5481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2" name="Line 204"/>
            <p:cNvSpPr>
              <a:spLocks noChangeShapeType="1"/>
            </p:cNvSpPr>
            <p:nvPr/>
          </p:nvSpPr>
          <p:spPr bwMode="auto">
            <a:xfrm flipH="1">
              <a:off x="1298488" y="5238012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3" name="Freeform 205"/>
            <p:cNvSpPr>
              <a:spLocks/>
            </p:cNvSpPr>
            <p:nvPr/>
          </p:nvSpPr>
          <p:spPr bwMode="auto">
            <a:xfrm>
              <a:off x="1092318" y="5272690"/>
              <a:ext cx="65244" cy="43627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0" y="138"/>
                </a:cxn>
                <a:cxn ang="0">
                  <a:pos x="186" y="104"/>
                </a:cxn>
                <a:cxn ang="0">
                  <a:pos x="186" y="0"/>
                </a:cxn>
                <a:cxn ang="0">
                  <a:pos x="2" y="33"/>
                </a:cxn>
              </a:cxnLst>
              <a:rect l="0" t="0" r="r" b="b"/>
              <a:pathLst>
                <a:path w="186" h="138">
                  <a:moveTo>
                    <a:pt x="2" y="33"/>
                  </a:moveTo>
                  <a:lnTo>
                    <a:pt x="0" y="138"/>
                  </a:lnTo>
                  <a:lnTo>
                    <a:pt x="186" y="104"/>
                  </a:lnTo>
                  <a:lnTo>
                    <a:pt x="186" y="0"/>
                  </a:lnTo>
                  <a:lnTo>
                    <a:pt x="2" y="33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75686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>
                  <a:alpha val="50000"/>
                </a:srgbClr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4" name="Line 206"/>
            <p:cNvSpPr>
              <a:spLocks noChangeShapeType="1"/>
            </p:cNvSpPr>
            <p:nvPr/>
          </p:nvSpPr>
          <p:spPr bwMode="auto">
            <a:xfrm flipH="1">
              <a:off x="1101451" y="5297300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5" name="Line 207"/>
            <p:cNvSpPr>
              <a:spLocks noChangeShapeType="1"/>
            </p:cNvSpPr>
            <p:nvPr/>
          </p:nvSpPr>
          <p:spPr bwMode="auto">
            <a:xfrm flipH="1">
              <a:off x="1152342" y="5287232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6" name="Line 208"/>
            <p:cNvSpPr>
              <a:spLocks noChangeShapeType="1"/>
            </p:cNvSpPr>
            <p:nvPr/>
          </p:nvSpPr>
          <p:spPr bwMode="auto">
            <a:xfrm flipH="1">
              <a:off x="1145817" y="5293944"/>
              <a:ext cx="0" cy="10068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7" name="Line 209"/>
            <p:cNvSpPr>
              <a:spLocks noChangeShapeType="1"/>
            </p:cNvSpPr>
            <p:nvPr/>
          </p:nvSpPr>
          <p:spPr bwMode="auto">
            <a:xfrm flipH="1">
              <a:off x="1109281" y="5302893"/>
              <a:ext cx="0" cy="8949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8" name="Line 210"/>
            <p:cNvSpPr>
              <a:spLocks noChangeShapeType="1"/>
            </p:cNvSpPr>
            <p:nvPr/>
          </p:nvSpPr>
          <p:spPr bwMode="auto">
            <a:xfrm flipV="1">
              <a:off x="1117110" y="5304012"/>
              <a:ext cx="20878" cy="4475"/>
            </a:xfrm>
            <a:prstGeom prst="line">
              <a:avLst/>
            </a:prstGeom>
            <a:noFill/>
            <a:ln w="9525">
              <a:solidFill>
                <a:srgbClr val="FFFF99">
                  <a:alpha val="4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9" name="Freeform 211"/>
            <p:cNvSpPr>
              <a:spLocks/>
            </p:cNvSpPr>
            <p:nvPr/>
          </p:nvSpPr>
          <p:spPr bwMode="auto">
            <a:xfrm>
              <a:off x="957915" y="5282757"/>
              <a:ext cx="82208" cy="25729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38"/>
                </a:cxn>
                <a:cxn ang="0">
                  <a:pos x="116" y="19"/>
                </a:cxn>
                <a:cxn ang="0">
                  <a:pos x="116" y="0"/>
                </a:cxn>
                <a:cxn ang="0">
                  <a:pos x="0" y="20"/>
                </a:cxn>
              </a:cxnLst>
              <a:rect l="0" t="0" r="r" b="b"/>
              <a:pathLst>
                <a:path w="116" h="38">
                  <a:moveTo>
                    <a:pt x="0" y="20"/>
                  </a:moveTo>
                  <a:lnTo>
                    <a:pt x="1" y="38"/>
                  </a:lnTo>
                  <a:lnTo>
                    <a:pt x="116" y="19"/>
                  </a:lnTo>
                  <a:lnTo>
                    <a:pt x="116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0" name="Line 212"/>
            <p:cNvSpPr>
              <a:spLocks noChangeShapeType="1"/>
            </p:cNvSpPr>
            <p:nvPr/>
          </p:nvSpPr>
          <p:spPr bwMode="auto">
            <a:xfrm flipV="1">
              <a:off x="951391" y="5287232"/>
              <a:ext cx="92646" cy="15661"/>
            </a:xfrm>
            <a:prstGeom prst="line">
              <a:avLst/>
            </a:prstGeom>
            <a:noFill/>
            <a:ln w="3175">
              <a:solidFill>
                <a:srgbClr val="5F5F5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101" name="Group 150"/>
            <p:cNvGrpSpPr>
              <a:grpSpLocks/>
            </p:cNvGrpSpPr>
            <p:nvPr/>
          </p:nvGrpSpPr>
          <p:grpSpPr bwMode="auto">
            <a:xfrm>
              <a:off x="862659" y="4854318"/>
              <a:ext cx="270109" cy="260643"/>
              <a:chOff x="685" y="3115"/>
              <a:chExt cx="207" cy="233"/>
            </a:xfrm>
          </p:grpSpPr>
          <p:sp>
            <p:nvSpPr>
              <p:cNvPr id="114" name="Freeform 215"/>
              <p:cNvSpPr>
                <a:spLocks/>
              </p:cNvSpPr>
              <p:nvPr/>
            </p:nvSpPr>
            <p:spPr bwMode="auto">
              <a:xfrm flipH="1">
                <a:off x="686" y="3115"/>
                <a:ext cx="206" cy="30"/>
              </a:xfrm>
              <a:custGeom>
                <a:avLst/>
                <a:gdLst>
                  <a:gd name="T0" fmla="*/ 1205 w 1205"/>
                  <a:gd name="T1" fmla="*/ 151 h 178"/>
                  <a:gd name="T2" fmla="*/ 964 w 1205"/>
                  <a:gd name="T3" fmla="*/ 178 h 178"/>
                  <a:gd name="T4" fmla="*/ 0 w 1205"/>
                  <a:gd name="T5" fmla="*/ 0 h 178"/>
                  <a:gd name="T6" fmla="*/ 1205 w 1205"/>
                  <a:gd name="T7" fmla="*/ 151 h 1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"/>
                  <a:gd name="T13" fmla="*/ 0 h 178"/>
                  <a:gd name="T14" fmla="*/ 1205 w 1205"/>
                  <a:gd name="T15" fmla="*/ 178 h 1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20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5" name="Freeform 216"/>
              <p:cNvSpPr>
                <a:spLocks/>
              </p:cNvSpPr>
              <p:nvPr/>
            </p:nvSpPr>
            <p:spPr bwMode="auto">
              <a:xfrm flipH="1">
                <a:off x="685" y="3141"/>
                <a:ext cx="69" cy="207"/>
              </a:xfrm>
              <a:custGeom>
                <a:avLst/>
                <a:gdLst>
                  <a:gd name="T0" fmla="*/ 405 w 405"/>
                  <a:gd name="T1" fmla="*/ 0 h 1241"/>
                  <a:gd name="T2" fmla="*/ 389 w 405"/>
                  <a:gd name="T3" fmla="*/ 1000 h 1241"/>
                  <a:gd name="T4" fmla="*/ 133 w 405"/>
                  <a:gd name="T5" fmla="*/ 1241 h 1241"/>
                  <a:gd name="T6" fmla="*/ 0 w 405"/>
                  <a:gd name="T7" fmla="*/ 13 h 1241"/>
                  <a:gd name="T8" fmla="*/ 189 w 405"/>
                  <a:gd name="T9" fmla="*/ 24 h 1241"/>
                  <a:gd name="T10" fmla="*/ 405 w 405"/>
                  <a:gd name="T11" fmla="*/ 0 h 12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5"/>
                  <a:gd name="T19" fmla="*/ 0 h 1241"/>
                  <a:gd name="T20" fmla="*/ 405 w 405"/>
                  <a:gd name="T21" fmla="*/ 1241 h 12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20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102" name="Oval 217"/>
            <p:cNvSpPr>
              <a:spLocks noChangeArrowheads="1"/>
            </p:cNvSpPr>
            <p:nvPr/>
          </p:nvSpPr>
          <p:spPr bwMode="auto">
            <a:xfrm>
              <a:off x="931817" y="5135097"/>
              <a:ext cx="245317" cy="66000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3" name="Oval 218"/>
            <p:cNvSpPr>
              <a:spLocks noChangeArrowheads="1"/>
            </p:cNvSpPr>
            <p:nvPr/>
          </p:nvSpPr>
          <p:spPr bwMode="auto">
            <a:xfrm>
              <a:off x="931817" y="5130622"/>
              <a:ext cx="245317" cy="64881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4" name="Freeform 219"/>
            <p:cNvSpPr>
              <a:spLocks/>
            </p:cNvSpPr>
            <p:nvPr/>
          </p:nvSpPr>
          <p:spPr bwMode="auto">
            <a:xfrm flipH="1">
              <a:off x="916159" y="4815165"/>
              <a:ext cx="358842" cy="360203"/>
            </a:xfrm>
            <a:custGeom>
              <a:avLst/>
              <a:gdLst>
                <a:gd name="T0" fmla="*/ 1602 w 1602"/>
                <a:gd name="T1" fmla="*/ 204 h 1734"/>
                <a:gd name="T2" fmla="*/ 5 w 1602"/>
                <a:gd name="T3" fmla="*/ 0 h 1734"/>
                <a:gd name="T4" fmla="*/ 0 w 1602"/>
                <a:gd name="T5" fmla="*/ 1488 h 1734"/>
                <a:gd name="T6" fmla="*/ 1597 w 1602"/>
                <a:gd name="T7" fmla="*/ 1734 h 1734"/>
                <a:gd name="T8" fmla="*/ 1602 w 1602"/>
                <a:gd name="T9" fmla="*/ 204 h 1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2"/>
                <a:gd name="T16" fmla="*/ 0 h 1734"/>
                <a:gd name="T17" fmla="*/ 1602 w 1602"/>
                <a:gd name="T18" fmla="*/ 1734 h 1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5" name="Freeform 220"/>
            <p:cNvSpPr>
              <a:spLocks/>
            </p:cNvSpPr>
            <p:nvPr/>
          </p:nvSpPr>
          <p:spPr bwMode="auto">
            <a:xfrm flipH="1">
              <a:off x="964440" y="5107131"/>
              <a:ext cx="294902" cy="68237"/>
            </a:xfrm>
            <a:custGeom>
              <a:avLst/>
              <a:gdLst>
                <a:gd name="T0" fmla="*/ 1327 w 1330"/>
                <a:gd name="T1" fmla="*/ 200 h 330"/>
                <a:gd name="T2" fmla="*/ 0 w 1330"/>
                <a:gd name="T3" fmla="*/ 0 h 330"/>
                <a:gd name="T4" fmla="*/ 0 w 1330"/>
                <a:gd name="T5" fmla="*/ 115 h 330"/>
                <a:gd name="T6" fmla="*/ 1330 w 1330"/>
                <a:gd name="T7" fmla="*/ 330 h 330"/>
                <a:gd name="T8" fmla="*/ 1327 w 1330"/>
                <a:gd name="T9" fmla="*/ 20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0"/>
                <a:gd name="T16" fmla="*/ 0 h 330"/>
                <a:gd name="T17" fmla="*/ 1330 w 1330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6" name="Freeform 221"/>
            <p:cNvSpPr>
              <a:spLocks/>
            </p:cNvSpPr>
            <p:nvPr/>
          </p:nvSpPr>
          <p:spPr bwMode="auto">
            <a:xfrm flipH="1">
              <a:off x="905720" y="4856555"/>
              <a:ext cx="13049" cy="318812"/>
            </a:xfrm>
            <a:custGeom>
              <a:avLst/>
              <a:gdLst>
                <a:gd name="T0" fmla="*/ 4 w 56"/>
                <a:gd name="T1" fmla="*/ 16 h 1536"/>
                <a:gd name="T2" fmla="*/ 56 w 56"/>
                <a:gd name="T3" fmla="*/ 0 h 1536"/>
                <a:gd name="T4" fmla="*/ 46 w 56"/>
                <a:gd name="T5" fmla="*/ 1513 h 1536"/>
                <a:gd name="T6" fmla="*/ 0 w 56"/>
                <a:gd name="T7" fmla="*/ 1536 h 1536"/>
                <a:gd name="T8" fmla="*/ 4 w 56"/>
                <a:gd name="T9" fmla="*/ 16 h 1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1536"/>
                <a:gd name="T17" fmla="*/ 56 w 56"/>
                <a:gd name="T18" fmla="*/ 1536 h 1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7" name="Oval 222"/>
            <p:cNvSpPr>
              <a:spLocks noChangeArrowheads="1"/>
            </p:cNvSpPr>
            <p:nvPr/>
          </p:nvSpPr>
          <p:spPr bwMode="auto">
            <a:xfrm>
              <a:off x="1233244" y="5112724"/>
              <a:ext cx="10439" cy="19017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8" name="Oval 223"/>
            <p:cNvSpPr>
              <a:spLocks noChangeArrowheads="1"/>
            </p:cNvSpPr>
            <p:nvPr/>
          </p:nvSpPr>
          <p:spPr bwMode="auto">
            <a:xfrm>
              <a:off x="1213671" y="5117199"/>
              <a:ext cx="9135" cy="15661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9" name="Oval 224"/>
            <p:cNvSpPr>
              <a:spLocks noChangeArrowheads="1"/>
            </p:cNvSpPr>
            <p:nvPr/>
          </p:nvSpPr>
          <p:spPr bwMode="auto">
            <a:xfrm>
              <a:off x="1145817" y="5131741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0" name="Oval 225"/>
            <p:cNvSpPr>
              <a:spLocks noChangeArrowheads="1"/>
            </p:cNvSpPr>
            <p:nvPr/>
          </p:nvSpPr>
          <p:spPr bwMode="auto">
            <a:xfrm>
              <a:off x="1124939" y="5135097"/>
              <a:ext cx="10439" cy="1230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1" name="Oval 226"/>
            <p:cNvSpPr>
              <a:spLocks noChangeArrowheads="1"/>
            </p:cNvSpPr>
            <p:nvPr/>
          </p:nvSpPr>
          <p:spPr bwMode="auto">
            <a:xfrm>
              <a:off x="1101451" y="5138453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2" name="Freeform 227"/>
            <p:cNvSpPr>
              <a:spLocks/>
            </p:cNvSpPr>
            <p:nvPr/>
          </p:nvSpPr>
          <p:spPr bwMode="auto">
            <a:xfrm flipH="1">
              <a:off x="950525" y="4841172"/>
              <a:ext cx="297512" cy="283017"/>
            </a:xfrm>
            <a:custGeom>
              <a:avLst/>
              <a:gdLst>
                <a:gd name="T0" fmla="*/ 1330 w 1345"/>
                <a:gd name="T1" fmla="*/ 167 h 1366"/>
                <a:gd name="T2" fmla="*/ 0 w 1345"/>
                <a:gd name="T3" fmla="*/ 0 h 1366"/>
                <a:gd name="T4" fmla="*/ 0 w 1345"/>
                <a:gd name="T5" fmla="*/ 1157 h 1366"/>
                <a:gd name="T6" fmla="*/ 1345 w 1345"/>
                <a:gd name="T7" fmla="*/ 1366 h 1366"/>
                <a:gd name="T8" fmla="*/ 1330 w 1345"/>
                <a:gd name="T9" fmla="*/ 167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2000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3" name="Freeform 228"/>
            <p:cNvSpPr>
              <a:spLocks/>
            </p:cNvSpPr>
            <p:nvPr/>
          </p:nvSpPr>
          <p:spPr bwMode="auto">
            <a:xfrm flipH="1">
              <a:off x="905720" y="4814047"/>
              <a:ext cx="367975" cy="44746"/>
            </a:xfrm>
            <a:custGeom>
              <a:avLst/>
              <a:gdLst>
                <a:gd name="T0" fmla="*/ 0 w 1660"/>
                <a:gd name="T1" fmla="*/ 10 h 214"/>
                <a:gd name="T2" fmla="*/ 68 w 1660"/>
                <a:gd name="T3" fmla="*/ 0 h 214"/>
                <a:gd name="T4" fmla="*/ 1660 w 1660"/>
                <a:gd name="T5" fmla="*/ 199 h 214"/>
                <a:gd name="T6" fmla="*/ 1613 w 1660"/>
                <a:gd name="T7" fmla="*/ 214 h 214"/>
                <a:gd name="T8" fmla="*/ 0 w 1660"/>
                <a:gd name="T9" fmla="*/ 10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0"/>
                <a:gd name="T16" fmla="*/ 0 h 214"/>
                <a:gd name="T17" fmla="*/ 1660 w 1660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16" name="TextBox 115"/>
          <p:cNvSpPr txBox="1"/>
          <p:nvPr/>
        </p:nvSpPr>
        <p:spPr>
          <a:xfrm>
            <a:off x="4030847" y="3425375"/>
            <a:ext cx="647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B.M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7" name="그룹 116"/>
          <p:cNvGrpSpPr/>
          <p:nvPr/>
        </p:nvGrpSpPr>
        <p:grpSpPr>
          <a:xfrm>
            <a:off x="4842385" y="3403680"/>
            <a:ext cx="688994" cy="830577"/>
            <a:chOff x="809159" y="4814047"/>
            <a:chExt cx="688975" cy="760915"/>
          </a:xfrm>
        </p:grpSpPr>
        <p:sp>
          <p:nvSpPr>
            <p:cNvPr id="118" name="Freeform 174"/>
            <p:cNvSpPr>
              <a:spLocks/>
            </p:cNvSpPr>
            <p:nvPr/>
          </p:nvSpPr>
          <p:spPr bwMode="auto">
            <a:xfrm rot="355818">
              <a:off x="1336329" y="5283876"/>
              <a:ext cx="61330" cy="36915"/>
            </a:xfrm>
            <a:custGeom>
              <a:avLst/>
              <a:gdLst>
                <a:gd name="T0" fmla="*/ 1224 w 1224"/>
                <a:gd name="T1" fmla="*/ 755 h 755"/>
                <a:gd name="T2" fmla="*/ 1112 w 1224"/>
                <a:gd name="T3" fmla="*/ 716 h 755"/>
                <a:gd name="T4" fmla="*/ 1051 w 1224"/>
                <a:gd name="T5" fmla="*/ 693 h 755"/>
                <a:gd name="T6" fmla="*/ 1006 w 1224"/>
                <a:gd name="T7" fmla="*/ 671 h 755"/>
                <a:gd name="T8" fmla="*/ 984 w 1224"/>
                <a:gd name="T9" fmla="*/ 660 h 755"/>
                <a:gd name="T10" fmla="*/ 939 w 1224"/>
                <a:gd name="T11" fmla="*/ 626 h 755"/>
                <a:gd name="T12" fmla="*/ 894 w 1224"/>
                <a:gd name="T13" fmla="*/ 548 h 755"/>
                <a:gd name="T14" fmla="*/ 889 w 1224"/>
                <a:gd name="T15" fmla="*/ 531 h 755"/>
                <a:gd name="T16" fmla="*/ 850 w 1224"/>
                <a:gd name="T17" fmla="*/ 509 h 755"/>
                <a:gd name="T18" fmla="*/ 799 w 1224"/>
                <a:gd name="T19" fmla="*/ 481 h 755"/>
                <a:gd name="T20" fmla="*/ 704 w 1224"/>
                <a:gd name="T21" fmla="*/ 453 h 755"/>
                <a:gd name="T22" fmla="*/ 419 w 1224"/>
                <a:gd name="T23" fmla="*/ 442 h 755"/>
                <a:gd name="T24" fmla="*/ 330 w 1224"/>
                <a:gd name="T25" fmla="*/ 408 h 755"/>
                <a:gd name="T26" fmla="*/ 212 w 1224"/>
                <a:gd name="T27" fmla="*/ 279 h 755"/>
                <a:gd name="T28" fmla="*/ 145 w 1224"/>
                <a:gd name="T29" fmla="*/ 134 h 755"/>
                <a:gd name="T30" fmla="*/ 78 w 1224"/>
                <a:gd name="T31" fmla="*/ 39 h 755"/>
                <a:gd name="T32" fmla="*/ 0 w 1224"/>
                <a:gd name="T33" fmla="*/ 0 h 7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24"/>
                <a:gd name="T52" fmla="*/ 0 h 755"/>
                <a:gd name="T53" fmla="*/ 1224 w 1224"/>
                <a:gd name="T54" fmla="*/ 755 h 7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24" h="755">
                  <a:moveTo>
                    <a:pt x="1224" y="755"/>
                  </a:moveTo>
                  <a:cubicBezTo>
                    <a:pt x="1190" y="729"/>
                    <a:pt x="1154" y="724"/>
                    <a:pt x="1112" y="716"/>
                  </a:cubicBezTo>
                  <a:cubicBezTo>
                    <a:pt x="1091" y="705"/>
                    <a:pt x="1072" y="702"/>
                    <a:pt x="1051" y="693"/>
                  </a:cubicBezTo>
                  <a:cubicBezTo>
                    <a:pt x="1036" y="686"/>
                    <a:pt x="1021" y="678"/>
                    <a:pt x="1006" y="671"/>
                  </a:cubicBezTo>
                  <a:cubicBezTo>
                    <a:pt x="999" y="667"/>
                    <a:pt x="984" y="660"/>
                    <a:pt x="984" y="660"/>
                  </a:cubicBezTo>
                  <a:cubicBezTo>
                    <a:pt x="971" y="646"/>
                    <a:pt x="939" y="626"/>
                    <a:pt x="939" y="626"/>
                  </a:cubicBezTo>
                  <a:cubicBezTo>
                    <a:pt x="923" y="602"/>
                    <a:pt x="906" y="575"/>
                    <a:pt x="894" y="548"/>
                  </a:cubicBezTo>
                  <a:cubicBezTo>
                    <a:pt x="892" y="543"/>
                    <a:pt x="893" y="536"/>
                    <a:pt x="889" y="531"/>
                  </a:cubicBezTo>
                  <a:cubicBezTo>
                    <a:pt x="884" y="524"/>
                    <a:pt x="855" y="512"/>
                    <a:pt x="850" y="509"/>
                  </a:cubicBezTo>
                  <a:cubicBezTo>
                    <a:pt x="802" y="480"/>
                    <a:pt x="833" y="491"/>
                    <a:pt x="799" y="481"/>
                  </a:cubicBezTo>
                  <a:cubicBezTo>
                    <a:pt x="764" y="457"/>
                    <a:pt x="751" y="457"/>
                    <a:pt x="704" y="453"/>
                  </a:cubicBezTo>
                  <a:cubicBezTo>
                    <a:pt x="606" y="457"/>
                    <a:pt x="515" y="459"/>
                    <a:pt x="419" y="442"/>
                  </a:cubicBezTo>
                  <a:cubicBezTo>
                    <a:pt x="391" y="426"/>
                    <a:pt x="360" y="419"/>
                    <a:pt x="330" y="408"/>
                  </a:cubicBezTo>
                  <a:cubicBezTo>
                    <a:pt x="287" y="368"/>
                    <a:pt x="245" y="328"/>
                    <a:pt x="212" y="279"/>
                  </a:cubicBezTo>
                  <a:cubicBezTo>
                    <a:pt x="183" y="235"/>
                    <a:pt x="168" y="181"/>
                    <a:pt x="145" y="134"/>
                  </a:cubicBezTo>
                  <a:cubicBezTo>
                    <a:pt x="128" y="100"/>
                    <a:pt x="99" y="71"/>
                    <a:pt x="78" y="39"/>
                  </a:cubicBezTo>
                  <a:cubicBezTo>
                    <a:pt x="70" y="27"/>
                    <a:pt x="15" y="7"/>
                    <a:pt x="0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9" name="Freeform 175"/>
            <p:cNvSpPr>
              <a:spLocks/>
            </p:cNvSpPr>
            <p:nvPr/>
          </p:nvSpPr>
          <p:spPr bwMode="auto">
            <a:xfrm rot="355818" flipH="1">
              <a:off x="1385915" y="5317436"/>
              <a:ext cx="112219" cy="58169"/>
            </a:xfrm>
            <a:custGeom>
              <a:avLst/>
              <a:gdLst>
                <a:gd name="T0" fmla="*/ 886 w 971"/>
                <a:gd name="T1" fmla="*/ 33 h 550"/>
                <a:gd name="T2" fmla="*/ 937 w 971"/>
                <a:gd name="T3" fmla="*/ 70 h 550"/>
                <a:gd name="T4" fmla="*/ 971 w 971"/>
                <a:gd name="T5" fmla="*/ 130 h 550"/>
                <a:gd name="T6" fmla="*/ 967 w 971"/>
                <a:gd name="T7" fmla="*/ 218 h 550"/>
                <a:gd name="T8" fmla="*/ 882 w 971"/>
                <a:gd name="T9" fmla="*/ 261 h 550"/>
                <a:gd name="T10" fmla="*/ 791 w 971"/>
                <a:gd name="T11" fmla="*/ 294 h 550"/>
                <a:gd name="T12" fmla="*/ 665 w 971"/>
                <a:gd name="T13" fmla="*/ 382 h 550"/>
                <a:gd name="T14" fmla="*/ 519 w 971"/>
                <a:gd name="T15" fmla="*/ 522 h 550"/>
                <a:gd name="T16" fmla="*/ 397 w 971"/>
                <a:gd name="T17" fmla="*/ 542 h 550"/>
                <a:gd name="T18" fmla="*/ 298 w 971"/>
                <a:gd name="T19" fmla="*/ 550 h 550"/>
                <a:gd name="T20" fmla="*/ 155 w 971"/>
                <a:gd name="T21" fmla="*/ 522 h 550"/>
                <a:gd name="T22" fmla="*/ 34 w 971"/>
                <a:gd name="T23" fmla="*/ 459 h 550"/>
                <a:gd name="T24" fmla="*/ 0 w 971"/>
                <a:gd name="T25" fmla="*/ 393 h 550"/>
                <a:gd name="T26" fmla="*/ 11 w 971"/>
                <a:gd name="T27" fmla="*/ 315 h 550"/>
                <a:gd name="T28" fmla="*/ 63 w 971"/>
                <a:gd name="T29" fmla="*/ 210 h 550"/>
                <a:gd name="T30" fmla="*/ 142 w 971"/>
                <a:gd name="T31" fmla="*/ 147 h 550"/>
                <a:gd name="T32" fmla="*/ 246 w 971"/>
                <a:gd name="T33" fmla="*/ 89 h 550"/>
                <a:gd name="T34" fmla="*/ 445 w 971"/>
                <a:gd name="T35" fmla="*/ 21 h 550"/>
                <a:gd name="T36" fmla="*/ 634 w 971"/>
                <a:gd name="T37" fmla="*/ 0 h 550"/>
                <a:gd name="T38" fmla="*/ 794 w 971"/>
                <a:gd name="T39" fmla="*/ 13 h 550"/>
                <a:gd name="T40" fmla="*/ 886 w 971"/>
                <a:gd name="T41" fmla="*/ 33 h 5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1"/>
                <a:gd name="T64" fmla="*/ 0 h 550"/>
                <a:gd name="T65" fmla="*/ 971 w 971"/>
                <a:gd name="T66" fmla="*/ 550 h 5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1" h="550">
                  <a:moveTo>
                    <a:pt x="886" y="33"/>
                  </a:moveTo>
                  <a:lnTo>
                    <a:pt x="937" y="70"/>
                  </a:lnTo>
                  <a:lnTo>
                    <a:pt x="971" y="130"/>
                  </a:lnTo>
                  <a:lnTo>
                    <a:pt x="967" y="218"/>
                  </a:lnTo>
                  <a:lnTo>
                    <a:pt x="882" y="261"/>
                  </a:lnTo>
                  <a:lnTo>
                    <a:pt x="791" y="294"/>
                  </a:lnTo>
                  <a:lnTo>
                    <a:pt x="665" y="382"/>
                  </a:lnTo>
                  <a:lnTo>
                    <a:pt x="519" y="522"/>
                  </a:lnTo>
                  <a:lnTo>
                    <a:pt x="397" y="542"/>
                  </a:lnTo>
                  <a:lnTo>
                    <a:pt x="298" y="550"/>
                  </a:lnTo>
                  <a:lnTo>
                    <a:pt x="155" y="522"/>
                  </a:lnTo>
                  <a:lnTo>
                    <a:pt x="34" y="459"/>
                  </a:lnTo>
                  <a:lnTo>
                    <a:pt x="0" y="393"/>
                  </a:lnTo>
                  <a:lnTo>
                    <a:pt x="11" y="315"/>
                  </a:lnTo>
                  <a:lnTo>
                    <a:pt x="63" y="210"/>
                  </a:lnTo>
                  <a:lnTo>
                    <a:pt x="142" y="147"/>
                  </a:lnTo>
                  <a:lnTo>
                    <a:pt x="246" y="89"/>
                  </a:lnTo>
                  <a:lnTo>
                    <a:pt x="445" y="21"/>
                  </a:lnTo>
                  <a:lnTo>
                    <a:pt x="634" y="0"/>
                  </a:lnTo>
                  <a:lnTo>
                    <a:pt x="794" y="13"/>
                  </a:lnTo>
                  <a:lnTo>
                    <a:pt x="886" y="3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0" name="Freeform 176"/>
            <p:cNvSpPr>
              <a:spLocks/>
            </p:cNvSpPr>
            <p:nvPr/>
          </p:nvSpPr>
          <p:spPr bwMode="auto">
            <a:xfrm rot="355818">
              <a:off x="1380695" y="5337571"/>
              <a:ext cx="110915" cy="41389"/>
            </a:xfrm>
            <a:custGeom>
              <a:avLst/>
              <a:gdLst>
                <a:gd name="T0" fmla="*/ 0 w 1432"/>
                <a:gd name="T1" fmla="*/ 0 h 526"/>
                <a:gd name="T2" fmla="*/ 56 w 1432"/>
                <a:gd name="T3" fmla="*/ 118 h 526"/>
                <a:gd name="T4" fmla="*/ 319 w 1432"/>
                <a:gd name="T5" fmla="*/ 302 h 526"/>
                <a:gd name="T6" fmla="*/ 604 w 1432"/>
                <a:gd name="T7" fmla="*/ 448 h 526"/>
                <a:gd name="T8" fmla="*/ 867 w 1432"/>
                <a:gd name="T9" fmla="*/ 526 h 526"/>
                <a:gd name="T10" fmla="*/ 1091 w 1432"/>
                <a:gd name="T11" fmla="*/ 504 h 526"/>
                <a:gd name="T12" fmla="*/ 1270 w 1432"/>
                <a:gd name="T13" fmla="*/ 448 h 526"/>
                <a:gd name="T14" fmla="*/ 1432 w 1432"/>
                <a:gd name="T15" fmla="*/ 353 h 526"/>
                <a:gd name="T16" fmla="*/ 1253 w 1432"/>
                <a:gd name="T17" fmla="*/ 431 h 526"/>
                <a:gd name="T18" fmla="*/ 1108 w 1432"/>
                <a:gd name="T19" fmla="*/ 470 h 526"/>
                <a:gd name="T20" fmla="*/ 951 w 1432"/>
                <a:gd name="T21" fmla="*/ 470 h 526"/>
                <a:gd name="T22" fmla="*/ 789 w 1432"/>
                <a:gd name="T23" fmla="*/ 453 h 526"/>
                <a:gd name="T24" fmla="*/ 699 w 1432"/>
                <a:gd name="T25" fmla="*/ 420 h 526"/>
                <a:gd name="T26" fmla="*/ 560 w 1432"/>
                <a:gd name="T27" fmla="*/ 330 h 526"/>
                <a:gd name="T28" fmla="*/ 437 w 1432"/>
                <a:gd name="T29" fmla="*/ 213 h 526"/>
                <a:gd name="T30" fmla="*/ 274 w 1432"/>
                <a:gd name="T31" fmla="*/ 129 h 526"/>
                <a:gd name="T32" fmla="*/ 140 w 1432"/>
                <a:gd name="T33" fmla="*/ 73 h 526"/>
                <a:gd name="T34" fmla="*/ 0 w 1432"/>
                <a:gd name="T35" fmla="*/ 0 h 5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2"/>
                <a:gd name="T55" fmla="*/ 0 h 526"/>
                <a:gd name="T56" fmla="*/ 1432 w 1432"/>
                <a:gd name="T57" fmla="*/ 526 h 5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2" h="526">
                  <a:moveTo>
                    <a:pt x="0" y="0"/>
                  </a:moveTo>
                  <a:lnTo>
                    <a:pt x="56" y="118"/>
                  </a:lnTo>
                  <a:lnTo>
                    <a:pt x="319" y="302"/>
                  </a:lnTo>
                  <a:lnTo>
                    <a:pt x="604" y="448"/>
                  </a:lnTo>
                  <a:lnTo>
                    <a:pt x="867" y="526"/>
                  </a:lnTo>
                  <a:lnTo>
                    <a:pt x="1091" y="504"/>
                  </a:lnTo>
                  <a:lnTo>
                    <a:pt x="1270" y="448"/>
                  </a:lnTo>
                  <a:lnTo>
                    <a:pt x="1432" y="353"/>
                  </a:lnTo>
                  <a:lnTo>
                    <a:pt x="1253" y="431"/>
                  </a:lnTo>
                  <a:lnTo>
                    <a:pt x="1108" y="470"/>
                  </a:lnTo>
                  <a:lnTo>
                    <a:pt x="951" y="470"/>
                  </a:lnTo>
                  <a:lnTo>
                    <a:pt x="789" y="453"/>
                  </a:lnTo>
                  <a:lnTo>
                    <a:pt x="699" y="420"/>
                  </a:lnTo>
                  <a:lnTo>
                    <a:pt x="560" y="330"/>
                  </a:lnTo>
                  <a:lnTo>
                    <a:pt x="437" y="213"/>
                  </a:lnTo>
                  <a:lnTo>
                    <a:pt x="274" y="129"/>
                  </a:lnTo>
                  <a:lnTo>
                    <a:pt x="140" y="7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1" name="Freeform 177"/>
            <p:cNvSpPr>
              <a:spLocks/>
            </p:cNvSpPr>
            <p:nvPr/>
          </p:nvSpPr>
          <p:spPr bwMode="auto">
            <a:xfrm rot="355818" flipH="1">
              <a:off x="1408098" y="5314079"/>
              <a:ext cx="26098" cy="27966"/>
            </a:xfrm>
            <a:custGeom>
              <a:avLst/>
              <a:gdLst>
                <a:gd name="T0" fmla="*/ 229 w 229"/>
                <a:gd name="T1" fmla="*/ 261 h 261"/>
                <a:gd name="T2" fmla="*/ 115 w 229"/>
                <a:gd name="T3" fmla="*/ 57 h 261"/>
                <a:gd name="T4" fmla="*/ 0 w 229"/>
                <a:gd name="T5" fmla="*/ 0 h 261"/>
                <a:gd name="T6" fmla="*/ 0 60000 65536"/>
                <a:gd name="T7" fmla="*/ 0 60000 65536"/>
                <a:gd name="T8" fmla="*/ 0 60000 65536"/>
                <a:gd name="T9" fmla="*/ 0 w 229"/>
                <a:gd name="T10" fmla="*/ 0 h 261"/>
                <a:gd name="T11" fmla="*/ 229 w 229"/>
                <a:gd name="T12" fmla="*/ 261 h 2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261">
                  <a:moveTo>
                    <a:pt x="229" y="261"/>
                  </a:moveTo>
                  <a:lnTo>
                    <a:pt x="115" y="5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2" name="Freeform 178"/>
            <p:cNvSpPr>
              <a:spLocks/>
            </p:cNvSpPr>
            <p:nvPr/>
          </p:nvSpPr>
          <p:spPr bwMode="auto">
            <a:xfrm rot="355818">
              <a:off x="1396354" y="5312961"/>
              <a:ext cx="35232" cy="5593"/>
            </a:xfrm>
            <a:custGeom>
              <a:avLst/>
              <a:gdLst>
                <a:gd name="T0" fmla="*/ 0 w 560"/>
                <a:gd name="T1" fmla="*/ 79 h 79"/>
                <a:gd name="T2" fmla="*/ 246 w 560"/>
                <a:gd name="T3" fmla="*/ 26 h 79"/>
                <a:gd name="T4" fmla="*/ 408 w 560"/>
                <a:gd name="T5" fmla="*/ 0 h 79"/>
                <a:gd name="T6" fmla="*/ 560 w 560"/>
                <a:gd name="T7" fmla="*/ 26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"/>
                <a:gd name="T13" fmla="*/ 0 h 79"/>
                <a:gd name="T14" fmla="*/ 560 w 56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" h="79">
                  <a:moveTo>
                    <a:pt x="0" y="79"/>
                  </a:moveTo>
                  <a:lnTo>
                    <a:pt x="246" y="26"/>
                  </a:lnTo>
                  <a:lnTo>
                    <a:pt x="408" y="0"/>
                  </a:lnTo>
                  <a:lnTo>
                    <a:pt x="560" y="26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3" name="Oval 179"/>
            <p:cNvSpPr>
              <a:spLocks noChangeArrowheads="1"/>
            </p:cNvSpPr>
            <p:nvPr/>
          </p:nvSpPr>
          <p:spPr bwMode="auto">
            <a:xfrm rot="21219751">
              <a:off x="1412012" y="5310724"/>
              <a:ext cx="15659" cy="6712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4" name="Freeform 180"/>
            <p:cNvSpPr>
              <a:spLocks/>
            </p:cNvSpPr>
            <p:nvPr/>
          </p:nvSpPr>
          <p:spPr bwMode="auto">
            <a:xfrm rot="355818">
              <a:off x="1388524" y="5315198"/>
              <a:ext cx="30013" cy="23491"/>
            </a:xfrm>
            <a:custGeom>
              <a:avLst/>
              <a:gdLst>
                <a:gd name="T0" fmla="*/ 98 w 482"/>
                <a:gd name="T1" fmla="*/ 36 h 367"/>
                <a:gd name="T2" fmla="*/ 320 w 482"/>
                <a:gd name="T3" fmla="*/ 0 h 367"/>
                <a:gd name="T4" fmla="*/ 367 w 482"/>
                <a:gd name="T5" fmla="*/ 26 h 367"/>
                <a:gd name="T6" fmla="*/ 445 w 482"/>
                <a:gd name="T7" fmla="*/ 26 h 367"/>
                <a:gd name="T8" fmla="*/ 482 w 482"/>
                <a:gd name="T9" fmla="*/ 42 h 367"/>
                <a:gd name="T10" fmla="*/ 278 w 482"/>
                <a:gd name="T11" fmla="*/ 367 h 367"/>
                <a:gd name="T12" fmla="*/ 5 w 482"/>
                <a:gd name="T13" fmla="*/ 262 h 367"/>
                <a:gd name="T14" fmla="*/ 0 w 482"/>
                <a:gd name="T15" fmla="*/ 157 h 367"/>
                <a:gd name="T16" fmla="*/ 42 w 482"/>
                <a:gd name="T17" fmla="*/ 74 h 367"/>
                <a:gd name="T18" fmla="*/ 98 w 482"/>
                <a:gd name="T19" fmla="*/ 36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2"/>
                <a:gd name="T31" fmla="*/ 0 h 367"/>
                <a:gd name="T32" fmla="*/ 482 w 482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2" h="367">
                  <a:moveTo>
                    <a:pt x="98" y="36"/>
                  </a:moveTo>
                  <a:lnTo>
                    <a:pt x="320" y="0"/>
                  </a:lnTo>
                  <a:lnTo>
                    <a:pt x="367" y="26"/>
                  </a:lnTo>
                  <a:lnTo>
                    <a:pt x="445" y="26"/>
                  </a:lnTo>
                  <a:lnTo>
                    <a:pt x="482" y="42"/>
                  </a:lnTo>
                  <a:lnTo>
                    <a:pt x="278" y="367"/>
                  </a:lnTo>
                  <a:lnTo>
                    <a:pt x="5" y="262"/>
                  </a:lnTo>
                  <a:lnTo>
                    <a:pt x="0" y="157"/>
                  </a:lnTo>
                  <a:lnTo>
                    <a:pt x="42" y="74"/>
                  </a:lnTo>
                  <a:lnTo>
                    <a:pt x="98" y="36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5" name="Freeform 182"/>
            <p:cNvSpPr>
              <a:spLocks/>
            </p:cNvSpPr>
            <p:nvPr/>
          </p:nvSpPr>
          <p:spPr bwMode="auto">
            <a:xfrm flipH="1">
              <a:off x="979315" y="5242246"/>
              <a:ext cx="184726" cy="332716"/>
            </a:xfrm>
            <a:custGeom>
              <a:avLst/>
              <a:gdLst>
                <a:gd name="T0" fmla="*/ 933 w 933"/>
                <a:gd name="T1" fmla="*/ 135 h 352"/>
                <a:gd name="T2" fmla="*/ 932 w 933"/>
                <a:gd name="T3" fmla="*/ 171 h 352"/>
                <a:gd name="T4" fmla="*/ 762 w 933"/>
                <a:gd name="T5" fmla="*/ 352 h 352"/>
                <a:gd name="T6" fmla="*/ 4 w 933"/>
                <a:gd name="T7" fmla="*/ 195 h 352"/>
                <a:gd name="T8" fmla="*/ 0 w 933"/>
                <a:gd name="T9" fmla="*/ 148 h 352"/>
                <a:gd name="T10" fmla="*/ 244 w 933"/>
                <a:gd name="T11" fmla="*/ 0 h 352"/>
                <a:gd name="T12" fmla="*/ 933 w 933"/>
                <a:gd name="T13" fmla="*/ 135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3"/>
                <a:gd name="T22" fmla="*/ 0 h 352"/>
                <a:gd name="T23" fmla="*/ 933 w 933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3" h="352">
                  <a:moveTo>
                    <a:pt x="933" y="135"/>
                  </a:moveTo>
                  <a:lnTo>
                    <a:pt x="932" y="171"/>
                  </a:lnTo>
                  <a:lnTo>
                    <a:pt x="762" y="352"/>
                  </a:lnTo>
                  <a:lnTo>
                    <a:pt x="4" y="195"/>
                  </a:lnTo>
                  <a:lnTo>
                    <a:pt x="0" y="148"/>
                  </a:lnTo>
                  <a:lnTo>
                    <a:pt x="244" y="0"/>
                  </a:lnTo>
                  <a:lnTo>
                    <a:pt x="933" y="135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3F3F3"/>
                </a:gs>
              </a:gsLst>
              <a:lin ang="0" scaled="1"/>
            </a:gra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6" name="Freeform 183"/>
            <p:cNvSpPr>
              <a:spLocks/>
            </p:cNvSpPr>
            <p:nvPr/>
          </p:nvSpPr>
          <p:spPr bwMode="auto">
            <a:xfrm flipH="1">
              <a:off x="993669" y="5232180"/>
              <a:ext cx="184726" cy="332716"/>
            </a:xfrm>
            <a:custGeom>
              <a:avLst/>
              <a:gdLst>
                <a:gd name="T0" fmla="*/ 895 w 895"/>
                <a:gd name="T1" fmla="*/ 133 h 294"/>
                <a:gd name="T2" fmla="*/ 232 w 895"/>
                <a:gd name="T3" fmla="*/ 0 h 294"/>
                <a:gd name="T4" fmla="*/ 0 w 895"/>
                <a:gd name="T5" fmla="*/ 143 h 294"/>
                <a:gd name="T6" fmla="*/ 739 w 895"/>
                <a:gd name="T7" fmla="*/ 294 h 294"/>
                <a:gd name="T8" fmla="*/ 895 w 895"/>
                <a:gd name="T9" fmla="*/ 133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294"/>
                <a:gd name="T17" fmla="*/ 895 w 895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294">
                  <a:moveTo>
                    <a:pt x="895" y="133"/>
                  </a:moveTo>
                  <a:lnTo>
                    <a:pt x="232" y="0"/>
                  </a:lnTo>
                  <a:lnTo>
                    <a:pt x="0" y="143"/>
                  </a:lnTo>
                  <a:lnTo>
                    <a:pt x="739" y="294"/>
                  </a:lnTo>
                  <a:lnTo>
                    <a:pt x="895" y="1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7" name="Freeform 184"/>
            <p:cNvSpPr>
              <a:spLocks/>
            </p:cNvSpPr>
            <p:nvPr/>
          </p:nvSpPr>
          <p:spPr bwMode="auto">
            <a:xfrm flipH="1">
              <a:off x="1027074" y="5336452"/>
              <a:ext cx="283158" cy="59288"/>
            </a:xfrm>
            <a:custGeom>
              <a:avLst/>
              <a:gdLst>
                <a:gd name="T0" fmla="*/ 0 w 531"/>
                <a:gd name="T1" fmla="*/ 15 h 118"/>
                <a:gd name="T2" fmla="*/ 508 w 531"/>
                <a:gd name="T3" fmla="*/ 118 h 118"/>
                <a:gd name="T4" fmla="*/ 531 w 531"/>
                <a:gd name="T5" fmla="*/ 103 h 118"/>
                <a:gd name="T6" fmla="*/ 23 w 531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1"/>
                <a:gd name="T13" fmla="*/ 0 h 118"/>
                <a:gd name="T14" fmla="*/ 531 w 531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1" h="118">
                  <a:moveTo>
                    <a:pt x="0" y="15"/>
                  </a:moveTo>
                  <a:lnTo>
                    <a:pt x="508" y="118"/>
                  </a:lnTo>
                  <a:lnTo>
                    <a:pt x="531" y="103"/>
                  </a:lnTo>
                  <a:lnTo>
                    <a:pt x="23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8" name="Freeform 185"/>
            <p:cNvSpPr>
              <a:spLocks/>
            </p:cNvSpPr>
            <p:nvPr/>
          </p:nvSpPr>
          <p:spPr bwMode="auto">
            <a:xfrm flipH="1">
              <a:off x="1098842" y="5352113"/>
              <a:ext cx="292292" cy="79424"/>
            </a:xfrm>
            <a:custGeom>
              <a:avLst/>
              <a:gdLst>
                <a:gd name="T0" fmla="*/ 0 w 548"/>
                <a:gd name="T1" fmla="*/ 74 h 159"/>
                <a:gd name="T2" fmla="*/ 31 w 548"/>
                <a:gd name="T3" fmla="*/ 78 h 159"/>
                <a:gd name="T4" fmla="*/ 57 w 548"/>
                <a:gd name="T5" fmla="*/ 66 h 159"/>
                <a:gd name="T6" fmla="*/ 76 w 548"/>
                <a:gd name="T7" fmla="*/ 71 h 159"/>
                <a:gd name="T8" fmla="*/ 58 w 548"/>
                <a:gd name="T9" fmla="*/ 81 h 159"/>
                <a:gd name="T10" fmla="*/ 451 w 548"/>
                <a:gd name="T11" fmla="*/ 159 h 159"/>
                <a:gd name="T12" fmla="*/ 548 w 548"/>
                <a:gd name="T13" fmla="*/ 84 h 159"/>
                <a:gd name="T14" fmla="*/ 130 w 548"/>
                <a:gd name="T15" fmla="*/ 0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8"/>
                <a:gd name="T25" fmla="*/ 0 h 159"/>
                <a:gd name="T26" fmla="*/ 548 w 548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8" h="159">
                  <a:moveTo>
                    <a:pt x="0" y="74"/>
                  </a:moveTo>
                  <a:lnTo>
                    <a:pt x="31" y="78"/>
                  </a:lnTo>
                  <a:lnTo>
                    <a:pt x="57" y="66"/>
                  </a:lnTo>
                  <a:lnTo>
                    <a:pt x="76" y="71"/>
                  </a:lnTo>
                  <a:lnTo>
                    <a:pt x="58" y="81"/>
                  </a:lnTo>
                  <a:lnTo>
                    <a:pt x="451" y="159"/>
                  </a:lnTo>
                  <a:lnTo>
                    <a:pt x="548" y="84"/>
                  </a:lnTo>
                  <a:lnTo>
                    <a:pt x="130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9" name="Freeform 186"/>
            <p:cNvSpPr>
              <a:spLocks/>
            </p:cNvSpPr>
            <p:nvPr/>
          </p:nvSpPr>
          <p:spPr bwMode="auto">
            <a:xfrm flipH="1">
              <a:off x="1044037" y="5396859"/>
              <a:ext cx="74378" cy="34678"/>
            </a:xfrm>
            <a:custGeom>
              <a:avLst/>
              <a:gdLst>
                <a:gd name="T0" fmla="*/ 73 w 140"/>
                <a:gd name="T1" fmla="*/ 0 h 70"/>
                <a:gd name="T2" fmla="*/ 140 w 140"/>
                <a:gd name="T3" fmla="*/ 11 h 70"/>
                <a:gd name="T4" fmla="*/ 75 w 140"/>
                <a:gd name="T5" fmla="*/ 70 h 70"/>
                <a:gd name="T6" fmla="*/ 0 w 140"/>
                <a:gd name="T7" fmla="*/ 56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70"/>
                <a:gd name="T14" fmla="*/ 140 w 1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70">
                  <a:moveTo>
                    <a:pt x="73" y="0"/>
                  </a:moveTo>
                  <a:lnTo>
                    <a:pt x="140" y="11"/>
                  </a:lnTo>
                  <a:lnTo>
                    <a:pt x="75" y="70"/>
                  </a:lnTo>
                  <a:lnTo>
                    <a:pt x="0" y="56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0" name="Freeform 187"/>
            <p:cNvSpPr>
              <a:spLocks/>
            </p:cNvSpPr>
            <p:nvPr/>
          </p:nvSpPr>
          <p:spPr bwMode="auto">
            <a:xfrm flipH="1">
              <a:off x="990537" y="5404690"/>
              <a:ext cx="88732" cy="50339"/>
            </a:xfrm>
            <a:custGeom>
              <a:avLst/>
              <a:gdLst>
                <a:gd name="T0" fmla="*/ 87 w 167"/>
                <a:gd name="T1" fmla="*/ 0 h 101"/>
                <a:gd name="T2" fmla="*/ 167 w 167"/>
                <a:gd name="T3" fmla="*/ 15 h 101"/>
                <a:gd name="T4" fmla="*/ 81 w 167"/>
                <a:gd name="T5" fmla="*/ 101 h 101"/>
                <a:gd name="T6" fmla="*/ 0 w 167"/>
                <a:gd name="T7" fmla="*/ 83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01"/>
                <a:gd name="T14" fmla="*/ 167 w 16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01">
                  <a:moveTo>
                    <a:pt x="87" y="0"/>
                  </a:moveTo>
                  <a:lnTo>
                    <a:pt x="167" y="15"/>
                  </a:lnTo>
                  <a:lnTo>
                    <a:pt x="81" y="101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1" name="Freeform 189"/>
            <p:cNvSpPr>
              <a:spLocks noChangeAspect="1"/>
            </p:cNvSpPr>
            <p:nvPr/>
          </p:nvSpPr>
          <p:spPr bwMode="auto">
            <a:xfrm>
              <a:off x="809159" y="5121673"/>
              <a:ext cx="118744" cy="249457"/>
            </a:xfrm>
            <a:custGeom>
              <a:avLst/>
              <a:gdLst/>
              <a:ahLst/>
              <a:cxnLst>
                <a:cxn ang="0">
                  <a:pos x="169" y="246"/>
                </a:cxn>
                <a:cxn ang="0">
                  <a:pos x="1" y="0"/>
                </a:cxn>
                <a:cxn ang="0">
                  <a:pos x="0" y="123"/>
                </a:cxn>
                <a:cxn ang="0">
                  <a:pos x="165" y="377"/>
                </a:cxn>
              </a:cxnLst>
              <a:rect l="0" t="0" r="r" b="b"/>
              <a:pathLst>
                <a:path w="169" h="377">
                  <a:moveTo>
                    <a:pt x="169" y="246"/>
                  </a:moveTo>
                  <a:lnTo>
                    <a:pt x="1" y="0"/>
                  </a:lnTo>
                  <a:lnTo>
                    <a:pt x="0" y="123"/>
                  </a:lnTo>
                  <a:lnTo>
                    <a:pt x="165" y="377"/>
                  </a:lnTo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60784"/>
                    <a:invGamma/>
                  </a:srgbClr>
                </a:gs>
              </a:gsLst>
              <a:lin ang="0" scaled="1"/>
            </a:gra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2" name="Freeform 190"/>
            <p:cNvSpPr>
              <a:spLocks noChangeAspect="1"/>
            </p:cNvSpPr>
            <p:nvPr/>
          </p:nvSpPr>
          <p:spPr bwMode="auto">
            <a:xfrm>
              <a:off x="811769" y="5080284"/>
              <a:ext cx="508902" cy="203593"/>
            </a:xfrm>
            <a:custGeom>
              <a:avLst/>
              <a:gdLst/>
              <a:ahLst/>
              <a:cxnLst>
                <a:cxn ang="0">
                  <a:pos x="166" y="310"/>
                </a:cxn>
                <a:cxn ang="0">
                  <a:pos x="718" y="211"/>
                </a:cxn>
                <a:cxn ang="0">
                  <a:pos x="444" y="0"/>
                </a:cxn>
                <a:cxn ang="0">
                  <a:pos x="0" y="64"/>
                </a:cxn>
                <a:cxn ang="0">
                  <a:pos x="166" y="310"/>
                </a:cxn>
              </a:cxnLst>
              <a:rect l="0" t="0" r="r" b="b"/>
              <a:pathLst>
                <a:path w="718" h="310">
                  <a:moveTo>
                    <a:pt x="166" y="310"/>
                  </a:moveTo>
                  <a:lnTo>
                    <a:pt x="718" y="211"/>
                  </a:lnTo>
                  <a:lnTo>
                    <a:pt x="444" y="0"/>
                  </a:lnTo>
                  <a:lnTo>
                    <a:pt x="0" y="64"/>
                  </a:lnTo>
                  <a:lnTo>
                    <a:pt x="166" y="310"/>
                  </a:lnTo>
                  <a:close/>
                </a:path>
              </a:pathLst>
            </a:custGeom>
            <a:solidFill>
              <a:srgbClr val="FFFFFF"/>
            </a:soli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3" name="Freeform 191"/>
            <p:cNvSpPr>
              <a:spLocks/>
            </p:cNvSpPr>
            <p:nvPr/>
          </p:nvSpPr>
          <p:spPr bwMode="auto">
            <a:xfrm>
              <a:off x="922684" y="5217876"/>
              <a:ext cx="392768" cy="151017"/>
            </a:xfrm>
            <a:custGeom>
              <a:avLst/>
              <a:gdLst/>
              <a:ahLst/>
              <a:cxnLst>
                <a:cxn ang="0">
                  <a:pos x="6" y="99"/>
                </a:cxn>
                <a:cxn ang="0">
                  <a:pos x="557" y="0"/>
                </a:cxn>
                <a:cxn ang="0">
                  <a:pos x="549" y="121"/>
                </a:cxn>
                <a:cxn ang="0">
                  <a:pos x="0" y="228"/>
                </a:cxn>
                <a:cxn ang="0">
                  <a:pos x="6" y="99"/>
                </a:cxn>
              </a:cxnLst>
              <a:rect l="0" t="0" r="r" b="b"/>
              <a:pathLst>
                <a:path w="557" h="228">
                  <a:moveTo>
                    <a:pt x="6" y="99"/>
                  </a:moveTo>
                  <a:lnTo>
                    <a:pt x="557" y="0"/>
                  </a:lnTo>
                  <a:lnTo>
                    <a:pt x="549" y="121"/>
                  </a:lnTo>
                  <a:lnTo>
                    <a:pt x="0" y="228"/>
                  </a:lnTo>
                  <a:lnTo>
                    <a:pt x="6" y="99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4" name="Freeform 192"/>
            <p:cNvSpPr>
              <a:spLocks/>
            </p:cNvSpPr>
            <p:nvPr/>
          </p:nvSpPr>
          <p:spPr bwMode="auto">
            <a:xfrm>
              <a:off x="938342" y="5308487"/>
              <a:ext cx="118743" cy="42508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3"/>
                </a:cxn>
                <a:cxn ang="0">
                  <a:pos x="164" y="33"/>
                </a:cxn>
                <a:cxn ang="0">
                  <a:pos x="167" y="0"/>
                </a:cxn>
                <a:cxn ang="0">
                  <a:pos x="0" y="32"/>
                </a:cxn>
              </a:cxnLst>
              <a:rect l="0" t="0" r="r" b="b"/>
              <a:pathLst>
                <a:path w="167" h="63">
                  <a:moveTo>
                    <a:pt x="0" y="32"/>
                  </a:moveTo>
                  <a:lnTo>
                    <a:pt x="0" y="63"/>
                  </a:lnTo>
                  <a:lnTo>
                    <a:pt x="164" y="33"/>
                  </a:lnTo>
                  <a:lnTo>
                    <a:pt x="167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/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5" name="Oval 193"/>
            <p:cNvSpPr>
              <a:spLocks noChangeArrowheads="1"/>
            </p:cNvSpPr>
            <p:nvPr/>
          </p:nvSpPr>
          <p:spPr bwMode="auto">
            <a:xfrm>
              <a:off x="1036208" y="5314079"/>
              <a:ext cx="13049" cy="14543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6" name="Line 194"/>
            <p:cNvSpPr>
              <a:spLocks noChangeShapeType="1"/>
            </p:cNvSpPr>
            <p:nvPr/>
          </p:nvSpPr>
          <p:spPr bwMode="auto">
            <a:xfrm flipH="1">
              <a:off x="1218890" y="5250317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7" name="Line 195"/>
            <p:cNvSpPr>
              <a:spLocks noChangeShapeType="1"/>
            </p:cNvSpPr>
            <p:nvPr/>
          </p:nvSpPr>
          <p:spPr bwMode="auto">
            <a:xfrm flipH="1">
              <a:off x="1209757" y="5251435"/>
              <a:ext cx="1304" cy="57051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8" name="Line 196"/>
            <p:cNvSpPr>
              <a:spLocks noChangeShapeType="1"/>
            </p:cNvSpPr>
            <p:nvPr/>
          </p:nvSpPr>
          <p:spPr bwMode="auto">
            <a:xfrm flipH="1">
              <a:off x="1229329" y="5249198"/>
              <a:ext cx="3915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9" name="Line 197"/>
            <p:cNvSpPr>
              <a:spLocks noChangeShapeType="1"/>
            </p:cNvSpPr>
            <p:nvPr/>
          </p:nvSpPr>
          <p:spPr bwMode="auto">
            <a:xfrm flipH="1">
              <a:off x="1238464" y="5248080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0" name="Line 198"/>
            <p:cNvSpPr>
              <a:spLocks noChangeShapeType="1"/>
            </p:cNvSpPr>
            <p:nvPr/>
          </p:nvSpPr>
          <p:spPr bwMode="auto">
            <a:xfrm flipH="1">
              <a:off x="1246293" y="5246961"/>
              <a:ext cx="522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1" name="Line 199"/>
            <p:cNvSpPr>
              <a:spLocks noChangeShapeType="1"/>
            </p:cNvSpPr>
            <p:nvPr/>
          </p:nvSpPr>
          <p:spPr bwMode="auto">
            <a:xfrm flipH="1">
              <a:off x="1255427" y="5244724"/>
              <a:ext cx="5220" cy="54814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2" name="Line 200"/>
            <p:cNvSpPr>
              <a:spLocks noChangeShapeType="1"/>
            </p:cNvSpPr>
            <p:nvPr/>
          </p:nvSpPr>
          <p:spPr bwMode="auto">
            <a:xfrm flipH="1">
              <a:off x="1264561" y="5244724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3" name="Line 201"/>
            <p:cNvSpPr>
              <a:spLocks noChangeShapeType="1"/>
            </p:cNvSpPr>
            <p:nvPr/>
          </p:nvSpPr>
          <p:spPr bwMode="auto">
            <a:xfrm flipH="1">
              <a:off x="1272391" y="5240249"/>
              <a:ext cx="1304" cy="5593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4" name="Line 202"/>
            <p:cNvSpPr>
              <a:spLocks noChangeShapeType="1"/>
            </p:cNvSpPr>
            <p:nvPr/>
          </p:nvSpPr>
          <p:spPr bwMode="auto">
            <a:xfrm flipH="1">
              <a:off x="1280220" y="5240249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5" name="Line 203"/>
            <p:cNvSpPr>
              <a:spLocks noChangeShapeType="1"/>
            </p:cNvSpPr>
            <p:nvPr/>
          </p:nvSpPr>
          <p:spPr bwMode="auto">
            <a:xfrm flipH="1">
              <a:off x="1289354" y="5239131"/>
              <a:ext cx="1305" cy="5481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6" name="Line 204"/>
            <p:cNvSpPr>
              <a:spLocks noChangeShapeType="1"/>
            </p:cNvSpPr>
            <p:nvPr/>
          </p:nvSpPr>
          <p:spPr bwMode="auto">
            <a:xfrm flipH="1">
              <a:off x="1298488" y="5238012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7" name="Freeform 205"/>
            <p:cNvSpPr>
              <a:spLocks/>
            </p:cNvSpPr>
            <p:nvPr/>
          </p:nvSpPr>
          <p:spPr bwMode="auto">
            <a:xfrm>
              <a:off x="1092318" y="5272690"/>
              <a:ext cx="65244" cy="43627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0" y="138"/>
                </a:cxn>
                <a:cxn ang="0">
                  <a:pos x="186" y="104"/>
                </a:cxn>
                <a:cxn ang="0">
                  <a:pos x="186" y="0"/>
                </a:cxn>
                <a:cxn ang="0">
                  <a:pos x="2" y="33"/>
                </a:cxn>
              </a:cxnLst>
              <a:rect l="0" t="0" r="r" b="b"/>
              <a:pathLst>
                <a:path w="186" h="138">
                  <a:moveTo>
                    <a:pt x="2" y="33"/>
                  </a:moveTo>
                  <a:lnTo>
                    <a:pt x="0" y="138"/>
                  </a:lnTo>
                  <a:lnTo>
                    <a:pt x="186" y="104"/>
                  </a:lnTo>
                  <a:lnTo>
                    <a:pt x="186" y="0"/>
                  </a:lnTo>
                  <a:lnTo>
                    <a:pt x="2" y="33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75686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>
                  <a:alpha val="50000"/>
                </a:srgbClr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8" name="Line 206"/>
            <p:cNvSpPr>
              <a:spLocks noChangeShapeType="1"/>
            </p:cNvSpPr>
            <p:nvPr/>
          </p:nvSpPr>
          <p:spPr bwMode="auto">
            <a:xfrm flipH="1">
              <a:off x="1101451" y="5297300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9" name="Line 207"/>
            <p:cNvSpPr>
              <a:spLocks noChangeShapeType="1"/>
            </p:cNvSpPr>
            <p:nvPr/>
          </p:nvSpPr>
          <p:spPr bwMode="auto">
            <a:xfrm flipH="1">
              <a:off x="1152342" y="5287232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0" name="Line 208"/>
            <p:cNvSpPr>
              <a:spLocks noChangeShapeType="1"/>
            </p:cNvSpPr>
            <p:nvPr/>
          </p:nvSpPr>
          <p:spPr bwMode="auto">
            <a:xfrm flipH="1">
              <a:off x="1145817" y="5293944"/>
              <a:ext cx="0" cy="10068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1" name="Line 209"/>
            <p:cNvSpPr>
              <a:spLocks noChangeShapeType="1"/>
            </p:cNvSpPr>
            <p:nvPr/>
          </p:nvSpPr>
          <p:spPr bwMode="auto">
            <a:xfrm flipH="1">
              <a:off x="1109281" y="5302893"/>
              <a:ext cx="0" cy="8949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2" name="Line 210"/>
            <p:cNvSpPr>
              <a:spLocks noChangeShapeType="1"/>
            </p:cNvSpPr>
            <p:nvPr/>
          </p:nvSpPr>
          <p:spPr bwMode="auto">
            <a:xfrm flipV="1">
              <a:off x="1117110" y="5304012"/>
              <a:ext cx="20878" cy="4475"/>
            </a:xfrm>
            <a:prstGeom prst="line">
              <a:avLst/>
            </a:prstGeom>
            <a:noFill/>
            <a:ln w="9525">
              <a:solidFill>
                <a:srgbClr val="FFFF99">
                  <a:alpha val="4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3" name="Freeform 211"/>
            <p:cNvSpPr>
              <a:spLocks/>
            </p:cNvSpPr>
            <p:nvPr/>
          </p:nvSpPr>
          <p:spPr bwMode="auto">
            <a:xfrm>
              <a:off x="957915" y="5282757"/>
              <a:ext cx="82208" cy="25729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38"/>
                </a:cxn>
                <a:cxn ang="0">
                  <a:pos x="116" y="19"/>
                </a:cxn>
                <a:cxn ang="0">
                  <a:pos x="116" y="0"/>
                </a:cxn>
                <a:cxn ang="0">
                  <a:pos x="0" y="20"/>
                </a:cxn>
              </a:cxnLst>
              <a:rect l="0" t="0" r="r" b="b"/>
              <a:pathLst>
                <a:path w="116" h="38">
                  <a:moveTo>
                    <a:pt x="0" y="20"/>
                  </a:moveTo>
                  <a:lnTo>
                    <a:pt x="1" y="38"/>
                  </a:lnTo>
                  <a:lnTo>
                    <a:pt x="116" y="19"/>
                  </a:lnTo>
                  <a:lnTo>
                    <a:pt x="116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4" name="Line 212"/>
            <p:cNvSpPr>
              <a:spLocks noChangeShapeType="1"/>
            </p:cNvSpPr>
            <p:nvPr/>
          </p:nvSpPr>
          <p:spPr bwMode="auto">
            <a:xfrm flipV="1">
              <a:off x="951391" y="5287232"/>
              <a:ext cx="92646" cy="15661"/>
            </a:xfrm>
            <a:prstGeom prst="line">
              <a:avLst/>
            </a:prstGeom>
            <a:noFill/>
            <a:ln w="3175">
              <a:solidFill>
                <a:srgbClr val="5F5F5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155" name="Group 150"/>
            <p:cNvGrpSpPr>
              <a:grpSpLocks/>
            </p:cNvGrpSpPr>
            <p:nvPr/>
          </p:nvGrpSpPr>
          <p:grpSpPr bwMode="auto">
            <a:xfrm>
              <a:off x="862659" y="4854318"/>
              <a:ext cx="270109" cy="260643"/>
              <a:chOff x="685" y="3115"/>
              <a:chExt cx="207" cy="233"/>
            </a:xfrm>
          </p:grpSpPr>
          <p:sp>
            <p:nvSpPr>
              <p:cNvPr id="168" name="Freeform 215"/>
              <p:cNvSpPr>
                <a:spLocks/>
              </p:cNvSpPr>
              <p:nvPr/>
            </p:nvSpPr>
            <p:spPr bwMode="auto">
              <a:xfrm flipH="1">
                <a:off x="686" y="3115"/>
                <a:ext cx="206" cy="30"/>
              </a:xfrm>
              <a:custGeom>
                <a:avLst/>
                <a:gdLst>
                  <a:gd name="T0" fmla="*/ 1205 w 1205"/>
                  <a:gd name="T1" fmla="*/ 151 h 178"/>
                  <a:gd name="T2" fmla="*/ 964 w 1205"/>
                  <a:gd name="T3" fmla="*/ 178 h 178"/>
                  <a:gd name="T4" fmla="*/ 0 w 1205"/>
                  <a:gd name="T5" fmla="*/ 0 h 178"/>
                  <a:gd name="T6" fmla="*/ 1205 w 1205"/>
                  <a:gd name="T7" fmla="*/ 151 h 1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"/>
                  <a:gd name="T13" fmla="*/ 0 h 178"/>
                  <a:gd name="T14" fmla="*/ 1205 w 1205"/>
                  <a:gd name="T15" fmla="*/ 178 h 1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20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69" name="Freeform 216"/>
              <p:cNvSpPr>
                <a:spLocks/>
              </p:cNvSpPr>
              <p:nvPr/>
            </p:nvSpPr>
            <p:spPr bwMode="auto">
              <a:xfrm flipH="1">
                <a:off x="685" y="3141"/>
                <a:ext cx="69" cy="207"/>
              </a:xfrm>
              <a:custGeom>
                <a:avLst/>
                <a:gdLst>
                  <a:gd name="T0" fmla="*/ 405 w 405"/>
                  <a:gd name="T1" fmla="*/ 0 h 1241"/>
                  <a:gd name="T2" fmla="*/ 389 w 405"/>
                  <a:gd name="T3" fmla="*/ 1000 h 1241"/>
                  <a:gd name="T4" fmla="*/ 133 w 405"/>
                  <a:gd name="T5" fmla="*/ 1241 h 1241"/>
                  <a:gd name="T6" fmla="*/ 0 w 405"/>
                  <a:gd name="T7" fmla="*/ 13 h 1241"/>
                  <a:gd name="T8" fmla="*/ 189 w 405"/>
                  <a:gd name="T9" fmla="*/ 24 h 1241"/>
                  <a:gd name="T10" fmla="*/ 405 w 405"/>
                  <a:gd name="T11" fmla="*/ 0 h 12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5"/>
                  <a:gd name="T19" fmla="*/ 0 h 1241"/>
                  <a:gd name="T20" fmla="*/ 405 w 405"/>
                  <a:gd name="T21" fmla="*/ 1241 h 12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20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156" name="Oval 217"/>
            <p:cNvSpPr>
              <a:spLocks noChangeArrowheads="1"/>
            </p:cNvSpPr>
            <p:nvPr/>
          </p:nvSpPr>
          <p:spPr bwMode="auto">
            <a:xfrm>
              <a:off x="931817" y="5135097"/>
              <a:ext cx="245317" cy="66000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7" name="Oval 218"/>
            <p:cNvSpPr>
              <a:spLocks noChangeArrowheads="1"/>
            </p:cNvSpPr>
            <p:nvPr/>
          </p:nvSpPr>
          <p:spPr bwMode="auto">
            <a:xfrm>
              <a:off x="931817" y="5130622"/>
              <a:ext cx="245317" cy="64881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8" name="Freeform 219"/>
            <p:cNvSpPr>
              <a:spLocks/>
            </p:cNvSpPr>
            <p:nvPr/>
          </p:nvSpPr>
          <p:spPr bwMode="auto">
            <a:xfrm flipH="1">
              <a:off x="916159" y="4815165"/>
              <a:ext cx="358842" cy="360203"/>
            </a:xfrm>
            <a:custGeom>
              <a:avLst/>
              <a:gdLst>
                <a:gd name="T0" fmla="*/ 1602 w 1602"/>
                <a:gd name="T1" fmla="*/ 204 h 1734"/>
                <a:gd name="T2" fmla="*/ 5 w 1602"/>
                <a:gd name="T3" fmla="*/ 0 h 1734"/>
                <a:gd name="T4" fmla="*/ 0 w 1602"/>
                <a:gd name="T5" fmla="*/ 1488 h 1734"/>
                <a:gd name="T6" fmla="*/ 1597 w 1602"/>
                <a:gd name="T7" fmla="*/ 1734 h 1734"/>
                <a:gd name="T8" fmla="*/ 1602 w 1602"/>
                <a:gd name="T9" fmla="*/ 204 h 1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2"/>
                <a:gd name="T16" fmla="*/ 0 h 1734"/>
                <a:gd name="T17" fmla="*/ 1602 w 1602"/>
                <a:gd name="T18" fmla="*/ 1734 h 1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9" name="Freeform 220"/>
            <p:cNvSpPr>
              <a:spLocks/>
            </p:cNvSpPr>
            <p:nvPr/>
          </p:nvSpPr>
          <p:spPr bwMode="auto">
            <a:xfrm flipH="1">
              <a:off x="964440" y="5107131"/>
              <a:ext cx="294902" cy="68237"/>
            </a:xfrm>
            <a:custGeom>
              <a:avLst/>
              <a:gdLst>
                <a:gd name="T0" fmla="*/ 1327 w 1330"/>
                <a:gd name="T1" fmla="*/ 200 h 330"/>
                <a:gd name="T2" fmla="*/ 0 w 1330"/>
                <a:gd name="T3" fmla="*/ 0 h 330"/>
                <a:gd name="T4" fmla="*/ 0 w 1330"/>
                <a:gd name="T5" fmla="*/ 115 h 330"/>
                <a:gd name="T6" fmla="*/ 1330 w 1330"/>
                <a:gd name="T7" fmla="*/ 330 h 330"/>
                <a:gd name="T8" fmla="*/ 1327 w 1330"/>
                <a:gd name="T9" fmla="*/ 20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0"/>
                <a:gd name="T16" fmla="*/ 0 h 330"/>
                <a:gd name="T17" fmla="*/ 1330 w 1330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0" name="Freeform 221"/>
            <p:cNvSpPr>
              <a:spLocks/>
            </p:cNvSpPr>
            <p:nvPr/>
          </p:nvSpPr>
          <p:spPr bwMode="auto">
            <a:xfrm flipH="1">
              <a:off x="905720" y="4856555"/>
              <a:ext cx="13049" cy="318812"/>
            </a:xfrm>
            <a:custGeom>
              <a:avLst/>
              <a:gdLst>
                <a:gd name="T0" fmla="*/ 4 w 56"/>
                <a:gd name="T1" fmla="*/ 16 h 1536"/>
                <a:gd name="T2" fmla="*/ 56 w 56"/>
                <a:gd name="T3" fmla="*/ 0 h 1536"/>
                <a:gd name="T4" fmla="*/ 46 w 56"/>
                <a:gd name="T5" fmla="*/ 1513 h 1536"/>
                <a:gd name="T6" fmla="*/ 0 w 56"/>
                <a:gd name="T7" fmla="*/ 1536 h 1536"/>
                <a:gd name="T8" fmla="*/ 4 w 56"/>
                <a:gd name="T9" fmla="*/ 16 h 1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1536"/>
                <a:gd name="T17" fmla="*/ 56 w 56"/>
                <a:gd name="T18" fmla="*/ 1536 h 1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1" name="Oval 222"/>
            <p:cNvSpPr>
              <a:spLocks noChangeArrowheads="1"/>
            </p:cNvSpPr>
            <p:nvPr/>
          </p:nvSpPr>
          <p:spPr bwMode="auto">
            <a:xfrm>
              <a:off x="1233244" y="5112724"/>
              <a:ext cx="10439" cy="19017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2" name="Oval 223"/>
            <p:cNvSpPr>
              <a:spLocks noChangeArrowheads="1"/>
            </p:cNvSpPr>
            <p:nvPr/>
          </p:nvSpPr>
          <p:spPr bwMode="auto">
            <a:xfrm>
              <a:off x="1213671" y="5117199"/>
              <a:ext cx="9135" cy="15661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3" name="Oval 224"/>
            <p:cNvSpPr>
              <a:spLocks noChangeArrowheads="1"/>
            </p:cNvSpPr>
            <p:nvPr/>
          </p:nvSpPr>
          <p:spPr bwMode="auto">
            <a:xfrm>
              <a:off x="1145817" y="5131741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4" name="Oval 225"/>
            <p:cNvSpPr>
              <a:spLocks noChangeArrowheads="1"/>
            </p:cNvSpPr>
            <p:nvPr/>
          </p:nvSpPr>
          <p:spPr bwMode="auto">
            <a:xfrm>
              <a:off x="1124939" y="5135097"/>
              <a:ext cx="10439" cy="1230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5" name="Oval 226"/>
            <p:cNvSpPr>
              <a:spLocks noChangeArrowheads="1"/>
            </p:cNvSpPr>
            <p:nvPr/>
          </p:nvSpPr>
          <p:spPr bwMode="auto">
            <a:xfrm>
              <a:off x="1101451" y="5138453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6" name="Freeform 227"/>
            <p:cNvSpPr>
              <a:spLocks/>
            </p:cNvSpPr>
            <p:nvPr/>
          </p:nvSpPr>
          <p:spPr bwMode="auto">
            <a:xfrm flipH="1">
              <a:off x="950525" y="4841172"/>
              <a:ext cx="297512" cy="283017"/>
            </a:xfrm>
            <a:custGeom>
              <a:avLst/>
              <a:gdLst>
                <a:gd name="T0" fmla="*/ 1330 w 1345"/>
                <a:gd name="T1" fmla="*/ 167 h 1366"/>
                <a:gd name="T2" fmla="*/ 0 w 1345"/>
                <a:gd name="T3" fmla="*/ 0 h 1366"/>
                <a:gd name="T4" fmla="*/ 0 w 1345"/>
                <a:gd name="T5" fmla="*/ 1157 h 1366"/>
                <a:gd name="T6" fmla="*/ 1345 w 1345"/>
                <a:gd name="T7" fmla="*/ 1366 h 1366"/>
                <a:gd name="T8" fmla="*/ 1330 w 1345"/>
                <a:gd name="T9" fmla="*/ 167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2000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7" name="Freeform 228"/>
            <p:cNvSpPr>
              <a:spLocks/>
            </p:cNvSpPr>
            <p:nvPr/>
          </p:nvSpPr>
          <p:spPr bwMode="auto">
            <a:xfrm flipH="1">
              <a:off x="905720" y="4814047"/>
              <a:ext cx="367975" cy="44746"/>
            </a:xfrm>
            <a:custGeom>
              <a:avLst/>
              <a:gdLst>
                <a:gd name="T0" fmla="*/ 0 w 1660"/>
                <a:gd name="T1" fmla="*/ 10 h 214"/>
                <a:gd name="T2" fmla="*/ 68 w 1660"/>
                <a:gd name="T3" fmla="*/ 0 h 214"/>
                <a:gd name="T4" fmla="*/ 1660 w 1660"/>
                <a:gd name="T5" fmla="*/ 199 h 214"/>
                <a:gd name="T6" fmla="*/ 1613 w 1660"/>
                <a:gd name="T7" fmla="*/ 214 h 214"/>
                <a:gd name="T8" fmla="*/ 0 w 1660"/>
                <a:gd name="T9" fmla="*/ 10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0"/>
                <a:gd name="T16" fmla="*/ 0 h 214"/>
                <a:gd name="T17" fmla="*/ 1660 w 1660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70" name="TextBox 169"/>
          <p:cNvSpPr txBox="1"/>
          <p:nvPr/>
        </p:nvSpPr>
        <p:spPr>
          <a:xfrm>
            <a:off x="4806253" y="3410909"/>
            <a:ext cx="647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C.M</a:t>
            </a:r>
            <a:endParaRPr lang="ko-KR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1" name="그룹 170"/>
          <p:cNvGrpSpPr/>
          <p:nvPr/>
        </p:nvGrpSpPr>
        <p:grpSpPr>
          <a:xfrm>
            <a:off x="5587438" y="3371441"/>
            <a:ext cx="688994" cy="830577"/>
            <a:chOff x="809159" y="4814047"/>
            <a:chExt cx="688975" cy="760915"/>
          </a:xfrm>
        </p:grpSpPr>
        <p:sp>
          <p:nvSpPr>
            <p:cNvPr id="172" name="Freeform 174"/>
            <p:cNvSpPr>
              <a:spLocks/>
            </p:cNvSpPr>
            <p:nvPr/>
          </p:nvSpPr>
          <p:spPr bwMode="auto">
            <a:xfrm rot="355818">
              <a:off x="1336329" y="5283876"/>
              <a:ext cx="61330" cy="36915"/>
            </a:xfrm>
            <a:custGeom>
              <a:avLst/>
              <a:gdLst>
                <a:gd name="T0" fmla="*/ 1224 w 1224"/>
                <a:gd name="T1" fmla="*/ 755 h 755"/>
                <a:gd name="T2" fmla="*/ 1112 w 1224"/>
                <a:gd name="T3" fmla="*/ 716 h 755"/>
                <a:gd name="T4" fmla="*/ 1051 w 1224"/>
                <a:gd name="T5" fmla="*/ 693 h 755"/>
                <a:gd name="T6" fmla="*/ 1006 w 1224"/>
                <a:gd name="T7" fmla="*/ 671 h 755"/>
                <a:gd name="T8" fmla="*/ 984 w 1224"/>
                <a:gd name="T9" fmla="*/ 660 h 755"/>
                <a:gd name="T10" fmla="*/ 939 w 1224"/>
                <a:gd name="T11" fmla="*/ 626 h 755"/>
                <a:gd name="T12" fmla="*/ 894 w 1224"/>
                <a:gd name="T13" fmla="*/ 548 h 755"/>
                <a:gd name="T14" fmla="*/ 889 w 1224"/>
                <a:gd name="T15" fmla="*/ 531 h 755"/>
                <a:gd name="T16" fmla="*/ 850 w 1224"/>
                <a:gd name="T17" fmla="*/ 509 h 755"/>
                <a:gd name="T18" fmla="*/ 799 w 1224"/>
                <a:gd name="T19" fmla="*/ 481 h 755"/>
                <a:gd name="T20" fmla="*/ 704 w 1224"/>
                <a:gd name="T21" fmla="*/ 453 h 755"/>
                <a:gd name="T22" fmla="*/ 419 w 1224"/>
                <a:gd name="T23" fmla="*/ 442 h 755"/>
                <a:gd name="T24" fmla="*/ 330 w 1224"/>
                <a:gd name="T25" fmla="*/ 408 h 755"/>
                <a:gd name="T26" fmla="*/ 212 w 1224"/>
                <a:gd name="T27" fmla="*/ 279 h 755"/>
                <a:gd name="T28" fmla="*/ 145 w 1224"/>
                <a:gd name="T29" fmla="*/ 134 h 755"/>
                <a:gd name="T30" fmla="*/ 78 w 1224"/>
                <a:gd name="T31" fmla="*/ 39 h 755"/>
                <a:gd name="T32" fmla="*/ 0 w 1224"/>
                <a:gd name="T33" fmla="*/ 0 h 7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24"/>
                <a:gd name="T52" fmla="*/ 0 h 755"/>
                <a:gd name="T53" fmla="*/ 1224 w 1224"/>
                <a:gd name="T54" fmla="*/ 755 h 7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24" h="755">
                  <a:moveTo>
                    <a:pt x="1224" y="755"/>
                  </a:moveTo>
                  <a:cubicBezTo>
                    <a:pt x="1190" y="729"/>
                    <a:pt x="1154" y="724"/>
                    <a:pt x="1112" y="716"/>
                  </a:cubicBezTo>
                  <a:cubicBezTo>
                    <a:pt x="1091" y="705"/>
                    <a:pt x="1072" y="702"/>
                    <a:pt x="1051" y="693"/>
                  </a:cubicBezTo>
                  <a:cubicBezTo>
                    <a:pt x="1036" y="686"/>
                    <a:pt x="1021" y="678"/>
                    <a:pt x="1006" y="671"/>
                  </a:cubicBezTo>
                  <a:cubicBezTo>
                    <a:pt x="999" y="667"/>
                    <a:pt x="984" y="660"/>
                    <a:pt x="984" y="660"/>
                  </a:cubicBezTo>
                  <a:cubicBezTo>
                    <a:pt x="971" y="646"/>
                    <a:pt x="939" y="626"/>
                    <a:pt x="939" y="626"/>
                  </a:cubicBezTo>
                  <a:cubicBezTo>
                    <a:pt x="923" y="602"/>
                    <a:pt x="906" y="575"/>
                    <a:pt x="894" y="548"/>
                  </a:cubicBezTo>
                  <a:cubicBezTo>
                    <a:pt x="892" y="543"/>
                    <a:pt x="893" y="536"/>
                    <a:pt x="889" y="531"/>
                  </a:cubicBezTo>
                  <a:cubicBezTo>
                    <a:pt x="884" y="524"/>
                    <a:pt x="855" y="512"/>
                    <a:pt x="850" y="509"/>
                  </a:cubicBezTo>
                  <a:cubicBezTo>
                    <a:pt x="802" y="480"/>
                    <a:pt x="833" y="491"/>
                    <a:pt x="799" y="481"/>
                  </a:cubicBezTo>
                  <a:cubicBezTo>
                    <a:pt x="764" y="457"/>
                    <a:pt x="751" y="457"/>
                    <a:pt x="704" y="453"/>
                  </a:cubicBezTo>
                  <a:cubicBezTo>
                    <a:pt x="606" y="457"/>
                    <a:pt x="515" y="459"/>
                    <a:pt x="419" y="442"/>
                  </a:cubicBezTo>
                  <a:cubicBezTo>
                    <a:pt x="391" y="426"/>
                    <a:pt x="360" y="419"/>
                    <a:pt x="330" y="408"/>
                  </a:cubicBezTo>
                  <a:cubicBezTo>
                    <a:pt x="287" y="368"/>
                    <a:pt x="245" y="328"/>
                    <a:pt x="212" y="279"/>
                  </a:cubicBezTo>
                  <a:cubicBezTo>
                    <a:pt x="183" y="235"/>
                    <a:pt x="168" y="181"/>
                    <a:pt x="145" y="134"/>
                  </a:cubicBezTo>
                  <a:cubicBezTo>
                    <a:pt x="128" y="100"/>
                    <a:pt x="99" y="71"/>
                    <a:pt x="78" y="39"/>
                  </a:cubicBezTo>
                  <a:cubicBezTo>
                    <a:pt x="70" y="27"/>
                    <a:pt x="15" y="7"/>
                    <a:pt x="0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3" name="Freeform 175"/>
            <p:cNvSpPr>
              <a:spLocks/>
            </p:cNvSpPr>
            <p:nvPr/>
          </p:nvSpPr>
          <p:spPr bwMode="auto">
            <a:xfrm rot="355818" flipH="1">
              <a:off x="1385915" y="5317436"/>
              <a:ext cx="112219" cy="58169"/>
            </a:xfrm>
            <a:custGeom>
              <a:avLst/>
              <a:gdLst>
                <a:gd name="T0" fmla="*/ 886 w 971"/>
                <a:gd name="T1" fmla="*/ 33 h 550"/>
                <a:gd name="T2" fmla="*/ 937 w 971"/>
                <a:gd name="T3" fmla="*/ 70 h 550"/>
                <a:gd name="T4" fmla="*/ 971 w 971"/>
                <a:gd name="T5" fmla="*/ 130 h 550"/>
                <a:gd name="T6" fmla="*/ 967 w 971"/>
                <a:gd name="T7" fmla="*/ 218 h 550"/>
                <a:gd name="T8" fmla="*/ 882 w 971"/>
                <a:gd name="T9" fmla="*/ 261 h 550"/>
                <a:gd name="T10" fmla="*/ 791 w 971"/>
                <a:gd name="T11" fmla="*/ 294 h 550"/>
                <a:gd name="T12" fmla="*/ 665 w 971"/>
                <a:gd name="T13" fmla="*/ 382 h 550"/>
                <a:gd name="T14" fmla="*/ 519 w 971"/>
                <a:gd name="T15" fmla="*/ 522 h 550"/>
                <a:gd name="T16" fmla="*/ 397 w 971"/>
                <a:gd name="T17" fmla="*/ 542 h 550"/>
                <a:gd name="T18" fmla="*/ 298 w 971"/>
                <a:gd name="T19" fmla="*/ 550 h 550"/>
                <a:gd name="T20" fmla="*/ 155 w 971"/>
                <a:gd name="T21" fmla="*/ 522 h 550"/>
                <a:gd name="T22" fmla="*/ 34 w 971"/>
                <a:gd name="T23" fmla="*/ 459 h 550"/>
                <a:gd name="T24" fmla="*/ 0 w 971"/>
                <a:gd name="T25" fmla="*/ 393 h 550"/>
                <a:gd name="T26" fmla="*/ 11 w 971"/>
                <a:gd name="T27" fmla="*/ 315 h 550"/>
                <a:gd name="T28" fmla="*/ 63 w 971"/>
                <a:gd name="T29" fmla="*/ 210 h 550"/>
                <a:gd name="T30" fmla="*/ 142 w 971"/>
                <a:gd name="T31" fmla="*/ 147 h 550"/>
                <a:gd name="T32" fmla="*/ 246 w 971"/>
                <a:gd name="T33" fmla="*/ 89 h 550"/>
                <a:gd name="T34" fmla="*/ 445 w 971"/>
                <a:gd name="T35" fmla="*/ 21 h 550"/>
                <a:gd name="T36" fmla="*/ 634 w 971"/>
                <a:gd name="T37" fmla="*/ 0 h 550"/>
                <a:gd name="T38" fmla="*/ 794 w 971"/>
                <a:gd name="T39" fmla="*/ 13 h 550"/>
                <a:gd name="T40" fmla="*/ 886 w 971"/>
                <a:gd name="T41" fmla="*/ 33 h 5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1"/>
                <a:gd name="T64" fmla="*/ 0 h 550"/>
                <a:gd name="T65" fmla="*/ 971 w 971"/>
                <a:gd name="T66" fmla="*/ 550 h 5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1" h="550">
                  <a:moveTo>
                    <a:pt x="886" y="33"/>
                  </a:moveTo>
                  <a:lnTo>
                    <a:pt x="937" y="70"/>
                  </a:lnTo>
                  <a:lnTo>
                    <a:pt x="971" y="130"/>
                  </a:lnTo>
                  <a:lnTo>
                    <a:pt x="967" y="218"/>
                  </a:lnTo>
                  <a:lnTo>
                    <a:pt x="882" y="261"/>
                  </a:lnTo>
                  <a:lnTo>
                    <a:pt x="791" y="294"/>
                  </a:lnTo>
                  <a:lnTo>
                    <a:pt x="665" y="382"/>
                  </a:lnTo>
                  <a:lnTo>
                    <a:pt x="519" y="522"/>
                  </a:lnTo>
                  <a:lnTo>
                    <a:pt x="397" y="542"/>
                  </a:lnTo>
                  <a:lnTo>
                    <a:pt x="298" y="550"/>
                  </a:lnTo>
                  <a:lnTo>
                    <a:pt x="155" y="522"/>
                  </a:lnTo>
                  <a:lnTo>
                    <a:pt x="34" y="459"/>
                  </a:lnTo>
                  <a:lnTo>
                    <a:pt x="0" y="393"/>
                  </a:lnTo>
                  <a:lnTo>
                    <a:pt x="11" y="315"/>
                  </a:lnTo>
                  <a:lnTo>
                    <a:pt x="63" y="210"/>
                  </a:lnTo>
                  <a:lnTo>
                    <a:pt x="142" y="147"/>
                  </a:lnTo>
                  <a:lnTo>
                    <a:pt x="246" y="89"/>
                  </a:lnTo>
                  <a:lnTo>
                    <a:pt x="445" y="21"/>
                  </a:lnTo>
                  <a:lnTo>
                    <a:pt x="634" y="0"/>
                  </a:lnTo>
                  <a:lnTo>
                    <a:pt x="794" y="13"/>
                  </a:lnTo>
                  <a:lnTo>
                    <a:pt x="886" y="3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4" name="Freeform 176"/>
            <p:cNvSpPr>
              <a:spLocks/>
            </p:cNvSpPr>
            <p:nvPr/>
          </p:nvSpPr>
          <p:spPr bwMode="auto">
            <a:xfrm rot="355818">
              <a:off x="1380695" y="5337571"/>
              <a:ext cx="110915" cy="41389"/>
            </a:xfrm>
            <a:custGeom>
              <a:avLst/>
              <a:gdLst>
                <a:gd name="T0" fmla="*/ 0 w 1432"/>
                <a:gd name="T1" fmla="*/ 0 h 526"/>
                <a:gd name="T2" fmla="*/ 56 w 1432"/>
                <a:gd name="T3" fmla="*/ 118 h 526"/>
                <a:gd name="T4" fmla="*/ 319 w 1432"/>
                <a:gd name="T5" fmla="*/ 302 h 526"/>
                <a:gd name="T6" fmla="*/ 604 w 1432"/>
                <a:gd name="T7" fmla="*/ 448 h 526"/>
                <a:gd name="T8" fmla="*/ 867 w 1432"/>
                <a:gd name="T9" fmla="*/ 526 h 526"/>
                <a:gd name="T10" fmla="*/ 1091 w 1432"/>
                <a:gd name="T11" fmla="*/ 504 h 526"/>
                <a:gd name="T12" fmla="*/ 1270 w 1432"/>
                <a:gd name="T13" fmla="*/ 448 h 526"/>
                <a:gd name="T14" fmla="*/ 1432 w 1432"/>
                <a:gd name="T15" fmla="*/ 353 h 526"/>
                <a:gd name="T16" fmla="*/ 1253 w 1432"/>
                <a:gd name="T17" fmla="*/ 431 h 526"/>
                <a:gd name="T18" fmla="*/ 1108 w 1432"/>
                <a:gd name="T19" fmla="*/ 470 h 526"/>
                <a:gd name="T20" fmla="*/ 951 w 1432"/>
                <a:gd name="T21" fmla="*/ 470 h 526"/>
                <a:gd name="T22" fmla="*/ 789 w 1432"/>
                <a:gd name="T23" fmla="*/ 453 h 526"/>
                <a:gd name="T24" fmla="*/ 699 w 1432"/>
                <a:gd name="T25" fmla="*/ 420 h 526"/>
                <a:gd name="T26" fmla="*/ 560 w 1432"/>
                <a:gd name="T27" fmla="*/ 330 h 526"/>
                <a:gd name="T28" fmla="*/ 437 w 1432"/>
                <a:gd name="T29" fmla="*/ 213 h 526"/>
                <a:gd name="T30" fmla="*/ 274 w 1432"/>
                <a:gd name="T31" fmla="*/ 129 h 526"/>
                <a:gd name="T32" fmla="*/ 140 w 1432"/>
                <a:gd name="T33" fmla="*/ 73 h 526"/>
                <a:gd name="T34" fmla="*/ 0 w 1432"/>
                <a:gd name="T35" fmla="*/ 0 h 5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2"/>
                <a:gd name="T55" fmla="*/ 0 h 526"/>
                <a:gd name="T56" fmla="*/ 1432 w 1432"/>
                <a:gd name="T57" fmla="*/ 526 h 5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2" h="526">
                  <a:moveTo>
                    <a:pt x="0" y="0"/>
                  </a:moveTo>
                  <a:lnTo>
                    <a:pt x="56" y="118"/>
                  </a:lnTo>
                  <a:lnTo>
                    <a:pt x="319" y="302"/>
                  </a:lnTo>
                  <a:lnTo>
                    <a:pt x="604" y="448"/>
                  </a:lnTo>
                  <a:lnTo>
                    <a:pt x="867" y="526"/>
                  </a:lnTo>
                  <a:lnTo>
                    <a:pt x="1091" y="504"/>
                  </a:lnTo>
                  <a:lnTo>
                    <a:pt x="1270" y="448"/>
                  </a:lnTo>
                  <a:lnTo>
                    <a:pt x="1432" y="353"/>
                  </a:lnTo>
                  <a:lnTo>
                    <a:pt x="1253" y="431"/>
                  </a:lnTo>
                  <a:lnTo>
                    <a:pt x="1108" y="470"/>
                  </a:lnTo>
                  <a:lnTo>
                    <a:pt x="951" y="470"/>
                  </a:lnTo>
                  <a:lnTo>
                    <a:pt x="789" y="453"/>
                  </a:lnTo>
                  <a:lnTo>
                    <a:pt x="699" y="420"/>
                  </a:lnTo>
                  <a:lnTo>
                    <a:pt x="560" y="330"/>
                  </a:lnTo>
                  <a:lnTo>
                    <a:pt x="437" y="213"/>
                  </a:lnTo>
                  <a:lnTo>
                    <a:pt x="274" y="129"/>
                  </a:lnTo>
                  <a:lnTo>
                    <a:pt x="140" y="7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5" name="Freeform 177"/>
            <p:cNvSpPr>
              <a:spLocks/>
            </p:cNvSpPr>
            <p:nvPr/>
          </p:nvSpPr>
          <p:spPr bwMode="auto">
            <a:xfrm rot="355818" flipH="1">
              <a:off x="1408098" y="5314079"/>
              <a:ext cx="26098" cy="27966"/>
            </a:xfrm>
            <a:custGeom>
              <a:avLst/>
              <a:gdLst>
                <a:gd name="T0" fmla="*/ 229 w 229"/>
                <a:gd name="T1" fmla="*/ 261 h 261"/>
                <a:gd name="T2" fmla="*/ 115 w 229"/>
                <a:gd name="T3" fmla="*/ 57 h 261"/>
                <a:gd name="T4" fmla="*/ 0 w 229"/>
                <a:gd name="T5" fmla="*/ 0 h 261"/>
                <a:gd name="T6" fmla="*/ 0 60000 65536"/>
                <a:gd name="T7" fmla="*/ 0 60000 65536"/>
                <a:gd name="T8" fmla="*/ 0 60000 65536"/>
                <a:gd name="T9" fmla="*/ 0 w 229"/>
                <a:gd name="T10" fmla="*/ 0 h 261"/>
                <a:gd name="T11" fmla="*/ 229 w 229"/>
                <a:gd name="T12" fmla="*/ 261 h 2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261">
                  <a:moveTo>
                    <a:pt x="229" y="261"/>
                  </a:moveTo>
                  <a:lnTo>
                    <a:pt x="115" y="5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6" name="Freeform 178"/>
            <p:cNvSpPr>
              <a:spLocks/>
            </p:cNvSpPr>
            <p:nvPr/>
          </p:nvSpPr>
          <p:spPr bwMode="auto">
            <a:xfrm rot="355818">
              <a:off x="1396354" y="5312961"/>
              <a:ext cx="35232" cy="5593"/>
            </a:xfrm>
            <a:custGeom>
              <a:avLst/>
              <a:gdLst>
                <a:gd name="T0" fmla="*/ 0 w 560"/>
                <a:gd name="T1" fmla="*/ 79 h 79"/>
                <a:gd name="T2" fmla="*/ 246 w 560"/>
                <a:gd name="T3" fmla="*/ 26 h 79"/>
                <a:gd name="T4" fmla="*/ 408 w 560"/>
                <a:gd name="T5" fmla="*/ 0 h 79"/>
                <a:gd name="T6" fmla="*/ 560 w 560"/>
                <a:gd name="T7" fmla="*/ 26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"/>
                <a:gd name="T13" fmla="*/ 0 h 79"/>
                <a:gd name="T14" fmla="*/ 560 w 56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" h="79">
                  <a:moveTo>
                    <a:pt x="0" y="79"/>
                  </a:moveTo>
                  <a:lnTo>
                    <a:pt x="246" y="26"/>
                  </a:lnTo>
                  <a:lnTo>
                    <a:pt x="408" y="0"/>
                  </a:lnTo>
                  <a:lnTo>
                    <a:pt x="560" y="26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7" name="Oval 179"/>
            <p:cNvSpPr>
              <a:spLocks noChangeArrowheads="1"/>
            </p:cNvSpPr>
            <p:nvPr/>
          </p:nvSpPr>
          <p:spPr bwMode="auto">
            <a:xfrm rot="21219751">
              <a:off x="1412012" y="5310724"/>
              <a:ext cx="15659" cy="6712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8" name="Freeform 180"/>
            <p:cNvSpPr>
              <a:spLocks/>
            </p:cNvSpPr>
            <p:nvPr/>
          </p:nvSpPr>
          <p:spPr bwMode="auto">
            <a:xfrm rot="355818">
              <a:off x="1388524" y="5315198"/>
              <a:ext cx="30013" cy="23491"/>
            </a:xfrm>
            <a:custGeom>
              <a:avLst/>
              <a:gdLst>
                <a:gd name="T0" fmla="*/ 98 w 482"/>
                <a:gd name="T1" fmla="*/ 36 h 367"/>
                <a:gd name="T2" fmla="*/ 320 w 482"/>
                <a:gd name="T3" fmla="*/ 0 h 367"/>
                <a:gd name="T4" fmla="*/ 367 w 482"/>
                <a:gd name="T5" fmla="*/ 26 h 367"/>
                <a:gd name="T6" fmla="*/ 445 w 482"/>
                <a:gd name="T7" fmla="*/ 26 h 367"/>
                <a:gd name="T8" fmla="*/ 482 w 482"/>
                <a:gd name="T9" fmla="*/ 42 h 367"/>
                <a:gd name="T10" fmla="*/ 278 w 482"/>
                <a:gd name="T11" fmla="*/ 367 h 367"/>
                <a:gd name="T12" fmla="*/ 5 w 482"/>
                <a:gd name="T13" fmla="*/ 262 h 367"/>
                <a:gd name="T14" fmla="*/ 0 w 482"/>
                <a:gd name="T15" fmla="*/ 157 h 367"/>
                <a:gd name="T16" fmla="*/ 42 w 482"/>
                <a:gd name="T17" fmla="*/ 74 h 367"/>
                <a:gd name="T18" fmla="*/ 98 w 482"/>
                <a:gd name="T19" fmla="*/ 36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2"/>
                <a:gd name="T31" fmla="*/ 0 h 367"/>
                <a:gd name="T32" fmla="*/ 482 w 482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2" h="367">
                  <a:moveTo>
                    <a:pt x="98" y="36"/>
                  </a:moveTo>
                  <a:lnTo>
                    <a:pt x="320" y="0"/>
                  </a:lnTo>
                  <a:lnTo>
                    <a:pt x="367" y="26"/>
                  </a:lnTo>
                  <a:lnTo>
                    <a:pt x="445" y="26"/>
                  </a:lnTo>
                  <a:lnTo>
                    <a:pt x="482" y="42"/>
                  </a:lnTo>
                  <a:lnTo>
                    <a:pt x="278" y="367"/>
                  </a:lnTo>
                  <a:lnTo>
                    <a:pt x="5" y="262"/>
                  </a:lnTo>
                  <a:lnTo>
                    <a:pt x="0" y="157"/>
                  </a:lnTo>
                  <a:lnTo>
                    <a:pt x="42" y="74"/>
                  </a:lnTo>
                  <a:lnTo>
                    <a:pt x="98" y="36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9" name="Freeform 182"/>
            <p:cNvSpPr>
              <a:spLocks/>
            </p:cNvSpPr>
            <p:nvPr/>
          </p:nvSpPr>
          <p:spPr bwMode="auto">
            <a:xfrm flipH="1">
              <a:off x="979315" y="5242246"/>
              <a:ext cx="184726" cy="332716"/>
            </a:xfrm>
            <a:custGeom>
              <a:avLst/>
              <a:gdLst>
                <a:gd name="T0" fmla="*/ 933 w 933"/>
                <a:gd name="T1" fmla="*/ 135 h 352"/>
                <a:gd name="T2" fmla="*/ 932 w 933"/>
                <a:gd name="T3" fmla="*/ 171 h 352"/>
                <a:gd name="T4" fmla="*/ 762 w 933"/>
                <a:gd name="T5" fmla="*/ 352 h 352"/>
                <a:gd name="T6" fmla="*/ 4 w 933"/>
                <a:gd name="T7" fmla="*/ 195 h 352"/>
                <a:gd name="T8" fmla="*/ 0 w 933"/>
                <a:gd name="T9" fmla="*/ 148 h 352"/>
                <a:gd name="T10" fmla="*/ 244 w 933"/>
                <a:gd name="T11" fmla="*/ 0 h 352"/>
                <a:gd name="T12" fmla="*/ 933 w 933"/>
                <a:gd name="T13" fmla="*/ 135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3"/>
                <a:gd name="T22" fmla="*/ 0 h 352"/>
                <a:gd name="T23" fmla="*/ 933 w 933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3" h="352">
                  <a:moveTo>
                    <a:pt x="933" y="135"/>
                  </a:moveTo>
                  <a:lnTo>
                    <a:pt x="932" y="171"/>
                  </a:lnTo>
                  <a:lnTo>
                    <a:pt x="762" y="352"/>
                  </a:lnTo>
                  <a:lnTo>
                    <a:pt x="4" y="195"/>
                  </a:lnTo>
                  <a:lnTo>
                    <a:pt x="0" y="148"/>
                  </a:lnTo>
                  <a:lnTo>
                    <a:pt x="244" y="0"/>
                  </a:lnTo>
                  <a:lnTo>
                    <a:pt x="933" y="135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3F3F3"/>
                </a:gs>
              </a:gsLst>
              <a:lin ang="0" scaled="1"/>
            </a:gra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0" name="Freeform 183"/>
            <p:cNvSpPr>
              <a:spLocks/>
            </p:cNvSpPr>
            <p:nvPr/>
          </p:nvSpPr>
          <p:spPr bwMode="auto">
            <a:xfrm flipH="1">
              <a:off x="993669" y="5232180"/>
              <a:ext cx="184726" cy="332716"/>
            </a:xfrm>
            <a:custGeom>
              <a:avLst/>
              <a:gdLst>
                <a:gd name="T0" fmla="*/ 895 w 895"/>
                <a:gd name="T1" fmla="*/ 133 h 294"/>
                <a:gd name="T2" fmla="*/ 232 w 895"/>
                <a:gd name="T3" fmla="*/ 0 h 294"/>
                <a:gd name="T4" fmla="*/ 0 w 895"/>
                <a:gd name="T5" fmla="*/ 143 h 294"/>
                <a:gd name="T6" fmla="*/ 739 w 895"/>
                <a:gd name="T7" fmla="*/ 294 h 294"/>
                <a:gd name="T8" fmla="*/ 895 w 895"/>
                <a:gd name="T9" fmla="*/ 133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294"/>
                <a:gd name="T17" fmla="*/ 895 w 895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294">
                  <a:moveTo>
                    <a:pt x="895" y="133"/>
                  </a:moveTo>
                  <a:lnTo>
                    <a:pt x="232" y="0"/>
                  </a:lnTo>
                  <a:lnTo>
                    <a:pt x="0" y="143"/>
                  </a:lnTo>
                  <a:lnTo>
                    <a:pt x="739" y="294"/>
                  </a:lnTo>
                  <a:lnTo>
                    <a:pt x="895" y="1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1" name="Freeform 184"/>
            <p:cNvSpPr>
              <a:spLocks/>
            </p:cNvSpPr>
            <p:nvPr/>
          </p:nvSpPr>
          <p:spPr bwMode="auto">
            <a:xfrm flipH="1">
              <a:off x="1027074" y="5336452"/>
              <a:ext cx="283158" cy="59288"/>
            </a:xfrm>
            <a:custGeom>
              <a:avLst/>
              <a:gdLst>
                <a:gd name="T0" fmla="*/ 0 w 531"/>
                <a:gd name="T1" fmla="*/ 15 h 118"/>
                <a:gd name="T2" fmla="*/ 508 w 531"/>
                <a:gd name="T3" fmla="*/ 118 h 118"/>
                <a:gd name="T4" fmla="*/ 531 w 531"/>
                <a:gd name="T5" fmla="*/ 103 h 118"/>
                <a:gd name="T6" fmla="*/ 23 w 531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1"/>
                <a:gd name="T13" fmla="*/ 0 h 118"/>
                <a:gd name="T14" fmla="*/ 531 w 531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1" h="118">
                  <a:moveTo>
                    <a:pt x="0" y="15"/>
                  </a:moveTo>
                  <a:lnTo>
                    <a:pt x="508" y="118"/>
                  </a:lnTo>
                  <a:lnTo>
                    <a:pt x="531" y="103"/>
                  </a:lnTo>
                  <a:lnTo>
                    <a:pt x="23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2" name="Freeform 185"/>
            <p:cNvSpPr>
              <a:spLocks/>
            </p:cNvSpPr>
            <p:nvPr/>
          </p:nvSpPr>
          <p:spPr bwMode="auto">
            <a:xfrm flipH="1">
              <a:off x="1098842" y="5352113"/>
              <a:ext cx="292292" cy="79424"/>
            </a:xfrm>
            <a:custGeom>
              <a:avLst/>
              <a:gdLst>
                <a:gd name="T0" fmla="*/ 0 w 548"/>
                <a:gd name="T1" fmla="*/ 74 h 159"/>
                <a:gd name="T2" fmla="*/ 31 w 548"/>
                <a:gd name="T3" fmla="*/ 78 h 159"/>
                <a:gd name="T4" fmla="*/ 57 w 548"/>
                <a:gd name="T5" fmla="*/ 66 h 159"/>
                <a:gd name="T6" fmla="*/ 76 w 548"/>
                <a:gd name="T7" fmla="*/ 71 h 159"/>
                <a:gd name="T8" fmla="*/ 58 w 548"/>
                <a:gd name="T9" fmla="*/ 81 h 159"/>
                <a:gd name="T10" fmla="*/ 451 w 548"/>
                <a:gd name="T11" fmla="*/ 159 h 159"/>
                <a:gd name="T12" fmla="*/ 548 w 548"/>
                <a:gd name="T13" fmla="*/ 84 h 159"/>
                <a:gd name="T14" fmla="*/ 130 w 548"/>
                <a:gd name="T15" fmla="*/ 0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8"/>
                <a:gd name="T25" fmla="*/ 0 h 159"/>
                <a:gd name="T26" fmla="*/ 548 w 548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8" h="159">
                  <a:moveTo>
                    <a:pt x="0" y="74"/>
                  </a:moveTo>
                  <a:lnTo>
                    <a:pt x="31" y="78"/>
                  </a:lnTo>
                  <a:lnTo>
                    <a:pt x="57" y="66"/>
                  </a:lnTo>
                  <a:lnTo>
                    <a:pt x="76" y="71"/>
                  </a:lnTo>
                  <a:lnTo>
                    <a:pt x="58" y="81"/>
                  </a:lnTo>
                  <a:lnTo>
                    <a:pt x="451" y="159"/>
                  </a:lnTo>
                  <a:lnTo>
                    <a:pt x="548" y="84"/>
                  </a:lnTo>
                  <a:lnTo>
                    <a:pt x="130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3" name="Freeform 186"/>
            <p:cNvSpPr>
              <a:spLocks/>
            </p:cNvSpPr>
            <p:nvPr/>
          </p:nvSpPr>
          <p:spPr bwMode="auto">
            <a:xfrm flipH="1">
              <a:off x="1044037" y="5396859"/>
              <a:ext cx="74378" cy="34678"/>
            </a:xfrm>
            <a:custGeom>
              <a:avLst/>
              <a:gdLst>
                <a:gd name="T0" fmla="*/ 73 w 140"/>
                <a:gd name="T1" fmla="*/ 0 h 70"/>
                <a:gd name="T2" fmla="*/ 140 w 140"/>
                <a:gd name="T3" fmla="*/ 11 h 70"/>
                <a:gd name="T4" fmla="*/ 75 w 140"/>
                <a:gd name="T5" fmla="*/ 70 h 70"/>
                <a:gd name="T6" fmla="*/ 0 w 140"/>
                <a:gd name="T7" fmla="*/ 56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70"/>
                <a:gd name="T14" fmla="*/ 140 w 1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70">
                  <a:moveTo>
                    <a:pt x="73" y="0"/>
                  </a:moveTo>
                  <a:lnTo>
                    <a:pt x="140" y="11"/>
                  </a:lnTo>
                  <a:lnTo>
                    <a:pt x="75" y="70"/>
                  </a:lnTo>
                  <a:lnTo>
                    <a:pt x="0" y="56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4" name="Freeform 187"/>
            <p:cNvSpPr>
              <a:spLocks/>
            </p:cNvSpPr>
            <p:nvPr/>
          </p:nvSpPr>
          <p:spPr bwMode="auto">
            <a:xfrm flipH="1">
              <a:off x="990537" y="5404690"/>
              <a:ext cx="88732" cy="50339"/>
            </a:xfrm>
            <a:custGeom>
              <a:avLst/>
              <a:gdLst>
                <a:gd name="T0" fmla="*/ 87 w 167"/>
                <a:gd name="T1" fmla="*/ 0 h 101"/>
                <a:gd name="T2" fmla="*/ 167 w 167"/>
                <a:gd name="T3" fmla="*/ 15 h 101"/>
                <a:gd name="T4" fmla="*/ 81 w 167"/>
                <a:gd name="T5" fmla="*/ 101 h 101"/>
                <a:gd name="T6" fmla="*/ 0 w 167"/>
                <a:gd name="T7" fmla="*/ 83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01"/>
                <a:gd name="T14" fmla="*/ 167 w 16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01">
                  <a:moveTo>
                    <a:pt x="87" y="0"/>
                  </a:moveTo>
                  <a:lnTo>
                    <a:pt x="167" y="15"/>
                  </a:lnTo>
                  <a:lnTo>
                    <a:pt x="81" y="101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5" name="Freeform 189"/>
            <p:cNvSpPr>
              <a:spLocks noChangeAspect="1"/>
            </p:cNvSpPr>
            <p:nvPr/>
          </p:nvSpPr>
          <p:spPr bwMode="auto">
            <a:xfrm>
              <a:off x="809159" y="5121673"/>
              <a:ext cx="118744" cy="249457"/>
            </a:xfrm>
            <a:custGeom>
              <a:avLst/>
              <a:gdLst/>
              <a:ahLst/>
              <a:cxnLst>
                <a:cxn ang="0">
                  <a:pos x="169" y="246"/>
                </a:cxn>
                <a:cxn ang="0">
                  <a:pos x="1" y="0"/>
                </a:cxn>
                <a:cxn ang="0">
                  <a:pos x="0" y="123"/>
                </a:cxn>
                <a:cxn ang="0">
                  <a:pos x="165" y="377"/>
                </a:cxn>
              </a:cxnLst>
              <a:rect l="0" t="0" r="r" b="b"/>
              <a:pathLst>
                <a:path w="169" h="377">
                  <a:moveTo>
                    <a:pt x="169" y="246"/>
                  </a:moveTo>
                  <a:lnTo>
                    <a:pt x="1" y="0"/>
                  </a:lnTo>
                  <a:lnTo>
                    <a:pt x="0" y="123"/>
                  </a:lnTo>
                  <a:lnTo>
                    <a:pt x="165" y="377"/>
                  </a:lnTo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60784"/>
                    <a:invGamma/>
                  </a:srgbClr>
                </a:gs>
              </a:gsLst>
              <a:lin ang="0" scaled="1"/>
            </a:gra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6" name="Freeform 190"/>
            <p:cNvSpPr>
              <a:spLocks noChangeAspect="1"/>
            </p:cNvSpPr>
            <p:nvPr/>
          </p:nvSpPr>
          <p:spPr bwMode="auto">
            <a:xfrm>
              <a:off x="811769" y="5080284"/>
              <a:ext cx="508902" cy="203593"/>
            </a:xfrm>
            <a:custGeom>
              <a:avLst/>
              <a:gdLst/>
              <a:ahLst/>
              <a:cxnLst>
                <a:cxn ang="0">
                  <a:pos x="166" y="310"/>
                </a:cxn>
                <a:cxn ang="0">
                  <a:pos x="718" y="211"/>
                </a:cxn>
                <a:cxn ang="0">
                  <a:pos x="444" y="0"/>
                </a:cxn>
                <a:cxn ang="0">
                  <a:pos x="0" y="64"/>
                </a:cxn>
                <a:cxn ang="0">
                  <a:pos x="166" y="310"/>
                </a:cxn>
              </a:cxnLst>
              <a:rect l="0" t="0" r="r" b="b"/>
              <a:pathLst>
                <a:path w="718" h="310">
                  <a:moveTo>
                    <a:pt x="166" y="310"/>
                  </a:moveTo>
                  <a:lnTo>
                    <a:pt x="718" y="211"/>
                  </a:lnTo>
                  <a:lnTo>
                    <a:pt x="444" y="0"/>
                  </a:lnTo>
                  <a:lnTo>
                    <a:pt x="0" y="64"/>
                  </a:lnTo>
                  <a:lnTo>
                    <a:pt x="166" y="310"/>
                  </a:lnTo>
                  <a:close/>
                </a:path>
              </a:pathLst>
            </a:custGeom>
            <a:solidFill>
              <a:srgbClr val="FFFFFF"/>
            </a:soli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7" name="Freeform 191"/>
            <p:cNvSpPr>
              <a:spLocks/>
            </p:cNvSpPr>
            <p:nvPr/>
          </p:nvSpPr>
          <p:spPr bwMode="auto">
            <a:xfrm>
              <a:off x="922684" y="5217876"/>
              <a:ext cx="392768" cy="151017"/>
            </a:xfrm>
            <a:custGeom>
              <a:avLst/>
              <a:gdLst/>
              <a:ahLst/>
              <a:cxnLst>
                <a:cxn ang="0">
                  <a:pos x="6" y="99"/>
                </a:cxn>
                <a:cxn ang="0">
                  <a:pos x="557" y="0"/>
                </a:cxn>
                <a:cxn ang="0">
                  <a:pos x="549" y="121"/>
                </a:cxn>
                <a:cxn ang="0">
                  <a:pos x="0" y="228"/>
                </a:cxn>
                <a:cxn ang="0">
                  <a:pos x="6" y="99"/>
                </a:cxn>
              </a:cxnLst>
              <a:rect l="0" t="0" r="r" b="b"/>
              <a:pathLst>
                <a:path w="557" h="228">
                  <a:moveTo>
                    <a:pt x="6" y="99"/>
                  </a:moveTo>
                  <a:lnTo>
                    <a:pt x="557" y="0"/>
                  </a:lnTo>
                  <a:lnTo>
                    <a:pt x="549" y="121"/>
                  </a:lnTo>
                  <a:lnTo>
                    <a:pt x="0" y="228"/>
                  </a:lnTo>
                  <a:lnTo>
                    <a:pt x="6" y="99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8" name="Freeform 192"/>
            <p:cNvSpPr>
              <a:spLocks/>
            </p:cNvSpPr>
            <p:nvPr/>
          </p:nvSpPr>
          <p:spPr bwMode="auto">
            <a:xfrm>
              <a:off x="938342" y="5308487"/>
              <a:ext cx="118743" cy="42508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3"/>
                </a:cxn>
                <a:cxn ang="0">
                  <a:pos x="164" y="33"/>
                </a:cxn>
                <a:cxn ang="0">
                  <a:pos x="167" y="0"/>
                </a:cxn>
                <a:cxn ang="0">
                  <a:pos x="0" y="32"/>
                </a:cxn>
              </a:cxnLst>
              <a:rect l="0" t="0" r="r" b="b"/>
              <a:pathLst>
                <a:path w="167" h="63">
                  <a:moveTo>
                    <a:pt x="0" y="32"/>
                  </a:moveTo>
                  <a:lnTo>
                    <a:pt x="0" y="63"/>
                  </a:lnTo>
                  <a:lnTo>
                    <a:pt x="164" y="33"/>
                  </a:lnTo>
                  <a:lnTo>
                    <a:pt x="167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/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9" name="Oval 193"/>
            <p:cNvSpPr>
              <a:spLocks noChangeArrowheads="1"/>
            </p:cNvSpPr>
            <p:nvPr/>
          </p:nvSpPr>
          <p:spPr bwMode="auto">
            <a:xfrm>
              <a:off x="1036208" y="5314079"/>
              <a:ext cx="13049" cy="14543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0" name="Line 194"/>
            <p:cNvSpPr>
              <a:spLocks noChangeShapeType="1"/>
            </p:cNvSpPr>
            <p:nvPr/>
          </p:nvSpPr>
          <p:spPr bwMode="auto">
            <a:xfrm flipH="1">
              <a:off x="1218890" y="5250317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1" name="Line 195"/>
            <p:cNvSpPr>
              <a:spLocks noChangeShapeType="1"/>
            </p:cNvSpPr>
            <p:nvPr/>
          </p:nvSpPr>
          <p:spPr bwMode="auto">
            <a:xfrm flipH="1">
              <a:off x="1209757" y="5251435"/>
              <a:ext cx="1304" cy="57051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2" name="Line 196"/>
            <p:cNvSpPr>
              <a:spLocks noChangeShapeType="1"/>
            </p:cNvSpPr>
            <p:nvPr/>
          </p:nvSpPr>
          <p:spPr bwMode="auto">
            <a:xfrm flipH="1">
              <a:off x="1229329" y="5249198"/>
              <a:ext cx="3915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3" name="Line 197"/>
            <p:cNvSpPr>
              <a:spLocks noChangeShapeType="1"/>
            </p:cNvSpPr>
            <p:nvPr/>
          </p:nvSpPr>
          <p:spPr bwMode="auto">
            <a:xfrm flipH="1">
              <a:off x="1238464" y="5248080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4" name="Line 198"/>
            <p:cNvSpPr>
              <a:spLocks noChangeShapeType="1"/>
            </p:cNvSpPr>
            <p:nvPr/>
          </p:nvSpPr>
          <p:spPr bwMode="auto">
            <a:xfrm flipH="1">
              <a:off x="1246293" y="5246961"/>
              <a:ext cx="522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5" name="Line 199"/>
            <p:cNvSpPr>
              <a:spLocks noChangeShapeType="1"/>
            </p:cNvSpPr>
            <p:nvPr/>
          </p:nvSpPr>
          <p:spPr bwMode="auto">
            <a:xfrm flipH="1">
              <a:off x="1255427" y="5244724"/>
              <a:ext cx="5220" cy="54814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6" name="Line 200"/>
            <p:cNvSpPr>
              <a:spLocks noChangeShapeType="1"/>
            </p:cNvSpPr>
            <p:nvPr/>
          </p:nvSpPr>
          <p:spPr bwMode="auto">
            <a:xfrm flipH="1">
              <a:off x="1264561" y="5244724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7" name="Line 201"/>
            <p:cNvSpPr>
              <a:spLocks noChangeShapeType="1"/>
            </p:cNvSpPr>
            <p:nvPr/>
          </p:nvSpPr>
          <p:spPr bwMode="auto">
            <a:xfrm flipH="1">
              <a:off x="1272391" y="5240249"/>
              <a:ext cx="1304" cy="5593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8" name="Line 202"/>
            <p:cNvSpPr>
              <a:spLocks noChangeShapeType="1"/>
            </p:cNvSpPr>
            <p:nvPr/>
          </p:nvSpPr>
          <p:spPr bwMode="auto">
            <a:xfrm flipH="1">
              <a:off x="1280220" y="5240249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9" name="Line 203"/>
            <p:cNvSpPr>
              <a:spLocks noChangeShapeType="1"/>
            </p:cNvSpPr>
            <p:nvPr/>
          </p:nvSpPr>
          <p:spPr bwMode="auto">
            <a:xfrm flipH="1">
              <a:off x="1289354" y="5239131"/>
              <a:ext cx="1305" cy="5481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0" name="Line 204"/>
            <p:cNvSpPr>
              <a:spLocks noChangeShapeType="1"/>
            </p:cNvSpPr>
            <p:nvPr/>
          </p:nvSpPr>
          <p:spPr bwMode="auto">
            <a:xfrm flipH="1">
              <a:off x="1298488" y="5238012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1" name="Freeform 205"/>
            <p:cNvSpPr>
              <a:spLocks/>
            </p:cNvSpPr>
            <p:nvPr/>
          </p:nvSpPr>
          <p:spPr bwMode="auto">
            <a:xfrm>
              <a:off x="1092318" y="5272690"/>
              <a:ext cx="65244" cy="43627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0" y="138"/>
                </a:cxn>
                <a:cxn ang="0">
                  <a:pos x="186" y="104"/>
                </a:cxn>
                <a:cxn ang="0">
                  <a:pos x="186" y="0"/>
                </a:cxn>
                <a:cxn ang="0">
                  <a:pos x="2" y="33"/>
                </a:cxn>
              </a:cxnLst>
              <a:rect l="0" t="0" r="r" b="b"/>
              <a:pathLst>
                <a:path w="186" h="138">
                  <a:moveTo>
                    <a:pt x="2" y="33"/>
                  </a:moveTo>
                  <a:lnTo>
                    <a:pt x="0" y="138"/>
                  </a:lnTo>
                  <a:lnTo>
                    <a:pt x="186" y="104"/>
                  </a:lnTo>
                  <a:lnTo>
                    <a:pt x="186" y="0"/>
                  </a:lnTo>
                  <a:lnTo>
                    <a:pt x="2" y="33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75686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>
                  <a:alpha val="50000"/>
                </a:srgbClr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2" name="Line 206"/>
            <p:cNvSpPr>
              <a:spLocks noChangeShapeType="1"/>
            </p:cNvSpPr>
            <p:nvPr/>
          </p:nvSpPr>
          <p:spPr bwMode="auto">
            <a:xfrm flipH="1">
              <a:off x="1101451" y="5297300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3" name="Line 207"/>
            <p:cNvSpPr>
              <a:spLocks noChangeShapeType="1"/>
            </p:cNvSpPr>
            <p:nvPr/>
          </p:nvSpPr>
          <p:spPr bwMode="auto">
            <a:xfrm flipH="1">
              <a:off x="1152342" y="5287232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4" name="Line 208"/>
            <p:cNvSpPr>
              <a:spLocks noChangeShapeType="1"/>
            </p:cNvSpPr>
            <p:nvPr/>
          </p:nvSpPr>
          <p:spPr bwMode="auto">
            <a:xfrm flipH="1">
              <a:off x="1145817" y="5293944"/>
              <a:ext cx="0" cy="10068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5" name="Line 209"/>
            <p:cNvSpPr>
              <a:spLocks noChangeShapeType="1"/>
            </p:cNvSpPr>
            <p:nvPr/>
          </p:nvSpPr>
          <p:spPr bwMode="auto">
            <a:xfrm flipH="1">
              <a:off x="1109281" y="5302893"/>
              <a:ext cx="0" cy="8949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6" name="Line 210"/>
            <p:cNvSpPr>
              <a:spLocks noChangeShapeType="1"/>
            </p:cNvSpPr>
            <p:nvPr/>
          </p:nvSpPr>
          <p:spPr bwMode="auto">
            <a:xfrm flipV="1">
              <a:off x="1117110" y="5304012"/>
              <a:ext cx="20878" cy="4475"/>
            </a:xfrm>
            <a:prstGeom prst="line">
              <a:avLst/>
            </a:prstGeom>
            <a:noFill/>
            <a:ln w="9525">
              <a:solidFill>
                <a:srgbClr val="FFFF99">
                  <a:alpha val="4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7" name="Freeform 211"/>
            <p:cNvSpPr>
              <a:spLocks/>
            </p:cNvSpPr>
            <p:nvPr/>
          </p:nvSpPr>
          <p:spPr bwMode="auto">
            <a:xfrm>
              <a:off x="957915" y="5282757"/>
              <a:ext cx="82208" cy="25729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38"/>
                </a:cxn>
                <a:cxn ang="0">
                  <a:pos x="116" y="19"/>
                </a:cxn>
                <a:cxn ang="0">
                  <a:pos x="116" y="0"/>
                </a:cxn>
                <a:cxn ang="0">
                  <a:pos x="0" y="20"/>
                </a:cxn>
              </a:cxnLst>
              <a:rect l="0" t="0" r="r" b="b"/>
              <a:pathLst>
                <a:path w="116" h="38">
                  <a:moveTo>
                    <a:pt x="0" y="20"/>
                  </a:moveTo>
                  <a:lnTo>
                    <a:pt x="1" y="38"/>
                  </a:lnTo>
                  <a:lnTo>
                    <a:pt x="116" y="19"/>
                  </a:lnTo>
                  <a:lnTo>
                    <a:pt x="116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8" name="Line 212"/>
            <p:cNvSpPr>
              <a:spLocks noChangeShapeType="1"/>
            </p:cNvSpPr>
            <p:nvPr/>
          </p:nvSpPr>
          <p:spPr bwMode="auto">
            <a:xfrm flipV="1">
              <a:off x="951391" y="5287232"/>
              <a:ext cx="92646" cy="15661"/>
            </a:xfrm>
            <a:prstGeom prst="line">
              <a:avLst/>
            </a:prstGeom>
            <a:noFill/>
            <a:ln w="3175">
              <a:solidFill>
                <a:srgbClr val="5F5F5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209" name="Group 150"/>
            <p:cNvGrpSpPr>
              <a:grpSpLocks/>
            </p:cNvGrpSpPr>
            <p:nvPr/>
          </p:nvGrpSpPr>
          <p:grpSpPr bwMode="auto">
            <a:xfrm>
              <a:off x="862659" y="4854318"/>
              <a:ext cx="270109" cy="260643"/>
              <a:chOff x="685" y="3115"/>
              <a:chExt cx="207" cy="233"/>
            </a:xfrm>
          </p:grpSpPr>
          <p:sp>
            <p:nvSpPr>
              <p:cNvPr id="222" name="Freeform 215"/>
              <p:cNvSpPr>
                <a:spLocks/>
              </p:cNvSpPr>
              <p:nvPr/>
            </p:nvSpPr>
            <p:spPr bwMode="auto">
              <a:xfrm flipH="1">
                <a:off x="686" y="3115"/>
                <a:ext cx="206" cy="30"/>
              </a:xfrm>
              <a:custGeom>
                <a:avLst/>
                <a:gdLst>
                  <a:gd name="T0" fmla="*/ 1205 w 1205"/>
                  <a:gd name="T1" fmla="*/ 151 h 178"/>
                  <a:gd name="T2" fmla="*/ 964 w 1205"/>
                  <a:gd name="T3" fmla="*/ 178 h 178"/>
                  <a:gd name="T4" fmla="*/ 0 w 1205"/>
                  <a:gd name="T5" fmla="*/ 0 h 178"/>
                  <a:gd name="T6" fmla="*/ 1205 w 1205"/>
                  <a:gd name="T7" fmla="*/ 151 h 1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"/>
                  <a:gd name="T13" fmla="*/ 0 h 178"/>
                  <a:gd name="T14" fmla="*/ 1205 w 1205"/>
                  <a:gd name="T15" fmla="*/ 178 h 1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20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23" name="Freeform 216"/>
              <p:cNvSpPr>
                <a:spLocks/>
              </p:cNvSpPr>
              <p:nvPr/>
            </p:nvSpPr>
            <p:spPr bwMode="auto">
              <a:xfrm flipH="1">
                <a:off x="685" y="3141"/>
                <a:ext cx="69" cy="207"/>
              </a:xfrm>
              <a:custGeom>
                <a:avLst/>
                <a:gdLst>
                  <a:gd name="T0" fmla="*/ 405 w 405"/>
                  <a:gd name="T1" fmla="*/ 0 h 1241"/>
                  <a:gd name="T2" fmla="*/ 389 w 405"/>
                  <a:gd name="T3" fmla="*/ 1000 h 1241"/>
                  <a:gd name="T4" fmla="*/ 133 w 405"/>
                  <a:gd name="T5" fmla="*/ 1241 h 1241"/>
                  <a:gd name="T6" fmla="*/ 0 w 405"/>
                  <a:gd name="T7" fmla="*/ 13 h 1241"/>
                  <a:gd name="T8" fmla="*/ 189 w 405"/>
                  <a:gd name="T9" fmla="*/ 24 h 1241"/>
                  <a:gd name="T10" fmla="*/ 405 w 405"/>
                  <a:gd name="T11" fmla="*/ 0 h 12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5"/>
                  <a:gd name="T19" fmla="*/ 0 h 1241"/>
                  <a:gd name="T20" fmla="*/ 405 w 405"/>
                  <a:gd name="T21" fmla="*/ 1241 h 12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20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210" name="Oval 217"/>
            <p:cNvSpPr>
              <a:spLocks noChangeArrowheads="1"/>
            </p:cNvSpPr>
            <p:nvPr/>
          </p:nvSpPr>
          <p:spPr bwMode="auto">
            <a:xfrm>
              <a:off x="931817" y="5135097"/>
              <a:ext cx="245317" cy="66000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1" name="Oval 218"/>
            <p:cNvSpPr>
              <a:spLocks noChangeArrowheads="1"/>
            </p:cNvSpPr>
            <p:nvPr/>
          </p:nvSpPr>
          <p:spPr bwMode="auto">
            <a:xfrm>
              <a:off x="931817" y="5130622"/>
              <a:ext cx="245317" cy="64881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2" name="Freeform 219"/>
            <p:cNvSpPr>
              <a:spLocks/>
            </p:cNvSpPr>
            <p:nvPr/>
          </p:nvSpPr>
          <p:spPr bwMode="auto">
            <a:xfrm flipH="1">
              <a:off x="916159" y="4815165"/>
              <a:ext cx="358842" cy="360203"/>
            </a:xfrm>
            <a:custGeom>
              <a:avLst/>
              <a:gdLst>
                <a:gd name="T0" fmla="*/ 1602 w 1602"/>
                <a:gd name="T1" fmla="*/ 204 h 1734"/>
                <a:gd name="T2" fmla="*/ 5 w 1602"/>
                <a:gd name="T3" fmla="*/ 0 h 1734"/>
                <a:gd name="T4" fmla="*/ 0 w 1602"/>
                <a:gd name="T5" fmla="*/ 1488 h 1734"/>
                <a:gd name="T6" fmla="*/ 1597 w 1602"/>
                <a:gd name="T7" fmla="*/ 1734 h 1734"/>
                <a:gd name="T8" fmla="*/ 1602 w 1602"/>
                <a:gd name="T9" fmla="*/ 204 h 1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2"/>
                <a:gd name="T16" fmla="*/ 0 h 1734"/>
                <a:gd name="T17" fmla="*/ 1602 w 1602"/>
                <a:gd name="T18" fmla="*/ 1734 h 1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3" name="Freeform 220"/>
            <p:cNvSpPr>
              <a:spLocks/>
            </p:cNvSpPr>
            <p:nvPr/>
          </p:nvSpPr>
          <p:spPr bwMode="auto">
            <a:xfrm flipH="1">
              <a:off x="964440" y="5107131"/>
              <a:ext cx="294902" cy="68237"/>
            </a:xfrm>
            <a:custGeom>
              <a:avLst/>
              <a:gdLst>
                <a:gd name="T0" fmla="*/ 1327 w 1330"/>
                <a:gd name="T1" fmla="*/ 200 h 330"/>
                <a:gd name="T2" fmla="*/ 0 w 1330"/>
                <a:gd name="T3" fmla="*/ 0 h 330"/>
                <a:gd name="T4" fmla="*/ 0 w 1330"/>
                <a:gd name="T5" fmla="*/ 115 h 330"/>
                <a:gd name="T6" fmla="*/ 1330 w 1330"/>
                <a:gd name="T7" fmla="*/ 330 h 330"/>
                <a:gd name="T8" fmla="*/ 1327 w 1330"/>
                <a:gd name="T9" fmla="*/ 20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0"/>
                <a:gd name="T16" fmla="*/ 0 h 330"/>
                <a:gd name="T17" fmla="*/ 1330 w 1330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4" name="Freeform 221"/>
            <p:cNvSpPr>
              <a:spLocks/>
            </p:cNvSpPr>
            <p:nvPr/>
          </p:nvSpPr>
          <p:spPr bwMode="auto">
            <a:xfrm flipH="1">
              <a:off x="905720" y="4856555"/>
              <a:ext cx="13049" cy="318812"/>
            </a:xfrm>
            <a:custGeom>
              <a:avLst/>
              <a:gdLst>
                <a:gd name="T0" fmla="*/ 4 w 56"/>
                <a:gd name="T1" fmla="*/ 16 h 1536"/>
                <a:gd name="T2" fmla="*/ 56 w 56"/>
                <a:gd name="T3" fmla="*/ 0 h 1536"/>
                <a:gd name="T4" fmla="*/ 46 w 56"/>
                <a:gd name="T5" fmla="*/ 1513 h 1536"/>
                <a:gd name="T6" fmla="*/ 0 w 56"/>
                <a:gd name="T7" fmla="*/ 1536 h 1536"/>
                <a:gd name="T8" fmla="*/ 4 w 56"/>
                <a:gd name="T9" fmla="*/ 16 h 1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1536"/>
                <a:gd name="T17" fmla="*/ 56 w 56"/>
                <a:gd name="T18" fmla="*/ 1536 h 1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5" name="Oval 222"/>
            <p:cNvSpPr>
              <a:spLocks noChangeArrowheads="1"/>
            </p:cNvSpPr>
            <p:nvPr/>
          </p:nvSpPr>
          <p:spPr bwMode="auto">
            <a:xfrm>
              <a:off x="1233244" y="5112724"/>
              <a:ext cx="10439" cy="19017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6" name="Oval 223"/>
            <p:cNvSpPr>
              <a:spLocks noChangeArrowheads="1"/>
            </p:cNvSpPr>
            <p:nvPr/>
          </p:nvSpPr>
          <p:spPr bwMode="auto">
            <a:xfrm>
              <a:off x="1213671" y="5117199"/>
              <a:ext cx="9135" cy="15661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7" name="Oval 224"/>
            <p:cNvSpPr>
              <a:spLocks noChangeArrowheads="1"/>
            </p:cNvSpPr>
            <p:nvPr/>
          </p:nvSpPr>
          <p:spPr bwMode="auto">
            <a:xfrm>
              <a:off x="1145817" y="5131741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8" name="Oval 225"/>
            <p:cNvSpPr>
              <a:spLocks noChangeArrowheads="1"/>
            </p:cNvSpPr>
            <p:nvPr/>
          </p:nvSpPr>
          <p:spPr bwMode="auto">
            <a:xfrm>
              <a:off x="1124939" y="5135097"/>
              <a:ext cx="10439" cy="1230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9" name="Oval 226"/>
            <p:cNvSpPr>
              <a:spLocks noChangeArrowheads="1"/>
            </p:cNvSpPr>
            <p:nvPr/>
          </p:nvSpPr>
          <p:spPr bwMode="auto">
            <a:xfrm>
              <a:off x="1101451" y="5138453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0" name="Freeform 227"/>
            <p:cNvSpPr>
              <a:spLocks/>
            </p:cNvSpPr>
            <p:nvPr/>
          </p:nvSpPr>
          <p:spPr bwMode="auto">
            <a:xfrm flipH="1">
              <a:off x="950525" y="4841172"/>
              <a:ext cx="297512" cy="283017"/>
            </a:xfrm>
            <a:custGeom>
              <a:avLst/>
              <a:gdLst>
                <a:gd name="T0" fmla="*/ 1330 w 1345"/>
                <a:gd name="T1" fmla="*/ 167 h 1366"/>
                <a:gd name="T2" fmla="*/ 0 w 1345"/>
                <a:gd name="T3" fmla="*/ 0 h 1366"/>
                <a:gd name="T4" fmla="*/ 0 w 1345"/>
                <a:gd name="T5" fmla="*/ 1157 h 1366"/>
                <a:gd name="T6" fmla="*/ 1345 w 1345"/>
                <a:gd name="T7" fmla="*/ 1366 h 1366"/>
                <a:gd name="T8" fmla="*/ 1330 w 1345"/>
                <a:gd name="T9" fmla="*/ 167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2000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1" name="Freeform 228"/>
            <p:cNvSpPr>
              <a:spLocks/>
            </p:cNvSpPr>
            <p:nvPr/>
          </p:nvSpPr>
          <p:spPr bwMode="auto">
            <a:xfrm flipH="1">
              <a:off x="905720" y="4814047"/>
              <a:ext cx="367975" cy="44746"/>
            </a:xfrm>
            <a:custGeom>
              <a:avLst/>
              <a:gdLst>
                <a:gd name="T0" fmla="*/ 0 w 1660"/>
                <a:gd name="T1" fmla="*/ 10 h 214"/>
                <a:gd name="T2" fmla="*/ 68 w 1660"/>
                <a:gd name="T3" fmla="*/ 0 h 214"/>
                <a:gd name="T4" fmla="*/ 1660 w 1660"/>
                <a:gd name="T5" fmla="*/ 199 h 214"/>
                <a:gd name="T6" fmla="*/ 1613 w 1660"/>
                <a:gd name="T7" fmla="*/ 214 h 214"/>
                <a:gd name="T8" fmla="*/ 0 w 1660"/>
                <a:gd name="T9" fmla="*/ 10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0"/>
                <a:gd name="T16" fmla="*/ 0 h 214"/>
                <a:gd name="T17" fmla="*/ 1660 w 1660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20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24" name="TextBox 223"/>
          <p:cNvSpPr txBox="1"/>
          <p:nvPr/>
        </p:nvSpPr>
        <p:spPr>
          <a:xfrm>
            <a:off x="5551307" y="3378670"/>
            <a:ext cx="6623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D.M</a:t>
            </a:r>
            <a:endParaRPr lang="ko-KR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5" name="직선 연결선 224"/>
          <p:cNvCxnSpPr>
            <a:stCxn id="5" idx="2"/>
            <a:endCxn id="62" idx="0"/>
          </p:cNvCxnSpPr>
          <p:nvPr/>
        </p:nvCxnSpPr>
        <p:spPr bwMode="auto">
          <a:xfrm flipH="1">
            <a:off x="3502410" y="2063028"/>
            <a:ext cx="53662" cy="1355114"/>
          </a:xfrm>
          <a:prstGeom prst="line">
            <a:avLst/>
          </a:prstGeom>
          <a:solidFill>
            <a:schemeClr val="bg2"/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6" name="직선 연결선 225"/>
          <p:cNvCxnSpPr>
            <a:endCxn id="114" idx="2"/>
          </p:cNvCxnSpPr>
          <p:nvPr/>
        </p:nvCxnSpPr>
        <p:spPr bwMode="auto">
          <a:xfrm>
            <a:off x="4329442" y="2028760"/>
            <a:ext cx="53942" cy="1433340"/>
          </a:xfrm>
          <a:prstGeom prst="line">
            <a:avLst/>
          </a:prstGeom>
          <a:solidFill>
            <a:schemeClr val="bg2"/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7" name="직선 연결선 226"/>
          <p:cNvCxnSpPr>
            <a:endCxn id="170" idx="0"/>
          </p:cNvCxnSpPr>
          <p:nvPr/>
        </p:nvCxnSpPr>
        <p:spPr bwMode="auto">
          <a:xfrm>
            <a:off x="5059466" y="1968316"/>
            <a:ext cx="70754" cy="1442593"/>
          </a:xfrm>
          <a:prstGeom prst="line">
            <a:avLst/>
          </a:prstGeom>
          <a:solidFill>
            <a:schemeClr val="bg2"/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8" name="직선 연결선 227"/>
          <p:cNvCxnSpPr>
            <a:endCxn id="224" idx="0"/>
          </p:cNvCxnSpPr>
          <p:nvPr/>
        </p:nvCxnSpPr>
        <p:spPr bwMode="auto">
          <a:xfrm>
            <a:off x="5795963" y="1949012"/>
            <a:ext cx="86525" cy="1429658"/>
          </a:xfrm>
          <a:prstGeom prst="line">
            <a:avLst/>
          </a:prstGeom>
          <a:solidFill>
            <a:schemeClr val="bg2"/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3" name="TextBox 232"/>
          <p:cNvSpPr txBox="1"/>
          <p:nvPr/>
        </p:nvSpPr>
        <p:spPr>
          <a:xfrm>
            <a:off x="3425304" y="148482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4166684" y="152825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5" name="TextBox 234"/>
          <p:cNvSpPr txBox="1"/>
          <p:nvPr/>
        </p:nvSpPr>
        <p:spPr>
          <a:xfrm>
            <a:off x="4898344" y="149639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6" name="TextBox 235"/>
          <p:cNvSpPr txBox="1"/>
          <p:nvPr/>
        </p:nvSpPr>
        <p:spPr>
          <a:xfrm>
            <a:off x="5655318" y="149400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37" name="표 2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959604"/>
              </p:ext>
            </p:extLst>
          </p:nvPr>
        </p:nvGraphicFramePr>
        <p:xfrm>
          <a:off x="5827542" y="4978832"/>
          <a:ext cx="1339212" cy="3484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8283"/>
                <a:gridCol w="650929"/>
              </a:tblGrid>
              <a:tr h="3484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A.M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D.M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8" name="TextBox 237"/>
          <p:cNvSpPr txBox="1"/>
          <p:nvPr/>
        </p:nvSpPr>
        <p:spPr>
          <a:xfrm>
            <a:off x="5827542" y="5311012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   </a:t>
            </a:r>
            <a:r>
              <a:rPr lang="ko-KR" altLang="en-US" sz="12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</a:t>
            </a:r>
            <a:r>
              <a:rPr lang="en-US" altLang="ko-KR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</a:t>
            </a:r>
            <a:endParaRPr lang="ko-KR" altLang="en-US" sz="120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2052789" y="4022758"/>
            <a:ext cx="12618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192.168.1.10</a:t>
            </a:r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0" name="TextBox 239"/>
          <p:cNvSpPr txBox="1"/>
          <p:nvPr/>
        </p:nvSpPr>
        <p:spPr>
          <a:xfrm>
            <a:off x="3607971" y="4156259"/>
            <a:ext cx="12618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192.168.1.20</a:t>
            </a:r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6271946" y="3968851"/>
            <a:ext cx="12618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192.168.1.40</a:t>
            </a:r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TextBox 241"/>
          <p:cNvSpPr txBox="1"/>
          <p:nvPr/>
        </p:nvSpPr>
        <p:spPr>
          <a:xfrm>
            <a:off x="4813956" y="4155720"/>
            <a:ext cx="12618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192.168.1.30</a:t>
            </a:r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43" name="표 2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347112"/>
              </p:ext>
            </p:extLst>
          </p:nvPr>
        </p:nvGraphicFramePr>
        <p:xfrm>
          <a:off x="3083407" y="4978832"/>
          <a:ext cx="2744135" cy="3484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0338"/>
                <a:gridCol w="1333797"/>
              </a:tblGrid>
              <a:tr h="3484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192.168.1.10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192.168.4.10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4" name="TextBox 243"/>
          <p:cNvSpPr txBox="1"/>
          <p:nvPr/>
        </p:nvSpPr>
        <p:spPr>
          <a:xfrm>
            <a:off x="3434604" y="5327234"/>
            <a:ext cx="1994457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92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송신지</a:t>
            </a:r>
            <a:r>
              <a:rPr lang="en-US" altLang="ko-KR" sz="1292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       </a:t>
            </a:r>
            <a:r>
              <a:rPr lang="en-US" altLang="ko-KR" sz="1292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ko-KR" altLang="en-US" sz="1292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수신지</a:t>
            </a:r>
            <a:r>
              <a:rPr lang="en-US" altLang="ko-KR" sz="1292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</a:t>
            </a:r>
            <a:endParaRPr lang="ko-KR" altLang="en-US" sz="1292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graphicFrame>
        <p:nvGraphicFramePr>
          <p:cNvPr id="247" name="표 2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45694"/>
              </p:ext>
            </p:extLst>
          </p:nvPr>
        </p:nvGraphicFramePr>
        <p:xfrm>
          <a:off x="1757902" y="4978832"/>
          <a:ext cx="1337366" cy="3484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4158"/>
                <a:gridCol w="473208"/>
              </a:tblGrid>
              <a:tr h="3484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50010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347065"/>
              </p:ext>
            </p:extLst>
          </p:nvPr>
        </p:nvGraphicFramePr>
        <p:xfrm>
          <a:off x="424939" y="4978832"/>
          <a:ext cx="1337366" cy="3484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7366"/>
              </a:tblGrid>
              <a:tr h="3484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www.test.com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9" name="TextBox 248"/>
          <p:cNvSpPr txBox="1"/>
          <p:nvPr/>
        </p:nvSpPr>
        <p:spPr>
          <a:xfrm>
            <a:off x="1855028" y="5327234"/>
            <a:ext cx="1423788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92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</a:t>
            </a:r>
            <a:r>
              <a:rPr lang="en-US" altLang="ko-KR" sz="1292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Port     </a:t>
            </a:r>
            <a:r>
              <a:rPr lang="ko-KR" altLang="en-US" sz="1292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</a:t>
            </a:r>
            <a:r>
              <a:rPr lang="en-US" altLang="ko-KR" sz="1292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Port</a:t>
            </a:r>
            <a:endParaRPr lang="ko-KR" altLang="en-US" sz="1292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7254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86000" y="96185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ko-KR" sz="2800" b="1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Out of Path(Mirror) </a:t>
            </a:r>
            <a:r>
              <a:rPr lang="ko-KR" altLang="en-US" sz="2800" b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모드</a:t>
            </a:r>
            <a:r>
              <a:rPr lang="en-US" altLang="ko-KR" sz="28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endParaRPr lang="ko-KR" altLang="en-US" sz="28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2679445" y="1656323"/>
            <a:ext cx="6333175" cy="50250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미러링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장비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14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예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TAP)</a:t>
            </a:r>
            <a:r>
              <a:rPr lang="ko-KR" altLang="en-US" sz="14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통해 복제된 </a:t>
            </a:r>
            <a:r>
              <a:rPr lang="ko-KR" altLang="en-US" sz="14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패킷을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받아서 탐지하는 모드</a:t>
            </a:r>
            <a:endParaRPr lang="en-US" altLang="ko-KR" sz="14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패킷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차단 기능이 없는 탐지 목적의 장비에 적용</a:t>
            </a:r>
            <a:endParaRPr lang="en-US" altLang="ko-KR" sz="14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- IDS, Anti-APT, Network Forensic </a:t>
            </a:r>
            <a:r>
              <a:rPr lang="ko-KR" altLang="en-US" sz="14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등</a:t>
            </a:r>
            <a:endParaRPr lang="en-US" altLang="ko-KR" sz="14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네트워크 경로를 벗어난 곳에 위치 </a:t>
            </a:r>
            <a:endParaRPr lang="en-US" altLang="ko-KR" sz="14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장점 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sz="14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전체 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네트워크 가용성에 </a:t>
            </a:r>
            <a:r>
              <a:rPr lang="ko-KR" altLang="en-US" sz="14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영향을 주지 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않으면서 </a:t>
            </a:r>
            <a:r>
              <a:rPr lang="ko-KR" altLang="en-US" sz="14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패킷을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탐지할 </a:t>
            </a:r>
            <a:r>
              <a:rPr lang="ko-KR" altLang="en-US" sz="14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 있음</a:t>
            </a:r>
            <a:endParaRPr lang="en-US" altLang="ko-KR" sz="14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단점 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sz="14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복제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14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복사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</a:t>
            </a:r>
            <a:r>
              <a:rPr lang="ko-KR" altLang="en-US" sz="14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된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4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패킷을 탐지하기 때문에 실시간 패킷을 차단하기 어려움</a:t>
            </a:r>
            <a:endParaRPr lang="ko-KR" altLang="en-US" sz="1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43407" y="2346579"/>
            <a:ext cx="13447" cy="30567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 bwMode="auto">
          <a:xfrm>
            <a:off x="1233940" y="3151105"/>
            <a:ext cx="1147282" cy="1932"/>
          </a:xfrm>
          <a:prstGeom prst="line">
            <a:avLst/>
          </a:prstGeom>
          <a:solidFill>
            <a:schemeClr val="bg2"/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8" name="그룹 7"/>
          <p:cNvGrpSpPr/>
          <p:nvPr/>
        </p:nvGrpSpPr>
        <p:grpSpPr>
          <a:xfrm>
            <a:off x="395689" y="3940703"/>
            <a:ext cx="908523" cy="460200"/>
            <a:chOff x="3779912" y="1124744"/>
            <a:chExt cx="1499235" cy="742950"/>
          </a:xfrm>
        </p:grpSpPr>
        <p:sp>
          <p:nvSpPr>
            <p:cNvPr id="9" name="AutoShape 26"/>
            <p:cNvSpPr>
              <a:spLocks noChangeArrowheads="1"/>
            </p:cNvSpPr>
            <p:nvPr/>
          </p:nvSpPr>
          <p:spPr bwMode="auto">
            <a:xfrm>
              <a:off x="3779912" y="1124744"/>
              <a:ext cx="1495425" cy="74295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0" name="Freeform 27"/>
            <p:cNvSpPr>
              <a:spLocks/>
            </p:cNvSpPr>
            <p:nvPr/>
          </p:nvSpPr>
          <p:spPr bwMode="auto">
            <a:xfrm>
              <a:off x="3782134" y="1124744"/>
              <a:ext cx="1497013" cy="417512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1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832934" y="1588294"/>
              <a:ext cx="1003300" cy="2619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36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rPr>
                <a:t>SWITCH</a:t>
              </a:r>
              <a:endParaRPr lang="ko-KR" altLang="en-US" sz="3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ahoma"/>
                <a:cs typeface="Tahoma"/>
              </a:endParaRPr>
            </a:p>
          </p:txBody>
        </p:sp>
        <p:sp>
          <p:nvSpPr>
            <p:cNvPr id="12" name="Freeform 29"/>
            <p:cNvSpPr>
              <a:spLocks/>
            </p:cNvSpPr>
            <p:nvPr/>
          </p:nvSpPr>
          <p:spPr bwMode="auto">
            <a:xfrm>
              <a:off x="3920247" y="1135856"/>
              <a:ext cx="1228725" cy="357188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14" name="Picture 2" descr="C:\Users\Toshiba\AppData\Local\Microsoft\Windows\Temporary Internet Files\Content.IE5\TBE21NJN\MC900434845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5697" y="5051323"/>
            <a:ext cx="936104" cy="936104"/>
          </a:xfrm>
          <a:prstGeom prst="rect">
            <a:avLst/>
          </a:prstGeom>
          <a:noFill/>
        </p:spPr>
      </p:pic>
      <p:grpSp>
        <p:nvGrpSpPr>
          <p:cNvPr id="16" name="그룹 15"/>
          <p:cNvGrpSpPr/>
          <p:nvPr/>
        </p:nvGrpSpPr>
        <p:grpSpPr>
          <a:xfrm>
            <a:off x="1741100" y="2859118"/>
            <a:ext cx="908523" cy="460200"/>
            <a:chOff x="6603737" y="3570295"/>
            <a:chExt cx="908523" cy="460200"/>
          </a:xfrm>
        </p:grpSpPr>
        <p:sp>
          <p:nvSpPr>
            <p:cNvPr id="17" name="AutoShape 26"/>
            <p:cNvSpPr>
              <a:spLocks noChangeArrowheads="1"/>
            </p:cNvSpPr>
            <p:nvPr/>
          </p:nvSpPr>
          <p:spPr bwMode="auto">
            <a:xfrm>
              <a:off x="6603737" y="3570295"/>
              <a:ext cx="906214" cy="46020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8" name="Freeform 27"/>
            <p:cNvSpPr>
              <a:spLocks/>
            </p:cNvSpPr>
            <p:nvPr/>
          </p:nvSpPr>
          <p:spPr bwMode="auto">
            <a:xfrm>
              <a:off x="6605084" y="3570295"/>
              <a:ext cx="907176" cy="258616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9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6635868" y="3857428"/>
              <a:ext cx="607991" cy="16225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3600" b="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rPr>
                <a:t>NIDS</a:t>
              </a:r>
              <a:endParaRPr lang="ko-KR" altLang="en-US" sz="3600" b="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ahoma"/>
                <a:cs typeface="Tahoma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414402" y="3027225"/>
            <a:ext cx="841287" cy="292093"/>
            <a:chOff x="3779912" y="1124744"/>
            <a:chExt cx="1499235" cy="742950"/>
          </a:xfrm>
        </p:grpSpPr>
        <p:sp>
          <p:nvSpPr>
            <p:cNvPr id="22" name="AutoShape 26"/>
            <p:cNvSpPr>
              <a:spLocks noChangeArrowheads="1"/>
            </p:cNvSpPr>
            <p:nvPr/>
          </p:nvSpPr>
          <p:spPr bwMode="auto">
            <a:xfrm>
              <a:off x="3779912" y="1124744"/>
              <a:ext cx="1495425" cy="74295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auto">
            <a:xfrm>
              <a:off x="3782134" y="1124744"/>
              <a:ext cx="1497013" cy="417512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4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832934" y="1588294"/>
              <a:ext cx="1003300" cy="2619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36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rPr>
                <a:t>TAP</a:t>
              </a:r>
              <a:endParaRPr lang="ko-KR" altLang="en-US" sz="3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ahoma"/>
                <a:cs typeface="Tahoma"/>
              </a:endParaRPr>
            </a:p>
          </p:txBody>
        </p:sp>
      </p:grp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31" y="1760582"/>
            <a:ext cx="657225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01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5285" y="2214947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네트워크 보안 솔루션</a:t>
            </a:r>
            <a:endParaRPr lang="ko-KR" altLang="en-US" sz="36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3097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821996" y="6478364"/>
            <a:ext cx="2057400" cy="365125"/>
          </a:xfrm>
        </p:spPr>
        <p:txBody>
          <a:bodyPr/>
          <a:lstStyle/>
          <a:p>
            <a:fld id="{F100E85C-9068-46D2-A14A-A9DCCDE0C986}" type="slidenum">
              <a:rPr lang="ko-KR" altLang="en-US" smtClean="0"/>
              <a:t>32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610071" y="5380386"/>
            <a:ext cx="1183340" cy="1115634"/>
            <a:chOff x="7543946" y="573868"/>
            <a:chExt cx="838200" cy="1011237"/>
          </a:xfrm>
        </p:grpSpPr>
        <p:sp>
          <p:nvSpPr>
            <p:cNvPr id="4" name="Freeform 174"/>
            <p:cNvSpPr>
              <a:spLocks/>
            </p:cNvSpPr>
            <p:nvPr/>
          </p:nvSpPr>
          <p:spPr bwMode="auto">
            <a:xfrm rot="355818">
              <a:off x="8185296" y="1240618"/>
              <a:ext cx="74613" cy="52387"/>
            </a:xfrm>
            <a:custGeom>
              <a:avLst/>
              <a:gdLst>
                <a:gd name="T0" fmla="*/ 1224 w 1224"/>
                <a:gd name="T1" fmla="*/ 755 h 755"/>
                <a:gd name="T2" fmla="*/ 1112 w 1224"/>
                <a:gd name="T3" fmla="*/ 716 h 755"/>
                <a:gd name="T4" fmla="*/ 1051 w 1224"/>
                <a:gd name="T5" fmla="*/ 693 h 755"/>
                <a:gd name="T6" fmla="*/ 1006 w 1224"/>
                <a:gd name="T7" fmla="*/ 671 h 755"/>
                <a:gd name="T8" fmla="*/ 984 w 1224"/>
                <a:gd name="T9" fmla="*/ 660 h 755"/>
                <a:gd name="T10" fmla="*/ 939 w 1224"/>
                <a:gd name="T11" fmla="*/ 626 h 755"/>
                <a:gd name="T12" fmla="*/ 894 w 1224"/>
                <a:gd name="T13" fmla="*/ 548 h 755"/>
                <a:gd name="T14" fmla="*/ 889 w 1224"/>
                <a:gd name="T15" fmla="*/ 531 h 755"/>
                <a:gd name="T16" fmla="*/ 850 w 1224"/>
                <a:gd name="T17" fmla="*/ 509 h 755"/>
                <a:gd name="T18" fmla="*/ 799 w 1224"/>
                <a:gd name="T19" fmla="*/ 481 h 755"/>
                <a:gd name="T20" fmla="*/ 704 w 1224"/>
                <a:gd name="T21" fmla="*/ 453 h 755"/>
                <a:gd name="T22" fmla="*/ 419 w 1224"/>
                <a:gd name="T23" fmla="*/ 442 h 755"/>
                <a:gd name="T24" fmla="*/ 330 w 1224"/>
                <a:gd name="T25" fmla="*/ 408 h 755"/>
                <a:gd name="T26" fmla="*/ 212 w 1224"/>
                <a:gd name="T27" fmla="*/ 279 h 755"/>
                <a:gd name="T28" fmla="*/ 145 w 1224"/>
                <a:gd name="T29" fmla="*/ 134 h 755"/>
                <a:gd name="T30" fmla="*/ 78 w 1224"/>
                <a:gd name="T31" fmla="*/ 39 h 755"/>
                <a:gd name="T32" fmla="*/ 0 w 1224"/>
                <a:gd name="T33" fmla="*/ 0 h 7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24"/>
                <a:gd name="T52" fmla="*/ 0 h 755"/>
                <a:gd name="T53" fmla="*/ 1224 w 1224"/>
                <a:gd name="T54" fmla="*/ 755 h 7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24" h="755">
                  <a:moveTo>
                    <a:pt x="1224" y="755"/>
                  </a:moveTo>
                  <a:cubicBezTo>
                    <a:pt x="1190" y="729"/>
                    <a:pt x="1154" y="724"/>
                    <a:pt x="1112" y="716"/>
                  </a:cubicBezTo>
                  <a:cubicBezTo>
                    <a:pt x="1091" y="705"/>
                    <a:pt x="1072" y="702"/>
                    <a:pt x="1051" y="693"/>
                  </a:cubicBezTo>
                  <a:cubicBezTo>
                    <a:pt x="1036" y="686"/>
                    <a:pt x="1021" y="678"/>
                    <a:pt x="1006" y="671"/>
                  </a:cubicBezTo>
                  <a:cubicBezTo>
                    <a:pt x="999" y="667"/>
                    <a:pt x="984" y="660"/>
                    <a:pt x="984" y="660"/>
                  </a:cubicBezTo>
                  <a:cubicBezTo>
                    <a:pt x="971" y="646"/>
                    <a:pt x="939" y="626"/>
                    <a:pt x="939" y="626"/>
                  </a:cubicBezTo>
                  <a:cubicBezTo>
                    <a:pt x="923" y="602"/>
                    <a:pt x="906" y="575"/>
                    <a:pt x="894" y="548"/>
                  </a:cubicBezTo>
                  <a:cubicBezTo>
                    <a:pt x="892" y="543"/>
                    <a:pt x="893" y="536"/>
                    <a:pt x="889" y="531"/>
                  </a:cubicBezTo>
                  <a:cubicBezTo>
                    <a:pt x="884" y="524"/>
                    <a:pt x="855" y="512"/>
                    <a:pt x="850" y="509"/>
                  </a:cubicBezTo>
                  <a:cubicBezTo>
                    <a:pt x="802" y="480"/>
                    <a:pt x="833" y="491"/>
                    <a:pt x="799" y="481"/>
                  </a:cubicBezTo>
                  <a:cubicBezTo>
                    <a:pt x="764" y="457"/>
                    <a:pt x="751" y="457"/>
                    <a:pt x="704" y="453"/>
                  </a:cubicBezTo>
                  <a:cubicBezTo>
                    <a:pt x="606" y="457"/>
                    <a:pt x="515" y="459"/>
                    <a:pt x="419" y="442"/>
                  </a:cubicBezTo>
                  <a:cubicBezTo>
                    <a:pt x="391" y="426"/>
                    <a:pt x="360" y="419"/>
                    <a:pt x="330" y="408"/>
                  </a:cubicBezTo>
                  <a:cubicBezTo>
                    <a:pt x="287" y="368"/>
                    <a:pt x="245" y="328"/>
                    <a:pt x="212" y="279"/>
                  </a:cubicBezTo>
                  <a:cubicBezTo>
                    <a:pt x="183" y="235"/>
                    <a:pt x="168" y="181"/>
                    <a:pt x="145" y="134"/>
                  </a:cubicBezTo>
                  <a:cubicBezTo>
                    <a:pt x="128" y="100"/>
                    <a:pt x="99" y="71"/>
                    <a:pt x="78" y="39"/>
                  </a:cubicBezTo>
                  <a:cubicBezTo>
                    <a:pt x="70" y="27"/>
                    <a:pt x="15" y="7"/>
                    <a:pt x="0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5" name="Freeform 175"/>
            <p:cNvSpPr>
              <a:spLocks/>
            </p:cNvSpPr>
            <p:nvPr/>
          </p:nvSpPr>
          <p:spPr bwMode="auto">
            <a:xfrm rot="355818" flipH="1">
              <a:off x="8245621" y="1288243"/>
              <a:ext cx="136525" cy="82550"/>
            </a:xfrm>
            <a:custGeom>
              <a:avLst/>
              <a:gdLst>
                <a:gd name="T0" fmla="*/ 886 w 971"/>
                <a:gd name="T1" fmla="*/ 33 h 550"/>
                <a:gd name="T2" fmla="*/ 937 w 971"/>
                <a:gd name="T3" fmla="*/ 70 h 550"/>
                <a:gd name="T4" fmla="*/ 971 w 971"/>
                <a:gd name="T5" fmla="*/ 130 h 550"/>
                <a:gd name="T6" fmla="*/ 967 w 971"/>
                <a:gd name="T7" fmla="*/ 218 h 550"/>
                <a:gd name="T8" fmla="*/ 882 w 971"/>
                <a:gd name="T9" fmla="*/ 261 h 550"/>
                <a:gd name="T10" fmla="*/ 791 w 971"/>
                <a:gd name="T11" fmla="*/ 294 h 550"/>
                <a:gd name="T12" fmla="*/ 665 w 971"/>
                <a:gd name="T13" fmla="*/ 382 h 550"/>
                <a:gd name="T14" fmla="*/ 519 w 971"/>
                <a:gd name="T15" fmla="*/ 522 h 550"/>
                <a:gd name="T16" fmla="*/ 397 w 971"/>
                <a:gd name="T17" fmla="*/ 542 h 550"/>
                <a:gd name="T18" fmla="*/ 298 w 971"/>
                <a:gd name="T19" fmla="*/ 550 h 550"/>
                <a:gd name="T20" fmla="*/ 155 w 971"/>
                <a:gd name="T21" fmla="*/ 522 h 550"/>
                <a:gd name="T22" fmla="*/ 34 w 971"/>
                <a:gd name="T23" fmla="*/ 459 h 550"/>
                <a:gd name="T24" fmla="*/ 0 w 971"/>
                <a:gd name="T25" fmla="*/ 393 h 550"/>
                <a:gd name="T26" fmla="*/ 11 w 971"/>
                <a:gd name="T27" fmla="*/ 315 h 550"/>
                <a:gd name="T28" fmla="*/ 63 w 971"/>
                <a:gd name="T29" fmla="*/ 210 h 550"/>
                <a:gd name="T30" fmla="*/ 142 w 971"/>
                <a:gd name="T31" fmla="*/ 147 h 550"/>
                <a:gd name="T32" fmla="*/ 246 w 971"/>
                <a:gd name="T33" fmla="*/ 89 h 550"/>
                <a:gd name="T34" fmla="*/ 445 w 971"/>
                <a:gd name="T35" fmla="*/ 21 h 550"/>
                <a:gd name="T36" fmla="*/ 634 w 971"/>
                <a:gd name="T37" fmla="*/ 0 h 550"/>
                <a:gd name="T38" fmla="*/ 794 w 971"/>
                <a:gd name="T39" fmla="*/ 13 h 550"/>
                <a:gd name="T40" fmla="*/ 886 w 971"/>
                <a:gd name="T41" fmla="*/ 33 h 5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1"/>
                <a:gd name="T64" fmla="*/ 0 h 550"/>
                <a:gd name="T65" fmla="*/ 971 w 971"/>
                <a:gd name="T66" fmla="*/ 550 h 5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1" h="550">
                  <a:moveTo>
                    <a:pt x="886" y="33"/>
                  </a:moveTo>
                  <a:lnTo>
                    <a:pt x="937" y="70"/>
                  </a:lnTo>
                  <a:lnTo>
                    <a:pt x="971" y="130"/>
                  </a:lnTo>
                  <a:lnTo>
                    <a:pt x="967" y="218"/>
                  </a:lnTo>
                  <a:lnTo>
                    <a:pt x="882" y="261"/>
                  </a:lnTo>
                  <a:lnTo>
                    <a:pt x="791" y="294"/>
                  </a:lnTo>
                  <a:lnTo>
                    <a:pt x="665" y="382"/>
                  </a:lnTo>
                  <a:lnTo>
                    <a:pt x="519" y="522"/>
                  </a:lnTo>
                  <a:lnTo>
                    <a:pt x="397" y="542"/>
                  </a:lnTo>
                  <a:lnTo>
                    <a:pt x="298" y="550"/>
                  </a:lnTo>
                  <a:lnTo>
                    <a:pt x="155" y="522"/>
                  </a:lnTo>
                  <a:lnTo>
                    <a:pt x="34" y="459"/>
                  </a:lnTo>
                  <a:lnTo>
                    <a:pt x="0" y="393"/>
                  </a:lnTo>
                  <a:lnTo>
                    <a:pt x="11" y="315"/>
                  </a:lnTo>
                  <a:lnTo>
                    <a:pt x="63" y="210"/>
                  </a:lnTo>
                  <a:lnTo>
                    <a:pt x="142" y="147"/>
                  </a:lnTo>
                  <a:lnTo>
                    <a:pt x="246" y="89"/>
                  </a:lnTo>
                  <a:lnTo>
                    <a:pt x="445" y="21"/>
                  </a:lnTo>
                  <a:lnTo>
                    <a:pt x="634" y="0"/>
                  </a:lnTo>
                  <a:lnTo>
                    <a:pt x="794" y="13"/>
                  </a:lnTo>
                  <a:lnTo>
                    <a:pt x="886" y="3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6" name="Freeform 176"/>
            <p:cNvSpPr>
              <a:spLocks/>
            </p:cNvSpPr>
            <p:nvPr/>
          </p:nvSpPr>
          <p:spPr bwMode="auto">
            <a:xfrm rot="355818">
              <a:off x="8239271" y="1316818"/>
              <a:ext cx="134938" cy="58737"/>
            </a:xfrm>
            <a:custGeom>
              <a:avLst/>
              <a:gdLst>
                <a:gd name="T0" fmla="*/ 0 w 1432"/>
                <a:gd name="T1" fmla="*/ 0 h 526"/>
                <a:gd name="T2" fmla="*/ 56 w 1432"/>
                <a:gd name="T3" fmla="*/ 118 h 526"/>
                <a:gd name="T4" fmla="*/ 319 w 1432"/>
                <a:gd name="T5" fmla="*/ 302 h 526"/>
                <a:gd name="T6" fmla="*/ 604 w 1432"/>
                <a:gd name="T7" fmla="*/ 448 h 526"/>
                <a:gd name="T8" fmla="*/ 867 w 1432"/>
                <a:gd name="T9" fmla="*/ 526 h 526"/>
                <a:gd name="T10" fmla="*/ 1091 w 1432"/>
                <a:gd name="T11" fmla="*/ 504 h 526"/>
                <a:gd name="T12" fmla="*/ 1270 w 1432"/>
                <a:gd name="T13" fmla="*/ 448 h 526"/>
                <a:gd name="T14" fmla="*/ 1432 w 1432"/>
                <a:gd name="T15" fmla="*/ 353 h 526"/>
                <a:gd name="T16" fmla="*/ 1253 w 1432"/>
                <a:gd name="T17" fmla="*/ 431 h 526"/>
                <a:gd name="T18" fmla="*/ 1108 w 1432"/>
                <a:gd name="T19" fmla="*/ 470 h 526"/>
                <a:gd name="T20" fmla="*/ 951 w 1432"/>
                <a:gd name="T21" fmla="*/ 470 h 526"/>
                <a:gd name="T22" fmla="*/ 789 w 1432"/>
                <a:gd name="T23" fmla="*/ 453 h 526"/>
                <a:gd name="T24" fmla="*/ 699 w 1432"/>
                <a:gd name="T25" fmla="*/ 420 h 526"/>
                <a:gd name="T26" fmla="*/ 560 w 1432"/>
                <a:gd name="T27" fmla="*/ 330 h 526"/>
                <a:gd name="T28" fmla="*/ 437 w 1432"/>
                <a:gd name="T29" fmla="*/ 213 h 526"/>
                <a:gd name="T30" fmla="*/ 274 w 1432"/>
                <a:gd name="T31" fmla="*/ 129 h 526"/>
                <a:gd name="T32" fmla="*/ 140 w 1432"/>
                <a:gd name="T33" fmla="*/ 73 h 526"/>
                <a:gd name="T34" fmla="*/ 0 w 1432"/>
                <a:gd name="T35" fmla="*/ 0 h 5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2"/>
                <a:gd name="T55" fmla="*/ 0 h 526"/>
                <a:gd name="T56" fmla="*/ 1432 w 1432"/>
                <a:gd name="T57" fmla="*/ 526 h 5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2" h="526">
                  <a:moveTo>
                    <a:pt x="0" y="0"/>
                  </a:moveTo>
                  <a:lnTo>
                    <a:pt x="56" y="118"/>
                  </a:lnTo>
                  <a:lnTo>
                    <a:pt x="319" y="302"/>
                  </a:lnTo>
                  <a:lnTo>
                    <a:pt x="604" y="448"/>
                  </a:lnTo>
                  <a:lnTo>
                    <a:pt x="867" y="526"/>
                  </a:lnTo>
                  <a:lnTo>
                    <a:pt x="1091" y="504"/>
                  </a:lnTo>
                  <a:lnTo>
                    <a:pt x="1270" y="448"/>
                  </a:lnTo>
                  <a:lnTo>
                    <a:pt x="1432" y="353"/>
                  </a:lnTo>
                  <a:lnTo>
                    <a:pt x="1253" y="431"/>
                  </a:lnTo>
                  <a:lnTo>
                    <a:pt x="1108" y="470"/>
                  </a:lnTo>
                  <a:lnTo>
                    <a:pt x="951" y="470"/>
                  </a:lnTo>
                  <a:lnTo>
                    <a:pt x="789" y="453"/>
                  </a:lnTo>
                  <a:lnTo>
                    <a:pt x="699" y="420"/>
                  </a:lnTo>
                  <a:lnTo>
                    <a:pt x="560" y="330"/>
                  </a:lnTo>
                  <a:lnTo>
                    <a:pt x="437" y="213"/>
                  </a:lnTo>
                  <a:lnTo>
                    <a:pt x="274" y="129"/>
                  </a:lnTo>
                  <a:lnTo>
                    <a:pt x="140" y="7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7" name="Freeform 177"/>
            <p:cNvSpPr>
              <a:spLocks/>
            </p:cNvSpPr>
            <p:nvPr/>
          </p:nvSpPr>
          <p:spPr bwMode="auto">
            <a:xfrm rot="355818" flipH="1">
              <a:off x="8272609" y="1283480"/>
              <a:ext cx="31750" cy="39688"/>
            </a:xfrm>
            <a:custGeom>
              <a:avLst/>
              <a:gdLst>
                <a:gd name="T0" fmla="*/ 229 w 229"/>
                <a:gd name="T1" fmla="*/ 261 h 261"/>
                <a:gd name="T2" fmla="*/ 115 w 229"/>
                <a:gd name="T3" fmla="*/ 57 h 261"/>
                <a:gd name="T4" fmla="*/ 0 w 229"/>
                <a:gd name="T5" fmla="*/ 0 h 261"/>
                <a:gd name="T6" fmla="*/ 0 60000 65536"/>
                <a:gd name="T7" fmla="*/ 0 60000 65536"/>
                <a:gd name="T8" fmla="*/ 0 60000 65536"/>
                <a:gd name="T9" fmla="*/ 0 w 229"/>
                <a:gd name="T10" fmla="*/ 0 h 261"/>
                <a:gd name="T11" fmla="*/ 229 w 229"/>
                <a:gd name="T12" fmla="*/ 261 h 2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261">
                  <a:moveTo>
                    <a:pt x="229" y="261"/>
                  </a:moveTo>
                  <a:lnTo>
                    <a:pt x="115" y="5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8" name="Freeform 178"/>
            <p:cNvSpPr>
              <a:spLocks/>
            </p:cNvSpPr>
            <p:nvPr/>
          </p:nvSpPr>
          <p:spPr bwMode="auto">
            <a:xfrm rot="355818">
              <a:off x="8258321" y="1281893"/>
              <a:ext cx="42863" cy="7937"/>
            </a:xfrm>
            <a:custGeom>
              <a:avLst/>
              <a:gdLst>
                <a:gd name="T0" fmla="*/ 0 w 560"/>
                <a:gd name="T1" fmla="*/ 79 h 79"/>
                <a:gd name="T2" fmla="*/ 246 w 560"/>
                <a:gd name="T3" fmla="*/ 26 h 79"/>
                <a:gd name="T4" fmla="*/ 408 w 560"/>
                <a:gd name="T5" fmla="*/ 0 h 79"/>
                <a:gd name="T6" fmla="*/ 560 w 560"/>
                <a:gd name="T7" fmla="*/ 26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"/>
                <a:gd name="T13" fmla="*/ 0 h 79"/>
                <a:gd name="T14" fmla="*/ 560 w 56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" h="79">
                  <a:moveTo>
                    <a:pt x="0" y="79"/>
                  </a:moveTo>
                  <a:lnTo>
                    <a:pt x="246" y="26"/>
                  </a:lnTo>
                  <a:lnTo>
                    <a:pt x="408" y="0"/>
                  </a:lnTo>
                  <a:lnTo>
                    <a:pt x="560" y="26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9" name="Oval 179"/>
            <p:cNvSpPr>
              <a:spLocks noChangeArrowheads="1"/>
            </p:cNvSpPr>
            <p:nvPr/>
          </p:nvSpPr>
          <p:spPr bwMode="auto">
            <a:xfrm rot="21219751">
              <a:off x="8277371" y="1278718"/>
              <a:ext cx="19050" cy="9525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0" name="Freeform 180"/>
            <p:cNvSpPr>
              <a:spLocks/>
            </p:cNvSpPr>
            <p:nvPr/>
          </p:nvSpPr>
          <p:spPr bwMode="auto">
            <a:xfrm rot="355818">
              <a:off x="8248796" y="1285068"/>
              <a:ext cx="36513" cy="33337"/>
            </a:xfrm>
            <a:custGeom>
              <a:avLst/>
              <a:gdLst>
                <a:gd name="T0" fmla="*/ 98 w 482"/>
                <a:gd name="T1" fmla="*/ 36 h 367"/>
                <a:gd name="T2" fmla="*/ 320 w 482"/>
                <a:gd name="T3" fmla="*/ 0 h 367"/>
                <a:gd name="T4" fmla="*/ 367 w 482"/>
                <a:gd name="T5" fmla="*/ 26 h 367"/>
                <a:gd name="T6" fmla="*/ 445 w 482"/>
                <a:gd name="T7" fmla="*/ 26 h 367"/>
                <a:gd name="T8" fmla="*/ 482 w 482"/>
                <a:gd name="T9" fmla="*/ 42 h 367"/>
                <a:gd name="T10" fmla="*/ 278 w 482"/>
                <a:gd name="T11" fmla="*/ 367 h 367"/>
                <a:gd name="T12" fmla="*/ 5 w 482"/>
                <a:gd name="T13" fmla="*/ 262 h 367"/>
                <a:gd name="T14" fmla="*/ 0 w 482"/>
                <a:gd name="T15" fmla="*/ 157 h 367"/>
                <a:gd name="T16" fmla="*/ 42 w 482"/>
                <a:gd name="T17" fmla="*/ 74 h 367"/>
                <a:gd name="T18" fmla="*/ 98 w 482"/>
                <a:gd name="T19" fmla="*/ 36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2"/>
                <a:gd name="T31" fmla="*/ 0 h 367"/>
                <a:gd name="T32" fmla="*/ 482 w 482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2" h="367">
                  <a:moveTo>
                    <a:pt x="98" y="36"/>
                  </a:moveTo>
                  <a:lnTo>
                    <a:pt x="320" y="0"/>
                  </a:lnTo>
                  <a:lnTo>
                    <a:pt x="367" y="26"/>
                  </a:lnTo>
                  <a:lnTo>
                    <a:pt x="445" y="26"/>
                  </a:lnTo>
                  <a:lnTo>
                    <a:pt x="482" y="42"/>
                  </a:lnTo>
                  <a:lnTo>
                    <a:pt x="278" y="367"/>
                  </a:lnTo>
                  <a:lnTo>
                    <a:pt x="5" y="262"/>
                  </a:lnTo>
                  <a:lnTo>
                    <a:pt x="0" y="157"/>
                  </a:lnTo>
                  <a:lnTo>
                    <a:pt x="42" y="74"/>
                  </a:lnTo>
                  <a:lnTo>
                    <a:pt x="98" y="36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1" name="Freeform 182"/>
            <p:cNvSpPr>
              <a:spLocks/>
            </p:cNvSpPr>
            <p:nvPr/>
          </p:nvSpPr>
          <p:spPr bwMode="auto">
            <a:xfrm flipH="1">
              <a:off x="7770959" y="1250143"/>
              <a:ext cx="190500" cy="334962"/>
            </a:xfrm>
            <a:custGeom>
              <a:avLst/>
              <a:gdLst>
                <a:gd name="T0" fmla="*/ 933 w 933"/>
                <a:gd name="T1" fmla="*/ 135 h 352"/>
                <a:gd name="T2" fmla="*/ 932 w 933"/>
                <a:gd name="T3" fmla="*/ 171 h 352"/>
                <a:gd name="T4" fmla="*/ 762 w 933"/>
                <a:gd name="T5" fmla="*/ 352 h 352"/>
                <a:gd name="T6" fmla="*/ 4 w 933"/>
                <a:gd name="T7" fmla="*/ 195 h 352"/>
                <a:gd name="T8" fmla="*/ 0 w 933"/>
                <a:gd name="T9" fmla="*/ 148 h 352"/>
                <a:gd name="T10" fmla="*/ 244 w 933"/>
                <a:gd name="T11" fmla="*/ 0 h 352"/>
                <a:gd name="T12" fmla="*/ 933 w 933"/>
                <a:gd name="T13" fmla="*/ 135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3"/>
                <a:gd name="T22" fmla="*/ 0 h 352"/>
                <a:gd name="T23" fmla="*/ 933 w 933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3" h="352">
                  <a:moveTo>
                    <a:pt x="933" y="135"/>
                  </a:moveTo>
                  <a:lnTo>
                    <a:pt x="932" y="171"/>
                  </a:lnTo>
                  <a:lnTo>
                    <a:pt x="762" y="352"/>
                  </a:lnTo>
                  <a:lnTo>
                    <a:pt x="4" y="195"/>
                  </a:lnTo>
                  <a:lnTo>
                    <a:pt x="0" y="148"/>
                  </a:lnTo>
                  <a:lnTo>
                    <a:pt x="244" y="0"/>
                  </a:lnTo>
                  <a:lnTo>
                    <a:pt x="933" y="135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3F3F3"/>
                </a:gs>
              </a:gsLst>
              <a:lin ang="0" scaled="1"/>
            </a:gra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2" name="Freeform 183"/>
            <p:cNvSpPr>
              <a:spLocks/>
            </p:cNvSpPr>
            <p:nvPr/>
          </p:nvSpPr>
          <p:spPr bwMode="auto">
            <a:xfrm flipH="1">
              <a:off x="7788421" y="1237443"/>
              <a:ext cx="187325" cy="331787"/>
            </a:xfrm>
            <a:custGeom>
              <a:avLst/>
              <a:gdLst>
                <a:gd name="T0" fmla="*/ 895 w 895"/>
                <a:gd name="T1" fmla="*/ 133 h 294"/>
                <a:gd name="T2" fmla="*/ 232 w 895"/>
                <a:gd name="T3" fmla="*/ 0 h 294"/>
                <a:gd name="T4" fmla="*/ 0 w 895"/>
                <a:gd name="T5" fmla="*/ 143 h 294"/>
                <a:gd name="T6" fmla="*/ 739 w 895"/>
                <a:gd name="T7" fmla="*/ 294 h 294"/>
                <a:gd name="T8" fmla="*/ 895 w 895"/>
                <a:gd name="T9" fmla="*/ 133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294"/>
                <a:gd name="T17" fmla="*/ 895 w 895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294">
                  <a:moveTo>
                    <a:pt x="895" y="133"/>
                  </a:moveTo>
                  <a:lnTo>
                    <a:pt x="232" y="0"/>
                  </a:lnTo>
                  <a:lnTo>
                    <a:pt x="0" y="143"/>
                  </a:lnTo>
                  <a:lnTo>
                    <a:pt x="739" y="294"/>
                  </a:lnTo>
                  <a:lnTo>
                    <a:pt x="895" y="1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3" name="Freeform 184"/>
            <p:cNvSpPr>
              <a:spLocks/>
            </p:cNvSpPr>
            <p:nvPr/>
          </p:nvSpPr>
          <p:spPr bwMode="auto">
            <a:xfrm flipH="1">
              <a:off x="7809059" y="1315230"/>
              <a:ext cx="344487" cy="84138"/>
            </a:xfrm>
            <a:custGeom>
              <a:avLst/>
              <a:gdLst>
                <a:gd name="T0" fmla="*/ 0 w 531"/>
                <a:gd name="T1" fmla="*/ 15 h 118"/>
                <a:gd name="T2" fmla="*/ 508 w 531"/>
                <a:gd name="T3" fmla="*/ 118 h 118"/>
                <a:gd name="T4" fmla="*/ 531 w 531"/>
                <a:gd name="T5" fmla="*/ 103 h 118"/>
                <a:gd name="T6" fmla="*/ 23 w 531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1"/>
                <a:gd name="T13" fmla="*/ 0 h 118"/>
                <a:gd name="T14" fmla="*/ 531 w 531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1" h="118">
                  <a:moveTo>
                    <a:pt x="0" y="15"/>
                  </a:moveTo>
                  <a:lnTo>
                    <a:pt x="508" y="118"/>
                  </a:lnTo>
                  <a:lnTo>
                    <a:pt x="531" y="103"/>
                  </a:lnTo>
                  <a:lnTo>
                    <a:pt x="23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4" name="Freeform 185"/>
            <p:cNvSpPr>
              <a:spLocks/>
            </p:cNvSpPr>
            <p:nvPr/>
          </p:nvSpPr>
          <p:spPr bwMode="auto">
            <a:xfrm flipH="1">
              <a:off x="7896371" y="1337455"/>
              <a:ext cx="355600" cy="112713"/>
            </a:xfrm>
            <a:custGeom>
              <a:avLst/>
              <a:gdLst>
                <a:gd name="T0" fmla="*/ 0 w 548"/>
                <a:gd name="T1" fmla="*/ 74 h 159"/>
                <a:gd name="T2" fmla="*/ 31 w 548"/>
                <a:gd name="T3" fmla="*/ 78 h 159"/>
                <a:gd name="T4" fmla="*/ 57 w 548"/>
                <a:gd name="T5" fmla="*/ 66 h 159"/>
                <a:gd name="T6" fmla="*/ 76 w 548"/>
                <a:gd name="T7" fmla="*/ 71 h 159"/>
                <a:gd name="T8" fmla="*/ 58 w 548"/>
                <a:gd name="T9" fmla="*/ 81 h 159"/>
                <a:gd name="T10" fmla="*/ 451 w 548"/>
                <a:gd name="T11" fmla="*/ 159 h 159"/>
                <a:gd name="T12" fmla="*/ 548 w 548"/>
                <a:gd name="T13" fmla="*/ 84 h 159"/>
                <a:gd name="T14" fmla="*/ 130 w 548"/>
                <a:gd name="T15" fmla="*/ 0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8"/>
                <a:gd name="T25" fmla="*/ 0 h 159"/>
                <a:gd name="T26" fmla="*/ 548 w 548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8" h="159">
                  <a:moveTo>
                    <a:pt x="0" y="74"/>
                  </a:moveTo>
                  <a:lnTo>
                    <a:pt x="31" y="78"/>
                  </a:lnTo>
                  <a:lnTo>
                    <a:pt x="57" y="66"/>
                  </a:lnTo>
                  <a:lnTo>
                    <a:pt x="76" y="71"/>
                  </a:lnTo>
                  <a:lnTo>
                    <a:pt x="58" y="81"/>
                  </a:lnTo>
                  <a:lnTo>
                    <a:pt x="451" y="159"/>
                  </a:lnTo>
                  <a:lnTo>
                    <a:pt x="548" y="84"/>
                  </a:lnTo>
                  <a:lnTo>
                    <a:pt x="130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5" name="Freeform 186"/>
            <p:cNvSpPr>
              <a:spLocks/>
            </p:cNvSpPr>
            <p:nvPr/>
          </p:nvSpPr>
          <p:spPr bwMode="auto">
            <a:xfrm flipH="1">
              <a:off x="7829696" y="1400955"/>
              <a:ext cx="90488" cy="49213"/>
            </a:xfrm>
            <a:custGeom>
              <a:avLst/>
              <a:gdLst>
                <a:gd name="T0" fmla="*/ 73 w 140"/>
                <a:gd name="T1" fmla="*/ 0 h 70"/>
                <a:gd name="T2" fmla="*/ 140 w 140"/>
                <a:gd name="T3" fmla="*/ 11 h 70"/>
                <a:gd name="T4" fmla="*/ 75 w 140"/>
                <a:gd name="T5" fmla="*/ 70 h 70"/>
                <a:gd name="T6" fmla="*/ 0 w 140"/>
                <a:gd name="T7" fmla="*/ 56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70"/>
                <a:gd name="T14" fmla="*/ 140 w 1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70">
                  <a:moveTo>
                    <a:pt x="73" y="0"/>
                  </a:moveTo>
                  <a:lnTo>
                    <a:pt x="140" y="11"/>
                  </a:lnTo>
                  <a:lnTo>
                    <a:pt x="75" y="70"/>
                  </a:lnTo>
                  <a:lnTo>
                    <a:pt x="0" y="56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6" name="Freeform 187"/>
            <p:cNvSpPr>
              <a:spLocks/>
            </p:cNvSpPr>
            <p:nvPr/>
          </p:nvSpPr>
          <p:spPr bwMode="auto">
            <a:xfrm flipH="1">
              <a:off x="7764609" y="1412068"/>
              <a:ext cx="107950" cy="71437"/>
            </a:xfrm>
            <a:custGeom>
              <a:avLst/>
              <a:gdLst>
                <a:gd name="T0" fmla="*/ 87 w 167"/>
                <a:gd name="T1" fmla="*/ 0 h 101"/>
                <a:gd name="T2" fmla="*/ 167 w 167"/>
                <a:gd name="T3" fmla="*/ 15 h 101"/>
                <a:gd name="T4" fmla="*/ 81 w 167"/>
                <a:gd name="T5" fmla="*/ 101 h 101"/>
                <a:gd name="T6" fmla="*/ 0 w 167"/>
                <a:gd name="T7" fmla="*/ 83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01"/>
                <a:gd name="T14" fmla="*/ 167 w 16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01">
                  <a:moveTo>
                    <a:pt x="87" y="0"/>
                  </a:moveTo>
                  <a:lnTo>
                    <a:pt x="167" y="15"/>
                  </a:lnTo>
                  <a:lnTo>
                    <a:pt x="81" y="101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7" name="Freeform 189"/>
            <p:cNvSpPr>
              <a:spLocks noChangeAspect="1"/>
            </p:cNvSpPr>
            <p:nvPr/>
          </p:nvSpPr>
          <p:spPr bwMode="auto">
            <a:xfrm>
              <a:off x="7543946" y="1010430"/>
              <a:ext cx="144463" cy="354013"/>
            </a:xfrm>
            <a:custGeom>
              <a:avLst/>
              <a:gdLst/>
              <a:ahLst/>
              <a:cxnLst>
                <a:cxn ang="0">
                  <a:pos x="169" y="246"/>
                </a:cxn>
                <a:cxn ang="0">
                  <a:pos x="1" y="0"/>
                </a:cxn>
                <a:cxn ang="0">
                  <a:pos x="0" y="123"/>
                </a:cxn>
                <a:cxn ang="0">
                  <a:pos x="165" y="377"/>
                </a:cxn>
              </a:cxnLst>
              <a:rect l="0" t="0" r="r" b="b"/>
              <a:pathLst>
                <a:path w="169" h="377">
                  <a:moveTo>
                    <a:pt x="169" y="246"/>
                  </a:moveTo>
                  <a:lnTo>
                    <a:pt x="1" y="0"/>
                  </a:lnTo>
                  <a:lnTo>
                    <a:pt x="0" y="123"/>
                  </a:lnTo>
                  <a:lnTo>
                    <a:pt x="165" y="377"/>
                  </a:lnTo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60784"/>
                    <a:invGamma/>
                  </a:srgbClr>
                </a:gs>
              </a:gsLst>
              <a:lin ang="0" scaled="1"/>
            </a:gra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8" name="Freeform 190"/>
            <p:cNvSpPr>
              <a:spLocks noChangeAspect="1"/>
            </p:cNvSpPr>
            <p:nvPr/>
          </p:nvSpPr>
          <p:spPr bwMode="auto">
            <a:xfrm>
              <a:off x="7547121" y="951693"/>
              <a:ext cx="619125" cy="288925"/>
            </a:xfrm>
            <a:custGeom>
              <a:avLst/>
              <a:gdLst/>
              <a:ahLst/>
              <a:cxnLst>
                <a:cxn ang="0">
                  <a:pos x="166" y="310"/>
                </a:cxn>
                <a:cxn ang="0">
                  <a:pos x="718" y="211"/>
                </a:cxn>
                <a:cxn ang="0">
                  <a:pos x="444" y="0"/>
                </a:cxn>
                <a:cxn ang="0">
                  <a:pos x="0" y="64"/>
                </a:cxn>
                <a:cxn ang="0">
                  <a:pos x="166" y="310"/>
                </a:cxn>
              </a:cxnLst>
              <a:rect l="0" t="0" r="r" b="b"/>
              <a:pathLst>
                <a:path w="718" h="310">
                  <a:moveTo>
                    <a:pt x="166" y="310"/>
                  </a:moveTo>
                  <a:lnTo>
                    <a:pt x="718" y="211"/>
                  </a:lnTo>
                  <a:lnTo>
                    <a:pt x="444" y="0"/>
                  </a:lnTo>
                  <a:lnTo>
                    <a:pt x="0" y="64"/>
                  </a:lnTo>
                  <a:lnTo>
                    <a:pt x="166" y="310"/>
                  </a:lnTo>
                  <a:close/>
                </a:path>
              </a:pathLst>
            </a:custGeom>
            <a:solidFill>
              <a:srgbClr val="FFFFFF"/>
            </a:soli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9" name="Freeform 191"/>
            <p:cNvSpPr>
              <a:spLocks/>
            </p:cNvSpPr>
            <p:nvPr/>
          </p:nvSpPr>
          <p:spPr bwMode="auto">
            <a:xfrm>
              <a:off x="7682059" y="1146955"/>
              <a:ext cx="477837" cy="214313"/>
            </a:xfrm>
            <a:custGeom>
              <a:avLst/>
              <a:gdLst/>
              <a:ahLst/>
              <a:cxnLst>
                <a:cxn ang="0">
                  <a:pos x="6" y="99"/>
                </a:cxn>
                <a:cxn ang="0">
                  <a:pos x="557" y="0"/>
                </a:cxn>
                <a:cxn ang="0">
                  <a:pos x="549" y="121"/>
                </a:cxn>
                <a:cxn ang="0">
                  <a:pos x="0" y="228"/>
                </a:cxn>
                <a:cxn ang="0">
                  <a:pos x="6" y="99"/>
                </a:cxn>
              </a:cxnLst>
              <a:rect l="0" t="0" r="r" b="b"/>
              <a:pathLst>
                <a:path w="557" h="228">
                  <a:moveTo>
                    <a:pt x="6" y="99"/>
                  </a:moveTo>
                  <a:lnTo>
                    <a:pt x="557" y="0"/>
                  </a:lnTo>
                  <a:lnTo>
                    <a:pt x="549" y="121"/>
                  </a:lnTo>
                  <a:lnTo>
                    <a:pt x="0" y="228"/>
                  </a:lnTo>
                  <a:lnTo>
                    <a:pt x="6" y="99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0" name="Freeform 192"/>
            <p:cNvSpPr>
              <a:spLocks/>
            </p:cNvSpPr>
            <p:nvPr/>
          </p:nvSpPr>
          <p:spPr bwMode="auto">
            <a:xfrm>
              <a:off x="7701109" y="1275543"/>
              <a:ext cx="144462" cy="60325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3"/>
                </a:cxn>
                <a:cxn ang="0">
                  <a:pos x="164" y="33"/>
                </a:cxn>
                <a:cxn ang="0">
                  <a:pos x="167" y="0"/>
                </a:cxn>
                <a:cxn ang="0">
                  <a:pos x="0" y="32"/>
                </a:cxn>
              </a:cxnLst>
              <a:rect l="0" t="0" r="r" b="b"/>
              <a:pathLst>
                <a:path w="167" h="63">
                  <a:moveTo>
                    <a:pt x="0" y="32"/>
                  </a:moveTo>
                  <a:lnTo>
                    <a:pt x="0" y="63"/>
                  </a:lnTo>
                  <a:lnTo>
                    <a:pt x="164" y="33"/>
                  </a:lnTo>
                  <a:lnTo>
                    <a:pt x="167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/>
              </a:prst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1" name="Oval 193"/>
            <p:cNvSpPr>
              <a:spLocks noChangeArrowheads="1"/>
            </p:cNvSpPr>
            <p:nvPr/>
          </p:nvSpPr>
          <p:spPr bwMode="auto">
            <a:xfrm>
              <a:off x="7820171" y="1283480"/>
              <a:ext cx="15875" cy="20638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2" name="Line 194"/>
            <p:cNvSpPr>
              <a:spLocks noChangeShapeType="1"/>
            </p:cNvSpPr>
            <p:nvPr/>
          </p:nvSpPr>
          <p:spPr bwMode="auto">
            <a:xfrm flipH="1">
              <a:off x="8042421" y="1192993"/>
              <a:ext cx="3175" cy="7620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3" name="Line 195"/>
            <p:cNvSpPr>
              <a:spLocks noChangeShapeType="1"/>
            </p:cNvSpPr>
            <p:nvPr/>
          </p:nvSpPr>
          <p:spPr bwMode="auto">
            <a:xfrm flipH="1">
              <a:off x="8031309" y="1194580"/>
              <a:ext cx="1587" cy="8096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4" name="Line 196"/>
            <p:cNvSpPr>
              <a:spLocks noChangeShapeType="1"/>
            </p:cNvSpPr>
            <p:nvPr/>
          </p:nvSpPr>
          <p:spPr bwMode="auto">
            <a:xfrm flipH="1">
              <a:off x="8055121" y="1191405"/>
              <a:ext cx="4763" cy="7620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5" name="Line 197"/>
            <p:cNvSpPr>
              <a:spLocks noChangeShapeType="1"/>
            </p:cNvSpPr>
            <p:nvPr/>
          </p:nvSpPr>
          <p:spPr bwMode="auto">
            <a:xfrm flipH="1">
              <a:off x="8066234" y="1189818"/>
              <a:ext cx="3175" cy="7620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6" name="Line 198"/>
            <p:cNvSpPr>
              <a:spLocks noChangeShapeType="1"/>
            </p:cNvSpPr>
            <p:nvPr/>
          </p:nvSpPr>
          <p:spPr bwMode="auto">
            <a:xfrm flipH="1">
              <a:off x="8075759" y="1188230"/>
              <a:ext cx="6350" cy="7620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7" name="Line 199"/>
            <p:cNvSpPr>
              <a:spLocks noChangeShapeType="1"/>
            </p:cNvSpPr>
            <p:nvPr/>
          </p:nvSpPr>
          <p:spPr bwMode="auto">
            <a:xfrm flipH="1">
              <a:off x="8086871" y="1185055"/>
              <a:ext cx="6350" cy="77788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8" name="Line 200"/>
            <p:cNvSpPr>
              <a:spLocks noChangeShapeType="1"/>
            </p:cNvSpPr>
            <p:nvPr/>
          </p:nvSpPr>
          <p:spPr bwMode="auto">
            <a:xfrm flipH="1">
              <a:off x="8097984" y="1185055"/>
              <a:ext cx="1587" cy="7620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9" name="Line 201"/>
            <p:cNvSpPr>
              <a:spLocks noChangeShapeType="1"/>
            </p:cNvSpPr>
            <p:nvPr/>
          </p:nvSpPr>
          <p:spPr bwMode="auto">
            <a:xfrm flipH="1">
              <a:off x="8107509" y="1178705"/>
              <a:ext cx="1587" cy="7937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30" name="Line 202"/>
            <p:cNvSpPr>
              <a:spLocks noChangeShapeType="1"/>
            </p:cNvSpPr>
            <p:nvPr/>
          </p:nvSpPr>
          <p:spPr bwMode="auto">
            <a:xfrm flipH="1">
              <a:off x="8117034" y="1178705"/>
              <a:ext cx="1587" cy="7620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31" name="Line 203"/>
            <p:cNvSpPr>
              <a:spLocks noChangeShapeType="1"/>
            </p:cNvSpPr>
            <p:nvPr/>
          </p:nvSpPr>
          <p:spPr bwMode="auto">
            <a:xfrm flipH="1">
              <a:off x="8128146" y="1177118"/>
              <a:ext cx="1588" cy="7778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32" name="Line 204"/>
            <p:cNvSpPr>
              <a:spLocks noChangeShapeType="1"/>
            </p:cNvSpPr>
            <p:nvPr/>
          </p:nvSpPr>
          <p:spPr bwMode="auto">
            <a:xfrm flipH="1">
              <a:off x="8139259" y="1175530"/>
              <a:ext cx="1587" cy="7620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33" name="Freeform 205"/>
            <p:cNvSpPr>
              <a:spLocks/>
            </p:cNvSpPr>
            <p:nvPr/>
          </p:nvSpPr>
          <p:spPr bwMode="auto">
            <a:xfrm>
              <a:off x="7888434" y="1224743"/>
              <a:ext cx="79375" cy="61912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0" y="138"/>
                </a:cxn>
                <a:cxn ang="0">
                  <a:pos x="186" y="104"/>
                </a:cxn>
                <a:cxn ang="0">
                  <a:pos x="186" y="0"/>
                </a:cxn>
                <a:cxn ang="0">
                  <a:pos x="2" y="33"/>
                </a:cxn>
              </a:cxnLst>
              <a:rect l="0" t="0" r="r" b="b"/>
              <a:pathLst>
                <a:path w="186" h="138">
                  <a:moveTo>
                    <a:pt x="2" y="33"/>
                  </a:moveTo>
                  <a:lnTo>
                    <a:pt x="0" y="138"/>
                  </a:lnTo>
                  <a:lnTo>
                    <a:pt x="186" y="104"/>
                  </a:lnTo>
                  <a:lnTo>
                    <a:pt x="186" y="0"/>
                  </a:lnTo>
                  <a:lnTo>
                    <a:pt x="2" y="33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75686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>
                  <a:alpha val="50000"/>
                </a:srgbClr>
              </a:prst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34" name="Line 206"/>
            <p:cNvSpPr>
              <a:spLocks noChangeShapeType="1"/>
            </p:cNvSpPr>
            <p:nvPr/>
          </p:nvSpPr>
          <p:spPr bwMode="auto">
            <a:xfrm flipH="1">
              <a:off x="7899546" y="1259668"/>
              <a:ext cx="0" cy="19050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35" name="Line 207"/>
            <p:cNvSpPr>
              <a:spLocks noChangeShapeType="1"/>
            </p:cNvSpPr>
            <p:nvPr/>
          </p:nvSpPr>
          <p:spPr bwMode="auto">
            <a:xfrm flipH="1">
              <a:off x="7961459" y="1245380"/>
              <a:ext cx="0" cy="19050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36" name="Line 208"/>
            <p:cNvSpPr>
              <a:spLocks noChangeShapeType="1"/>
            </p:cNvSpPr>
            <p:nvPr/>
          </p:nvSpPr>
          <p:spPr bwMode="auto">
            <a:xfrm flipH="1">
              <a:off x="7953521" y="1254905"/>
              <a:ext cx="0" cy="14288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37" name="Line 209"/>
            <p:cNvSpPr>
              <a:spLocks noChangeShapeType="1"/>
            </p:cNvSpPr>
            <p:nvPr/>
          </p:nvSpPr>
          <p:spPr bwMode="auto">
            <a:xfrm flipH="1">
              <a:off x="7909071" y="1267605"/>
              <a:ext cx="0" cy="12700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Line 210"/>
            <p:cNvSpPr>
              <a:spLocks noChangeShapeType="1"/>
            </p:cNvSpPr>
            <p:nvPr/>
          </p:nvSpPr>
          <p:spPr bwMode="auto">
            <a:xfrm flipV="1">
              <a:off x="7918596" y="1269193"/>
              <a:ext cx="25400" cy="6350"/>
            </a:xfrm>
            <a:prstGeom prst="line">
              <a:avLst/>
            </a:prstGeom>
            <a:noFill/>
            <a:ln w="9525">
              <a:solidFill>
                <a:srgbClr val="FFFF99">
                  <a:alpha val="4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Freeform 211"/>
            <p:cNvSpPr>
              <a:spLocks/>
            </p:cNvSpPr>
            <p:nvPr/>
          </p:nvSpPr>
          <p:spPr bwMode="auto">
            <a:xfrm>
              <a:off x="7724921" y="1239030"/>
              <a:ext cx="100013" cy="36513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38"/>
                </a:cxn>
                <a:cxn ang="0">
                  <a:pos x="116" y="19"/>
                </a:cxn>
                <a:cxn ang="0">
                  <a:pos x="116" y="0"/>
                </a:cxn>
                <a:cxn ang="0">
                  <a:pos x="0" y="20"/>
                </a:cxn>
              </a:cxnLst>
              <a:rect l="0" t="0" r="r" b="b"/>
              <a:pathLst>
                <a:path w="116" h="38">
                  <a:moveTo>
                    <a:pt x="0" y="20"/>
                  </a:moveTo>
                  <a:lnTo>
                    <a:pt x="1" y="38"/>
                  </a:lnTo>
                  <a:lnTo>
                    <a:pt x="116" y="19"/>
                  </a:lnTo>
                  <a:lnTo>
                    <a:pt x="116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Line 212"/>
            <p:cNvSpPr>
              <a:spLocks noChangeShapeType="1"/>
            </p:cNvSpPr>
            <p:nvPr/>
          </p:nvSpPr>
          <p:spPr bwMode="auto">
            <a:xfrm flipV="1">
              <a:off x="7716984" y="1245380"/>
              <a:ext cx="112712" cy="22225"/>
            </a:xfrm>
            <a:prstGeom prst="line">
              <a:avLst/>
            </a:prstGeom>
            <a:noFill/>
            <a:ln w="3175">
              <a:solidFill>
                <a:srgbClr val="5F5F5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grpSp>
          <p:nvGrpSpPr>
            <p:cNvPr id="41" name="Group 150"/>
            <p:cNvGrpSpPr>
              <a:grpSpLocks/>
            </p:cNvGrpSpPr>
            <p:nvPr/>
          </p:nvGrpSpPr>
          <p:grpSpPr bwMode="auto">
            <a:xfrm>
              <a:off x="7609034" y="631018"/>
              <a:ext cx="328612" cy="369887"/>
              <a:chOff x="685" y="3115"/>
              <a:chExt cx="207" cy="233"/>
            </a:xfrm>
          </p:grpSpPr>
          <p:sp>
            <p:nvSpPr>
              <p:cNvPr id="54" name="Freeform 215"/>
              <p:cNvSpPr>
                <a:spLocks/>
              </p:cNvSpPr>
              <p:nvPr/>
            </p:nvSpPr>
            <p:spPr bwMode="auto">
              <a:xfrm flipH="1">
                <a:off x="686" y="3115"/>
                <a:ext cx="206" cy="30"/>
              </a:xfrm>
              <a:custGeom>
                <a:avLst/>
                <a:gdLst>
                  <a:gd name="T0" fmla="*/ 1205 w 1205"/>
                  <a:gd name="T1" fmla="*/ 151 h 178"/>
                  <a:gd name="T2" fmla="*/ 964 w 1205"/>
                  <a:gd name="T3" fmla="*/ 178 h 178"/>
                  <a:gd name="T4" fmla="*/ 0 w 1205"/>
                  <a:gd name="T5" fmla="*/ 0 h 178"/>
                  <a:gd name="T6" fmla="*/ 1205 w 1205"/>
                  <a:gd name="T7" fmla="*/ 151 h 1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"/>
                  <a:gd name="T13" fmla="*/ 0 h 178"/>
                  <a:gd name="T14" fmla="*/ 1205 w 1205"/>
                  <a:gd name="T15" fmla="*/ 178 h 1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5" name="Freeform 216"/>
              <p:cNvSpPr>
                <a:spLocks/>
              </p:cNvSpPr>
              <p:nvPr/>
            </p:nvSpPr>
            <p:spPr bwMode="auto">
              <a:xfrm flipH="1">
                <a:off x="685" y="3141"/>
                <a:ext cx="69" cy="207"/>
              </a:xfrm>
              <a:custGeom>
                <a:avLst/>
                <a:gdLst>
                  <a:gd name="T0" fmla="*/ 405 w 405"/>
                  <a:gd name="T1" fmla="*/ 0 h 1241"/>
                  <a:gd name="T2" fmla="*/ 389 w 405"/>
                  <a:gd name="T3" fmla="*/ 1000 h 1241"/>
                  <a:gd name="T4" fmla="*/ 133 w 405"/>
                  <a:gd name="T5" fmla="*/ 1241 h 1241"/>
                  <a:gd name="T6" fmla="*/ 0 w 405"/>
                  <a:gd name="T7" fmla="*/ 13 h 1241"/>
                  <a:gd name="T8" fmla="*/ 189 w 405"/>
                  <a:gd name="T9" fmla="*/ 24 h 1241"/>
                  <a:gd name="T10" fmla="*/ 405 w 405"/>
                  <a:gd name="T11" fmla="*/ 0 h 12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5"/>
                  <a:gd name="T19" fmla="*/ 0 h 1241"/>
                  <a:gd name="T20" fmla="*/ 405 w 405"/>
                  <a:gd name="T21" fmla="*/ 1241 h 12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42" name="Oval 217"/>
            <p:cNvSpPr>
              <a:spLocks noChangeArrowheads="1"/>
            </p:cNvSpPr>
            <p:nvPr/>
          </p:nvSpPr>
          <p:spPr bwMode="auto">
            <a:xfrm>
              <a:off x="7693171" y="1029480"/>
              <a:ext cx="298450" cy="93663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Oval 218"/>
            <p:cNvSpPr>
              <a:spLocks noChangeArrowheads="1"/>
            </p:cNvSpPr>
            <p:nvPr/>
          </p:nvSpPr>
          <p:spPr bwMode="auto">
            <a:xfrm>
              <a:off x="7693171" y="1023130"/>
              <a:ext cx="298450" cy="92075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Freeform 219"/>
            <p:cNvSpPr>
              <a:spLocks/>
            </p:cNvSpPr>
            <p:nvPr/>
          </p:nvSpPr>
          <p:spPr bwMode="auto">
            <a:xfrm flipH="1">
              <a:off x="7674121" y="575455"/>
              <a:ext cx="436563" cy="511175"/>
            </a:xfrm>
            <a:custGeom>
              <a:avLst/>
              <a:gdLst>
                <a:gd name="T0" fmla="*/ 1602 w 1602"/>
                <a:gd name="T1" fmla="*/ 204 h 1734"/>
                <a:gd name="T2" fmla="*/ 5 w 1602"/>
                <a:gd name="T3" fmla="*/ 0 h 1734"/>
                <a:gd name="T4" fmla="*/ 0 w 1602"/>
                <a:gd name="T5" fmla="*/ 1488 h 1734"/>
                <a:gd name="T6" fmla="*/ 1597 w 1602"/>
                <a:gd name="T7" fmla="*/ 1734 h 1734"/>
                <a:gd name="T8" fmla="*/ 1602 w 1602"/>
                <a:gd name="T9" fmla="*/ 204 h 1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2"/>
                <a:gd name="T16" fmla="*/ 0 h 1734"/>
                <a:gd name="T17" fmla="*/ 1602 w 1602"/>
                <a:gd name="T18" fmla="*/ 1734 h 1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Freeform 220"/>
            <p:cNvSpPr>
              <a:spLocks/>
            </p:cNvSpPr>
            <p:nvPr/>
          </p:nvSpPr>
          <p:spPr bwMode="auto">
            <a:xfrm flipH="1">
              <a:off x="7732859" y="989793"/>
              <a:ext cx="358775" cy="96837"/>
            </a:xfrm>
            <a:custGeom>
              <a:avLst/>
              <a:gdLst>
                <a:gd name="T0" fmla="*/ 1327 w 1330"/>
                <a:gd name="T1" fmla="*/ 200 h 330"/>
                <a:gd name="T2" fmla="*/ 0 w 1330"/>
                <a:gd name="T3" fmla="*/ 0 h 330"/>
                <a:gd name="T4" fmla="*/ 0 w 1330"/>
                <a:gd name="T5" fmla="*/ 115 h 330"/>
                <a:gd name="T6" fmla="*/ 1330 w 1330"/>
                <a:gd name="T7" fmla="*/ 330 h 330"/>
                <a:gd name="T8" fmla="*/ 1327 w 1330"/>
                <a:gd name="T9" fmla="*/ 20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0"/>
                <a:gd name="T16" fmla="*/ 0 h 330"/>
                <a:gd name="T17" fmla="*/ 1330 w 1330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46" name="Freeform 221"/>
            <p:cNvSpPr>
              <a:spLocks/>
            </p:cNvSpPr>
            <p:nvPr/>
          </p:nvSpPr>
          <p:spPr bwMode="auto">
            <a:xfrm flipH="1">
              <a:off x="7661421" y="634193"/>
              <a:ext cx="15875" cy="452437"/>
            </a:xfrm>
            <a:custGeom>
              <a:avLst/>
              <a:gdLst>
                <a:gd name="T0" fmla="*/ 4 w 56"/>
                <a:gd name="T1" fmla="*/ 16 h 1536"/>
                <a:gd name="T2" fmla="*/ 56 w 56"/>
                <a:gd name="T3" fmla="*/ 0 h 1536"/>
                <a:gd name="T4" fmla="*/ 46 w 56"/>
                <a:gd name="T5" fmla="*/ 1513 h 1536"/>
                <a:gd name="T6" fmla="*/ 0 w 56"/>
                <a:gd name="T7" fmla="*/ 1536 h 1536"/>
                <a:gd name="T8" fmla="*/ 4 w 56"/>
                <a:gd name="T9" fmla="*/ 16 h 1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1536"/>
                <a:gd name="T17" fmla="*/ 56 w 56"/>
                <a:gd name="T18" fmla="*/ 1536 h 1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Oval 222"/>
            <p:cNvSpPr>
              <a:spLocks noChangeArrowheads="1"/>
            </p:cNvSpPr>
            <p:nvPr/>
          </p:nvSpPr>
          <p:spPr bwMode="auto">
            <a:xfrm>
              <a:off x="8059884" y="997730"/>
              <a:ext cx="12700" cy="26988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48" name="Oval 223"/>
            <p:cNvSpPr>
              <a:spLocks noChangeArrowheads="1"/>
            </p:cNvSpPr>
            <p:nvPr/>
          </p:nvSpPr>
          <p:spPr bwMode="auto">
            <a:xfrm>
              <a:off x="8036071" y="1004080"/>
              <a:ext cx="11113" cy="2222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49" name="Oval 224"/>
            <p:cNvSpPr>
              <a:spLocks noChangeArrowheads="1"/>
            </p:cNvSpPr>
            <p:nvPr/>
          </p:nvSpPr>
          <p:spPr bwMode="auto">
            <a:xfrm>
              <a:off x="7953521" y="1024718"/>
              <a:ext cx="14288" cy="1587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50" name="Oval 225"/>
            <p:cNvSpPr>
              <a:spLocks noChangeArrowheads="1"/>
            </p:cNvSpPr>
            <p:nvPr/>
          </p:nvSpPr>
          <p:spPr bwMode="auto">
            <a:xfrm>
              <a:off x="7928121" y="1029480"/>
              <a:ext cx="12700" cy="17463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51" name="Oval 226"/>
            <p:cNvSpPr>
              <a:spLocks noChangeArrowheads="1"/>
            </p:cNvSpPr>
            <p:nvPr/>
          </p:nvSpPr>
          <p:spPr bwMode="auto">
            <a:xfrm>
              <a:off x="7899546" y="1034243"/>
              <a:ext cx="14288" cy="1587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Freeform 227"/>
            <p:cNvSpPr>
              <a:spLocks/>
            </p:cNvSpPr>
            <p:nvPr/>
          </p:nvSpPr>
          <p:spPr bwMode="auto">
            <a:xfrm flipH="1">
              <a:off x="7715396" y="626255"/>
              <a:ext cx="361950" cy="401638"/>
            </a:xfrm>
            <a:custGeom>
              <a:avLst/>
              <a:gdLst>
                <a:gd name="T0" fmla="*/ 1330 w 1345"/>
                <a:gd name="T1" fmla="*/ 167 h 1366"/>
                <a:gd name="T2" fmla="*/ 0 w 1345"/>
                <a:gd name="T3" fmla="*/ 0 h 1366"/>
                <a:gd name="T4" fmla="*/ 0 w 1345"/>
                <a:gd name="T5" fmla="*/ 1157 h 1366"/>
                <a:gd name="T6" fmla="*/ 1345 w 1345"/>
                <a:gd name="T7" fmla="*/ 1366 h 1366"/>
                <a:gd name="T8" fmla="*/ 1330 w 1345"/>
                <a:gd name="T9" fmla="*/ 167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kern="0" dirty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53" name="Freeform 228"/>
            <p:cNvSpPr>
              <a:spLocks/>
            </p:cNvSpPr>
            <p:nvPr/>
          </p:nvSpPr>
          <p:spPr bwMode="auto">
            <a:xfrm flipH="1">
              <a:off x="7661421" y="573868"/>
              <a:ext cx="447675" cy="63500"/>
            </a:xfrm>
            <a:custGeom>
              <a:avLst/>
              <a:gdLst>
                <a:gd name="T0" fmla="*/ 0 w 1660"/>
                <a:gd name="T1" fmla="*/ 10 h 214"/>
                <a:gd name="T2" fmla="*/ 68 w 1660"/>
                <a:gd name="T3" fmla="*/ 0 h 214"/>
                <a:gd name="T4" fmla="*/ 1660 w 1660"/>
                <a:gd name="T5" fmla="*/ 199 h 214"/>
                <a:gd name="T6" fmla="*/ 1613 w 1660"/>
                <a:gd name="T7" fmla="*/ 214 h 214"/>
                <a:gd name="T8" fmla="*/ 0 w 1660"/>
                <a:gd name="T9" fmla="*/ 10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0"/>
                <a:gd name="T16" fmla="*/ 0 h 214"/>
                <a:gd name="T17" fmla="*/ 1660 w 1660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56" name="Picture 2" descr="C:\Users\Toshiba\AppData\Local\Microsoft\Windows\Temporary Internet Files\Content.IE5\TBE21NJN\MC900434845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668" y="5290205"/>
            <a:ext cx="1523853" cy="1422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모서리가 둥근 직사각형 57"/>
          <p:cNvSpPr/>
          <p:nvPr/>
        </p:nvSpPr>
        <p:spPr>
          <a:xfrm>
            <a:off x="6063311" y="1994490"/>
            <a:ext cx="2901227" cy="3350268"/>
          </a:xfrm>
          <a:prstGeom prst="roundRect">
            <a:avLst>
              <a:gd name="adj" fmla="val 6367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362317" y="1944163"/>
            <a:ext cx="2827950" cy="3175708"/>
          </a:xfrm>
          <a:prstGeom prst="roundRect">
            <a:avLst>
              <a:gd name="adj" fmla="val 6367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613901" y="4951300"/>
            <a:ext cx="157605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PC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747318" y="5100374"/>
            <a:ext cx="1123378" cy="3796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구름 61"/>
          <p:cNvSpPr/>
          <p:nvPr/>
        </p:nvSpPr>
        <p:spPr>
          <a:xfrm>
            <a:off x="3339184" y="2820432"/>
            <a:ext cx="2665152" cy="1617817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Internet</a:t>
            </a:r>
            <a:endParaRPr lang="ko-KR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541611" y="2317569"/>
            <a:ext cx="864806" cy="2404012"/>
          </a:xfrm>
          <a:prstGeom prst="roundRect">
            <a:avLst>
              <a:gd name="adj" fmla="val 1111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Kernel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1510673" y="2474104"/>
            <a:ext cx="1471567" cy="840532"/>
          </a:xfrm>
          <a:prstGeom prst="roundRect">
            <a:avLst>
              <a:gd name="adj" fmla="val 1111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Browser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6538716" y="3533641"/>
            <a:ext cx="1215609" cy="577703"/>
          </a:xfrm>
          <a:prstGeom prst="roundRect">
            <a:avLst>
              <a:gd name="adj" fmla="val 1111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Telnet Server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1530495" y="3803535"/>
            <a:ext cx="1546965" cy="790158"/>
          </a:xfrm>
          <a:prstGeom prst="roundRect">
            <a:avLst>
              <a:gd name="adj" fmla="val 1111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6538717" y="2446583"/>
            <a:ext cx="1215608" cy="879381"/>
          </a:xfrm>
          <a:prstGeom prst="roundRect">
            <a:avLst>
              <a:gd name="adj" fmla="val 1111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6538716" y="4247472"/>
            <a:ext cx="1215609" cy="577703"/>
          </a:xfrm>
          <a:prstGeom prst="roundRect">
            <a:avLst>
              <a:gd name="adj" fmla="val 1111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FTP Server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3" name="직선 화살표 연결선 72"/>
          <p:cNvCxnSpPr/>
          <p:nvPr/>
        </p:nvCxnSpPr>
        <p:spPr>
          <a:xfrm>
            <a:off x="855829" y="1554319"/>
            <a:ext cx="103145" cy="8072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순서도: 수행의 시작/종료 74"/>
          <p:cNvSpPr/>
          <p:nvPr/>
        </p:nvSpPr>
        <p:spPr>
          <a:xfrm>
            <a:off x="264558" y="1362678"/>
            <a:ext cx="2232212" cy="452561"/>
          </a:xfrm>
          <a:prstGeom prst="flowChartTerminator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528507" y="1373090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Hacking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3576073" y="1419013"/>
            <a:ext cx="2232212" cy="452561"/>
            <a:chOff x="3835941" y="970936"/>
            <a:chExt cx="2232212" cy="452561"/>
          </a:xfrm>
        </p:grpSpPr>
        <p:sp>
          <p:nvSpPr>
            <p:cNvPr id="77" name="순서도: 수행의 시작/종료 76"/>
            <p:cNvSpPr/>
            <p:nvPr/>
          </p:nvSpPr>
          <p:spPr>
            <a:xfrm>
              <a:off x="3835941" y="970936"/>
              <a:ext cx="2232212" cy="452561"/>
            </a:xfrm>
            <a:prstGeom prst="flowChartTerminato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4230952" y="1016871"/>
              <a:ext cx="14421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Web Hacking</a:t>
              </a:r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3853024" y="4881300"/>
            <a:ext cx="2232212" cy="452561"/>
            <a:chOff x="3835941" y="970936"/>
            <a:chExt cx="2232212" cy="452561"/>
          </a:xfrm>
        </p:grpSpPr>
        <p:sp>
          <p:nvSpPr>
            <p:cNvPr id="81" name="순서도: 수행의 시작/종료 80"/>
            <p:cNvSpPr/>
            <p:nvPr/>
          </p:nvSpPr>
          <p:spPr>
            <a:xfrm>
              <a:off x="3835941" y="970936"/>
              <a:ext cx="2232212" cy="452561"/>
            </a:xfrm>
            <a:prstGeom prst="flowChartTerminato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4006916" y="1012550"/>
              <a:ext cx="18902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Network  Hacking</a:t>
              </a:r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83" name="직선 화살표 연결선 82"/>
          <p:cNvCxnSpPr/>
          <p:nvPr/>
        </p:nvCxnSpPr>
        <p:spPr>
          <a:xfrm flipH="1">
            <a:off x="2953167" y="1871574"/>
            <a:ext cx="1192567" cy="575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>
            <a:off x="5211455" y="1855170"/>
            <a:ext cx="1448687" cy="6099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81" idx="0"/>
          </p:cNvCxnSpPr>
          <p:nvPr/>
        </p:nvCxnSpPr>
        <p:spPr>
          <a:xfrm flipH="1" flipV="1">
            <a:off x="4835003" y="4263213"/>
            <a:ext cx="134127" cy="6180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그룹 92"/>
          <p:cNvGrpSpPr/>
          <p:nvPr/>
        </p:nvGrpSpPr>
        <p:grpSpPr>
          <a:xfrm>
            <a:off x="2079080" y="5665828"/>
            <a:ext cx="2611411" cy="452561"/>
            <a:chOff x="3835941" y="970936"/>
            <a:chExt cx="2343365" cy="452561"/>
          </a:xfrm>
        </p:grpSpPr>
        <p:sp>
          <p:nvSpPr>
            <p:cNvPr id="94" name="순서도: 수행의 시작/종료 93"/>
            <p:cNvSpPr/>
            <p:nvPr/>
          </p:nvSpPr>
          <p:spPr>
            <a:xfrm>
              <a:off x="3835941" y="970936"/>
              <a:ext cx="2232212" cy="452561"/>
            </a:xfrm>
            <a:prstGeom prst="flowChartTerminato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4006916" y="1012550"/>
              <a:ext cx="21723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Application Hacking</a:t>
              </a:r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96" name="직선 화살표 연결선 95"/>
          <p:cNvCxnSpPr>
            <a:stCxn id="94" idx="0"/>
          </p:cNvCxnSpPr>
          <p:nvPr/>
        </p:nvCxnSpPr>
        <p:spPr>
          <a:xfrm flipH="1" flipV="1">
            <a:off x="3067690" y="4599592"/>
            <a:ext cx="255162" cy="10662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왼쪽 대괄호 97"/>
          <p:cNvSpPr/>
          <p:nvPr/>
        </p:nvSpPr>
        <p:spPr>
          <a:xfrm>
            <a:off x="6369533" y="3822492"/>
            <a:ext cx="169184" cy="881442"/>
          </a:xfrm>
          <a:prstGeom prst="leftBracket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왼쪽/오른쪽 화살표 98"/>
          <p:cNvSpPr/>
          <p:nvPr/>
        </p:nvSpPr>
        <p:spPr>
          <a:xfrm>
            <a:off x="3142859" y="3938504"/>
            <a:ext cx="3226674" cy="23472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왼쪽/오른쪽 화살표 99"/>
          <p:cNvSpPr/>
          <p:nvPr/>
        </p:nvSpPr>
        <p:spPr>
          <a:xfrm>
            <a:off x="3131291" y="2967548"/>
            <a:ext cx="3407425" cy="2590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제목 1"/>
          <p:cNvSpPr txBox="1">
            <a:spLocks/>
          </p:cNvSpPr>
          <p:nvPr/>
        </p:nvSpPr>
        <p:spPr>
          <a:xfrm>
            <a:off x="449652" y="433719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공격</a:t>
            </a:r>
            <a:r>
              <a:rPr lang="en-US" altLang="ko-KR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2800" b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종류</a:t>
            </a:r>
            <a:r>
              <a:rPr lang="ko-KR" altLang="en-US" sz="2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28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7903376" y="2465136"/>
            <a:ext cx="969098" cy="2360039"/>
          </a:xfrm>
          <a:prstGeom prst="roundRect">
            <a:avLst>
              <a:gd name="adj" fmla="val 1111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Kernel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90" name="직선 화살표 연결선 89"/>
          <p:cNvCxnSpPr/>
          <p:nvPr/>
        </p:nvCxnSpPr>
        <p:spPr>
          <a:xfrm>
            <a:off x="8284780" y="1639360"/>
            <a:ext cx="103145" cy="8072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순서도: 수행의 시작/종료 90"/>
          <p:cNvSpPr/>
          <p:nvPr/>
        </p:nvSpPr>
        <p:spPr>
          <a:xfrm>
            <a:off x="6923545" y="1419944"/>
            <a:ext cx="2232212" cy="452561"/>
          </a:xfrm>
          <a:prstGeom prst="flowChartTerminator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7187494" y="1430356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Hacking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8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227" y="606082"/>
            <a:ext cx="7886700" cy="645383"/>
          </a:xfrm>
        </p:spPr>
        <p:txBody>
          <a:bodyPr>
            <a:normAutofit/>
          </a:bodyPr>
          <a:lstStyle/>
          <a:p>
            <a:r>
              <a:rPr lang="en-US" altLang="ko-KR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Hardening</a:t>
            </a:r>
            <a:r>
              <a:rPr lang="en-US" altLang="ko-KR" sz="3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32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하드닝</a:t>
            </a:r>
            <a:r>
              <a:rPr lang="en-US" altLang="ko-KR" sz="3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</a:t>
            </a:r>
            <a:endParaRPr lang="ko-KR" altLang="en-US" sz="32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6227" y="1522184"/>
            <a:ext cx="8407774" cy="469575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‘</a:t>
            </a:r>
            <a:r>
              <a:rPr lang="ko-KR" altLang="en-US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정보를 저장하고 있는 </a:t>
            </a:r>
            <a:r>
              <a:rPr lang="ko-KR" altLang="en-US" sz="1700" b="1" u="sng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컴퓨터나 네트워크 등과 같은 환경을 굳건하게 한다</a:t>
            </a:r>
            <a:r>
              <a:rPr lang="en-US" altLang="ko-KR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’</a:t>
            </a:r>
            <a:r>
              <a:rPr lang="ko-KR" altLang="en-US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는 뜻</a:t>
            </a:r>
            <a:endParaRPr lang="en-US" altLang="ko-KR" sz="17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‘</a:t>
            </a:r>
            <a:r>
              <a:rPr lang="ko-KR" altLang="en-US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요새화</a:t>
            </a:r>
            <a:r>
              <a:rPr lang="en-US" altLang="ko-KR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’</a:t>
            </a:r>
            <a:r>
              <a:rPr lang="ko-KR" altLang="en-US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라 부르는 경우도 있음 </a:t>
            </a:r>
            <a:endParaRPr lang="en-US" altLang="ko-KR" sz="17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- </a:t>
            </a:r>
            <a:r>
              <a:rPr lang="ko-KR" altLang="en-US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외부에 공개하는 서비스의 국소화 </a:t>
            </a:r>
            <a:endParaRPr lang="en-US" altLang="ko-KR" sz="17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- </a:t>
            </a:r>
            <a:r>
              <a:rPr lang="ko-KR" altLang="en-US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작동하는 있는 것의 파악</a:t>
            </a:r>
            <a:endParaRPr lang="en-US" altLang="ko-KR" sz="17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- </a:t>
            </a:r>
            <a:r>
              <a:rPr lang="ko-KR" altLang="en-US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불필요한 프로그램 실행 중지</a:t>
            </a:r>
            <a:endParaRPr lang="en-US" altLang="ko-KR" sz="17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- </a:t>
            </a:r>
            <a:r>
              <a:rPr lang="ko-KR" altLang="en-US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취약성을 수정하는 패치의 신속한 적용</a:t>
            </a:r>
            <a:endParaRPr lang="en-US" altLang="ko-KR" sz="17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- </a:t>
            </a:r>
            <a:r>
              <a:rPr lang="ko-KR" altLang="en-US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보안 소프트웨어나 기기의 도입</a:t>
            </a:r>
            <a:endParaRPr lang="en-US" altLang="ko-KR" sz="17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- ‘OS</a:t>
            </a:r>
            <a:r>
              <a:rPr lang="ko-KR" altLang="en-US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나 </a:t>
            </a:r>
            <a:r>
              <a:rPr lang="ko-KR" altLang="en-US" sz="17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네트워크 기기 등의 </a:t>
            </a:r>
            <a:r>
              <a:rPr lang="ko-KR" altLang="en-US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다층방어</a:t>
            </a:r>
            <a:r>
              <a:rPr lang="en-US" altLang="ko-KR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＇</a:t>
            </a:r>
            <a:endParaRPr lang="ko-KR" altLang="en-US" sz="17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C3621-FE1A-460C-8E89-833D2DCCABB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80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92709"/>
          </a:xfrm>
        </p:spPr>
        <p:txBody>
          <a:bodyPr>
            <a:normAutofit/>
          </a:bodyPr>
          <a:lstStyle/>
          <a:p>
            <a:r>
              <a:rPr lang="en-US" altLang="ko-KR" sz="28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2800" b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네트워크 보안 솔루션   </a:t>
            </a:r>
            <a:r>
              <a:rPr lang="en-US" altLang="ko-KR" sz="28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2800" b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endParaRPr lang="ko-KR" altLang="en-US" sz="28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25415" y="1017147"/>
            <a:ext cx="738993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>
              <a:lnSpc>
                <a:spcPct val="200000"/>
              </a:lnSpc>
            </a:pPr>
            <a:r>
              <a:rPr lang="en-US" altLang="ko-KR" sz="20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❶ </a:t>
            </a:r>
            <a:r>
              <a:rPr lang="en-US" altLang="ko-K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Firewall</a:t>
            </a:r>
            <a:r>
              <a:rPr lang="ko-KR" alt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8900">
              <a:lnSpc>
                <a:spcPct val="200000"/>
              </a:lnSpc>
            </a:pPr>
            <a:r>
              <a:rPr lang="en-US" altLang="ko-KR" sz="20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❷ </a:t>
            </a:r>
            <a:r>
              <a:rPr lang="en-US" altLang="ko-K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IDS(Intrusion 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 System)</a:t>
            </a:r>
          </a:p>
          <a:p>
            <a:pPr marL="88900" lvl="0">
              <a:lnSpc>
                <a:spcPct val="200000"/>
              </a:lnSpc>
              <a:defRPr/>
            </a:pPr>
            <a:r>
              <a:rPr lang="en-US" altLang="ko-KR" sz="20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❸ </a:t>
            </a:r>
            <a:r>
              <a:rPr lang="en-US" altLang="ko-K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IPS(Intrusion  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Prevention System)</a:t>
            </a:r>
          </a:p>
          <a:p>
            <a:pPr marL="88900" lvl="0">
              <a:lnSpc>
                <a:spcPct val="200000"/>
              </a:lnSpc>
              <a:defRPr/>
            </a:pPr>
            <a:r>
              <a:rPr lang="en-US" altLang="ko-KR" sz="20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❹ </a:t>
            </a:r>
            <a:r>
              <a:rPr lang="en-US" altLang="ko-K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WAF(Web</a:t>
            </a:r>
            <a:r>
              <a:rPr lang="ko-KR" alt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Firewall) </a:t>
            </a:r>
          </a:p>
          <a:p>
            <a:pPr marL="88900" lvl="0">
              <a:lnSpc>
                <a:spcPct val="200000"/>
              </a:lnSpc>
              <a:defRPr/>
            </a:pPr>
            <a:r>
              <a:rPr lang="en-US" altLang="ko-KR" sz="20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❺ </a:t>
            </a:r>
            <a:r>
              <a:rPr lang="en-US" altLang="ko-K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NAC(Network 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Control) </a:t>
            </a:r>
          </a:p>
          <a:p>
            <a:pPr marL="88900" lvl="0">
              <a:lnSpc>
                <a:spcPct val="200000"/>
              </a:lnSpc>
              <a:defRPr/>
            </a:pPr>
            <a:r>
              <a:rPr lang="en-US" altLang="ko-KR" sz="20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❻ </a:t>
            </a:r>
            <a:r>
              <a:rPr lang="en-US" altLang="ko-K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VPN(Virtual 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Network)</a:t>
            </a:r>
          </a:p>
          <a:p>
            <a:pPr marL="88900" lvl="0">
              <a:lnSpc>
                <a:spcPct val="200000"/>
              </a:lnSpc>
              <a:defRPr/>
            </a:pPr>
            <a:r>
              <a:rPr lang="en-US" altLang="ko-KR" sz="20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❼ </a:t>
            </a:r>
            <a:r>
              <a:rPr lang="en-US" altLang="ko-K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UTM(Unified 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Threat Management) </a:t>
            </a:r>
          </a:p>
          <a:p>
            <a:pPr marL="88900" lvl="0">
              <a:lnSpc>
                <a:spcPct val="200000"/>
              </a:lnSpc>
              <a:defRPr/>
            </a:pPr>
            <a:r>
              <a:rPr lang="en-US" altLang="ko-KR" sz="20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❽ </a:t>
            </a:r>
            <a:r>
              <a:rPr lang="en-US" altLang="ko-KR" sz="20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Anti-DDoS system</a:t>
            </a: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63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내용 개체 틀 4"/>
          <p:cNvSpPr>
            <a:spLocks noGrp="1"/>
          </p:cNvSpPr>
          <p:nvPr>
            <p:ph sz="quarter" idx="4294967295"/>
          </p:nvPr>
        </p:nvSpPr>
        <p:spPr bwMode="auto">
          <a:xfrm>
            <a:off x="478118" y="1401695"/>
            <a:ext cx="8462682" cy="49866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 lvl="1">
              <a:lnSpc>
                <a:spcPct val="200000"/>
              </a:lnSpc>
            </a:pPr>
            <a:r>
              <a:rPr lang="en-US" altLang="ko-KR" sz="1800" b="1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</a:t>
            </a:r>
            <a:r>
              <a:rPr lang="ko-KR" altLang="en-US" sz="1800" b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주소와 </a:t>
            </a:r>
            <a:r>
              <a:rPr lang="en-US" altLang="ko-KR" sz="1800" b="1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Port </a:t>
            </a:r>
            <a:r>
              <a:rPr lang="ko-KR" altLang="en-US" sz="1800" b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번호를 기반으로 방화벽 </a:t>
            </a:r>
            <a:r>
              <a:rPr lang="en-US" altLang="ko-KR" sz="18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rule set(</a:t>
            </a:r>
            <a:r>
              <a:rPr lang="ko-KR" altLang="en-US" sz="1800" b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필터링 정책</a:t>
            </a:r>
            <a:r>
              <a:rPr lang="en-US" altLang="ko-KR" sz="18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r>
              <a:rPr lang="ko-KR" altLang="en-US" sz="1800" b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</a:t>
            </a:r>
            <a:r>
              <a:rPr lang="en-US" altLang="ko-KR" sz="18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800" b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따라 </a:t>
            </a:r>
            <a:endParaRPr lang="en-US" altLang="ko-KR" sz="1800" b="1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457200" lvl="1" indent="0">
              <a:lnSpc>
                <a:spcPct val="200000"/>
              </a:lnSpc>
              <a:buNone/>
            </a:pPr>
            <a:r>
              <a:rPr lang="ko-KR" altLang="en-US" sz="18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</a:t>
            </a:r>
            <a:r>
              <a:rPr lang="ko-KR" altLang="en-US" sz="1800" b="1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패킷</a:t>
            </a:r>
            <a:r>
              <a:rPr lang="ko-KR" altLang="en-US" sz="18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ko-KR" altLang="en-US" sz="1800" b="1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필터링을</a:t>
            </a:r>
            <a:r>
              <a:rPr lang="ko-KR" altLang="en-US" sz="18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수행하는 보안 장비 </a:t>
            </a:r>
            <a:endParaRPr lang="en-US" altLang="ko-KR" sz="1800" b="1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758825" lvl="1" indent="0">
              <a:lnSpc>
                <a:spcPct val="200000"/>
              </a:lnSpc>
              <a:buNone/>
            </a:pPr>
            <a:r>
              <a:rPr lang="en-US" altLang="ko-KR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sz="18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접근 </a:t>
            </a:r>
            <a:r>
              <a:rPr lang="ko-KR" altLang="en-US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제어</a:t>
            </a: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(Access Control</a:t>
            </a:r>
            <a:r>
              <a:rPr lang="en-US" altLang="ko-KR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)/ </a:t>
            </a:r>
            <a:r>
              <a:rPr lang="ko-KR" altLang="en-US" sz="18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패킷</a:t>
            </a:r>
            <a:r>
              <a:rPr lang="ko-KR" altLang="en-US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80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필터링</a:t>
            </a:r>
            <a:r>
              <a:rPr lang="ko-KR" altLang="en-US" sz="18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endParaRPr lang="en-US" altLang="ko-KR" sz="18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758825" lvl="1" indent="0">
              <a:lnSpc>
                <a:spcPct val="200000"/>
              </a:lnSpc>
              <a:buNone/>
            </a:pPr>
            <a:r>
              <a:rPr lang="en-US" altLang="ko-KR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NAT(Network Address Translation)</a:t>
            </a:r>
            <a:endParaRPr lang="en-US" altLang="ko-KR" sz="18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758825" lvl="1" indent="0">
              <a:lnSpc>
                <a:spcPct val="200000"/>
              </a:lnSpc>
              <a:buNone/>
            </a:pPr>
            <a:r>
              <a:rPr lang="en-US" altLang="ko-KR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sz="18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액세스 </a:t>
            </a:r>
            <a:r>
              <a:rPr lang="ko-KR" altLang="en-US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기록 기능 </a:t>
            </a:r>
            <a:endParaRPr lang="en-US" altLang="ko-KR" sz="18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758825" lvl="1" indent="0">
              <a:lnSpc>
                <a:spcPct val="200000"/>
              </a:lnSpc>
              <a:buNone/>
            </a:pPr>
            <a:r>
              <a:rPr lang="en-US" altLang="ko-KR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sz="18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사용자 </a:t>
            </a:r>
            <a:r>
              <a:rPr lang="ko-KR" altLang="en-US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인증</a:t>
            </a: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(Authentication) </a:t>
            </a:r>
          </a:p>
          <a:p>
            <a:pPr marL="758825" lvl="1" indent="0">
              <a:lnSpc>
                <a:spcPct val="200000"/>
              </a:lnSpc>
              <a:buNone/>
            </a:pPr>
            <a:r>
              <a:rPr lang="en-US" altLang="ko-KR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sz="18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암호화 </a:t>
            </a:r>
            <a:r>
              <a:rPr lang="en-US" altLang="ko-KR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 </a:t>
            </a:r>
            <a:r>
              <a:rPr lang="ko-KR" altLang="en-US" sz="180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터널링</a:t>
            </a:r>
            <a:r>
              <a:rPr lang="ko-KR" altLang="en-US" sz="18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endParaRPr lang="en-US" altLang="ko-KR" sz="18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44387" name="제목 5"/>
          <p:cNvSpPr>
            <a:spLocks noGrp="1"/>
          </p:cNvSpPr>
          <p:nvPr>
            <p:ph type="title" idx="4294967295"/>
          </p:nvPr>
        </p:nvSpPr>
        <p:spPr bwMode="auto">
          <a:xfrm>
            <a:off x="793613" y="422115"/>
            <a:ext cx="7559919" cy="53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normAutofit/>
          </a:bodyPr>
          <a:lstStyle/>
          <a:p>
            <a:r>
              <a:rPr lang="en-US" altLang="ko-KR" sz="2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❶ </a:t>
            </a:r>
            <a:r>
              <a:rPr lang="ko-KR" altLang="en-US" sz="2800" b="1" smtClean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방화벽</a:t>
            </a:r>
            <a:r>
              <a:rPr lang="en-US" altLang="ko-KR" sz="2800" b="1" dirty="0" smtClean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2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Firewall</a:t>
            </a:r>
            <a:r>
              <a:rPr lang="en-US" altLang="ko-KR" sz="2800" b="1" dirty="0" smtClean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r>
              <a:rPr lang="ko-KR" altLang="en-US" sz="2800" b="1" smtClean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endParaRPr lang="ko-KR" altLang="en-US" sz="2800" b="1" dirty="0" smtClean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777317" y="6388314"/>
            <a:ext cx="2057400" cy="365125"/>
          </a:xfrm>
        </p:spPr>
        <p:txBody>
          <a:bodyPr/>
          <a:lstStyle/>
          <a:p>
            <a:fld id="{4B2C3621-FE1A-460C-8E89-833D2DCCABB8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532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086600" y="6504482"/>
            <a:ext cx="2057400" cy="365125"/>
          </a:xfrm>
        </p:spPr>
        <p:txBody>
          <a:bodyPr/>
          <a:lstStyle/>
          <a:p>
            <a:fld id="{F100E85C-9068-46D2-A14A-A9DCCDE0C986}" type="slidenum">
              <a:rPr lang="ko-KR" altLang="en-US" smtClean="0"/>
              <a:t>36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272714" y="1279520"/>
          <a:ext cx="8706299" cy="537847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181509"/>
                <a:gridCol w="1288977"/>
                <a:gridCol w="1077767"/>
                <a:gridCol w="221643"/>
                <a:gridCol w="1155032"/>
                <a:gridCol w="1411705"/>
                <a:gridCol w="1427747"/>
                <a:gridCol w="941919"/>
              </a:tblGrid>
              <a:tr h="5797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 b="1" kern="100" dirty="0" err="1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트래픽방향</a:t>
                      </a:r>
                      <a:endParaRPr lang="ko-KR" sz="1500" b="1" kern="100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 b="1" kern="10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사용자</a:t>
                      </a:r>
                      <a:endParaRPr lang="ko-KR" sz="1500" b="1" kern="10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 b="1" kern="100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송신지</a:t>
                      </a:r>
                      <a:r>
                        <a:rPr lang="en-US" sz="1500" b="1" kern="100" dirty="0" smtClean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IP</a:t>
                      </a:r>
                      <a:endParaRPr lang="ko-KR" sz="1500" b="1" kern="10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 b="1" kern="100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수신지</a:t>
                      </a:r>
                      <a:r>
                        <a:rPr lang="en-US" sz="1500" b="1" kern="100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IP </a:t>
                      </a:r>
                      <a:endParaRPr lang="ko-KR" sz="1500" b="1" kern="10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 b="1" kern="100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허용포트 </a:t>
                      </a:r>
                      <a:endParaRPr lang="ko-KR" sz="1500" b="1" kern="100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 b="1" kern="100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시간대 </a:t>
                      </a:r>
                      <a:endParaRPr lang="ko-KR" sz="1500" b="1" kern="100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b="1" kern="100" dirty="0" smtClean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Permit</a:t>
                      </a: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b="1" kern="100" dirty="0" smtClean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/Deny</a:t>
                      </a:r>
                      <a:endParaRPr lang="ko-KR" sz="1500" b="1" kern="10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28383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 b="1" kern="100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외부→내부 </a:t>
                      </a:r>
                      <a:endParaRPr lang="ko-KR" sz="1500" b="1" kern="100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 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68580" marR="68580" marT="0" marB="0" anchor="ctr"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몇몇 서비스를 제외한 모든 서비스 불가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886876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 b="1" kern="100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외부→</a:t>
                      </a:r>
                      <a:r>
                        <a:rPr lang="en-US" sz="1500" b="1" kern="100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DMZ</a:t>
                      </a:r>
                      <a:endParaRPr lang="ko-KR" sz="1500" b="1" kern="10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모든사용자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모든 네트워크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DMZ </a:t>
                      </a:r>
                      <a:endParaRPr lang="en-US" sz="1400" kern="100" dirty="0" smtClean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smtClean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네트워크 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HTTP, SMTP</a:t>
                      </a:r>
                      <a:endParaRPr lang="ko-KR" sz="1400" kern="10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POP3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모든 시간대 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Permit 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68580" marR="68580" marT="0" marB="0" anchor="ctr"/>
                </a:tc>
              </a:tr>
              <a:tr h="1281349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 b="1" kern="100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내부→외부 </a:t>
                      </a:r>
                      <a:endParaRPr lang="ko-KR" sz="1500" b="1" kern="100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내부 네트워크</a:t>
                      </a: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모든 사용자 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내부 네트워크 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모든 </a:t>
                      </a:r>
                      <a:endParaRPr lang="en-US" altLang="ko-KR" sz="1400" kern="100" dirty="0" smtClean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smtClean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네트워크 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의심포트 권고 사항을 제외한 </a:t>
                      </a: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대부분 모든 </a:t>
                      </a: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포트 허용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특정 커뮤니티 웹 사이트 근무 시간대 제외 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886876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 b="1" kern="100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내부→</a:t>
                      </a:r>
                      <a:r>
                        <a:rPr lang="en-US" sz="1500" b="1" kern="100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DMZ</a:t>
                      </a:r>
                      <a:endParaRPr lang="ko-KR" sz="1500" b="1" kern="10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인증을 거친 </a:t>
                      </a: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사용자 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내부 네트워크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DMZ </a:t>
                      </a:r>
                      <a:endParaRPr lang="en-US" sz="1400" kern="100" dirty="0" smtClean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smtClean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네트워크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HTTP, SMTP</a:t>
                      </a:r>
                      <a:endParaRPr lang="ko-KR" sz="1400" kern="10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POP3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모든 시간대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886876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b="1" kern="100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DMZ</a:t>
                      </a:r>
                      <a:r>
                        <a:rPr lang="ko-KR" sz="1500" b="1" kern="10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→외부 </a:t>
                      </a:r>
                      <a:endParaRPr lang="ko-KR" sz="1500" b="1" kern="10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DMZ </a:t>
                      </a:r>
                      <a:r>
                        <a:rPr lang="ko-KR" sz="1400" kern="10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네트워크</a:t>
                      </a: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사용자 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DMZ </a:t>
                      </a:r>
                      <a:r>
                        <a:rPr lang="ko-KR" sz="1400" kern="10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네트워크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dirty="0" smtClean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모든</a:t>
                      </a:r>
                      <a:endParaRPr lang="en-US" altLang="ko-KR" sz="1400" kern="100" dirty="0" smtClean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smtClean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sz="1400" kern="10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네트워크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HTTP, SMTP</a:t>
                      </a:r>
                      <a:endParaRPr lang="ko-KR" sz="1400" kern="10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POP3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모든 시간대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8383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b="1" kern="100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DMZ</a:t>
                      </a:r>
                      <a:r>
                        <a:rPr lang="ko-KR" sz="1500" b="1" kern="10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→내부</a:t>
                      </a:r>
                      <a:endParaRPr lang="ko-KR" sz="1500" b="1" kern="10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VOIP SIP</a:t>
                      </a:r>
                      <a:r>
                        <a:rPr lang="ko-KR" sz="1400" kern="10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를 제외한 모든 서비스 불가 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제목 5"/>
          <p:cNvSpPr txBox="1">
            <a:spLocks/>
          </p:cNvSpPr>
          <p:nvPr/>
        </p:nvSpPr>
        <p:spPr bwMode="auto">
          <a:xfrm>
            <a:off x="272714" y="267943"/>
            <a:ext cx="7559919" cy="53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방화벽</a:t>
            </a:r>
            <a:r>
              <a:rPr lang="en-US" altLang="ko-KR" sz="28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2800" b="1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Firewall</a:t>
            </a:r>
            <a:r>
              <a:rPr lang="en-US" altLang="ko-KR" sz="28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r>
              <a:rPr lang="ko-KR" altLang="en-US" sz="2800" b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2800" b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정책 설정</a:t>
            </a:r>
            <a:r>
              <a:rPr lang="en-US" altLang="ko-KR" sz="28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2800" b="1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rule set</a:t>
            </a:r>
            <a:r>
              <a:rPr lang="en-US" altLang="ko-KR" sz="28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r>
              <a:rPr lang="ko-KR" altLang="en-US" sz="2800" b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예제 표</a:t>
            </a:r>
            <a:endParaRPr lang="ko-KR" altLang="en-US" sz="2800" b="1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55905" y="870421"/>
            <a:ext cx="33089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</a:t>
            </a:r>
            <a:r>
              <a:rPr lang="ko-KR" altLang="en-US" sz="16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상태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검사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600" dirty="0" err="1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stateful</a:t>
            </a:r>
            <a:r>
              <a:rPr lang="en-US" altLang="ko-KR" sz="16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inspection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</a:t>
            </a:r>
            <a:r>
              <a:rPr lang="ko-KR" altLang="en-US" sz="16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기능 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1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528915" y="1002581"/>
          <a:ext cx="8104098" cy="24029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4475"/>
                <a:gridCol w="3752995"/>
                <a:gridCol w="3136628"/>
              </a:tblGrid>
              <a:tr h="2931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서비스</a:t>
                      </a:r>
                      <a:endParaRPr lang="ko-KR" altLang="en-US" sz="16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TCP</a:t>
                      </a:r>
                      <a:endParaRPr lang="ko-KR" altLang="en-US" sz="16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UDP</a:t>
                      </a:r>
                      <a:endParaRPr lang="ko-KR" altLang="en-US" sz="16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922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소리바다 </a:t>
                      </a:r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22322, 22323,</a:t>
                      </a:r>
                      <a:r>
                        <a:rPr lang="en-US" altLang="ko-KR" sz="1600" baseline="0" dirty="0" smtClean="0"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 7675</a:t>
                      </a:r>
                      <a:endParaRPr lang="ko-KR" altLang="en-US" sz="1600">
                        <a:latin typeface="Times New Roman" panose="02020603050405020304" pitchFamily="18" charset="0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8719, 4665, 4672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6924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구루구루</a:t>
                      </a:r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9292,</a:t>
                      </a:r>
                      <a:r>
                        <a:rPr lang="en-US" altLang="ko-KR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9293, 8282, 31200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22321, 7674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7829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파일구리</a:t>
                      </a:r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9493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9493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제목 5"/>
          <p:cNvSpPr txBox="1">
            <a:spLocks/>
          </p:cNvSpPr>
          <p:nvPr/>
        </p:nvSpPr>
        <p:spPr bwMode="auto">
          <a:xfrm>
            <a:off x="528915" y="470647"/>
            <a:ext cx="7559919" cy="53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 P2P </a:t>
            </a:r>
            <a:r>
              <a:rPr lang="ko-KR" altLang="en-US" sz="1800" b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사용 포트 </a:t>
            </a:r>
            <a:endParaRPr lang="ko-KR" altLang="en-US" sz="1800" b="1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21021" y="6342903"/>
            <a:ext cx="2057400" cy="365125"/>
          </a:xfrm>
        </p:spPr>
        <p:txBody>
          <a:bodyPr/>
          <a:lstStyle/>
          <a:p>
            <a:fld id="{4B2C3621-FE1A-460C-8E89-833D2DCCABB8}" type="slidenum">
              <a:rPr lang="ko-KR" altLang="en-US" smtClean="0"/>
              <a:t>37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528915" y="4116681"/>
          <a:ext cx="8104098" cy="24410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4475"/>
                <a:gridCol w="3752995"/>
                <a:gridCol w="3136628"/>
              </a:tblGrid>
              <a:tr h="5236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서비스</a:t>
                      </a:r>
                      <a:endParaRPr lang="ko-KR" altLang="en-US" sz="16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사용 하는 포트 </a:t>
                      </a:r>
                      <a:endParaRPr lang="ko-KR" altLang="en-US" sz="16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서버 </a:t>
                      </a:r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IP </a:t>
                      </a:r>
                      <a:r>
                        <a:rPr lang="ko-KR" altLang="en-US" sz="16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주소 </a:t>
                      </a:r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6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변경될수 있음</a:t>
                      </a:r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)</a:t>
                      </a:r>
                      <a:endParaRPr lang="ko-KR" altLang="en-US" sz="16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9173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Kakaotalk</a:t>
                      </a:r>
                      <a:endParaRPr lang="ko-KR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TCP</a:t>
                      </a:r>
                      <a:r>
                        <a:rPr lang="en-US" altLang="ko-KR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80, 43</a:t>
                      </a:r>
                    </a:p>
                    <a:p>
                      <a:pPr latinLnBrk="1"/>
                      <a:r>
                        <a:rPr lang="en-US" altLang="ko-KR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TCP 8080</a:t>
                      </a:r>
                    </a:p>
                    <a:p>
                      <a:pPr latinLnBrk="1"/>
                      <a:r>
                        <a:rPr lang="en-US" altLang="ko-KR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5223, 5228</a:t>
                      </a:r>
                    </a:p>
                    <a:p>
                      <a:pPr latinLnBrk="1"/>
                      <a:r>
                        <a:rPr lang="en-US" altLang="ko-KR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9282</a:t>
                      </a:r>
                    </a:p>
                    <a:p>
                      <a:pPr latinLnBrk="1"/>
                      <a:r>
                        <a:rPr lang="en-US" altLang="ko-KR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10000 – 10010 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210.103.248.0/21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203.133.160.0/19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113.27.148.0/23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61.251.98.128/25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203.238.180.0/24</a:t>
                      </a:r>
                      <a:r>
                        <a:rPr lang="en-US" altLang="ko-KR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altLang="ko-KR" sz="16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etc</a:t>
                      </a:r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제목 5"/>
          <p:cNvSpPr txBox="1">
            <a:spLocks/>
          </p:cNvSpPr>
          <p:nvPr/>
        </p:nvSpPr>
        <p:spPr bwMode="auto">
          <a:xfrm>
            <a:off x="422628" y="3638786"/>
            <a:ext cx="7559919" cy="53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 </a:t>
            </a:r>
            <a:r>
              <a:rPr lang="ko-KR" altLang="en-US" sz="1800" b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메신저 사용 포트 </a:t>
            </a:r>
            <a:endParaRPr lang="ko-KR" altLang="en-US" sz="1800" b="1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379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 5"/>
          <p:cNvSpPr/>
          <p:nvPr/>
        </p:nvSpPr>
        <p:spPr>
          <a:xfrm>
            <a:off x="4621900" y="1597859"/>
            <a:ext cx="1306285" cy="3705101"/>
          </a:xfrm>
          <a:custGeom>
            <a:avLst/>
            <a:gdLst>
              <a:gd name="connsiteX0" fmla="*/ 1306285 w 1306285"/>
              <a:gd name="connsiteY0" fmla="*/ 0 h 3705101"/>
              <a:gd name="connsiteX1" fmla="*/ 0 w 1306285"/>
              <a:gd name="connsiteY1" fmla="*/ 1140031 h 3705101"/>
              <a:gd name="connsiteX2" fmla="*/ 1104405 w 1306285"/>
              <a:gd name="connsiteY2" fmla="*/ 2315688 h 3705101"/>
              <a:gd name="connsiteX3" fmla="*/ 106878 w 1306285"/>
              <a:gd name="connsiteY3" fmla="*/ 3705101 h 3705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6285" h="3705101">
                <a:moveTo>
                  <a:pt x="1306285" y="0"/>
                </a:moveTo>
                <a:lnTo>
                  <a:pt x="0" y="1140031"/>
                </a:lnTo>
                <a:lnTo>
                  <a:pt x="1104405" y="2315688"/>
                </a:lnTo>
                <a:lnTo>
                  <a:pt x="106878" y="3705101"/>
                </a:lnTo>
              </a:path>
            </a:pathLst>
          </a:custGeom>
          <a:ln>
            <a:solidFill>
              <a:srgbClr val="5F5F5F"/>
            </a:solidFill>
          </a:ln>
        </p:spPr>
        <p:txBody>
          <a:bodyPr vert="horz" wrap="none" lIns="54000" tIns="45720" rIns="54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2971230" y="1645360"/>
            <a:ext cx="1508166" cy="3728852"/>
          </a:xfrm>
          <a:custGeom>
            <a:avLst/>
            <a:gdLst>
              <a:gd name="connsiteX0" fmla="*/ 118753 w 1508166"/>
              <a:gd name="connsiteY0" fmla="*/ 0 h 3728852"/>
              <a:gd name="connsiteX1" fmla="*/ 1508166 w 1508166"/>
              <a:gd name="connsiteY1" fmla="*/ 973776 h 3728852"/>
              <a:gd name="connsiteX2" fmla="*/ 0 w 1508166"/>
              <a:gd name="connsiteY2" fmla="*/ 2315688 h 3728852"/>
              <a:gd name="connsiteX3" fmla="*/ 1484415 w 1508166"/>
              <a:gd name="connsiteY3" fmla="*/ 3728852 h 3728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8166" h="3728852">
                <a:moveTo>
                  <a:pt x="118753" y="0"/>
                </a:moveTo>
                <a:lnTo>
                  <a:pt x="1508166" y="973776"/>
                </a:lnTo>
                <a:lnTo>
                  <a:pt x="0" y="2315688"/>
                </a:lnTo>
                <a:lnTo>
                  <a:pt x="1484415" y="3728852"/>
                </a:lnTo>
              </a:path>
            </a:pathLst>
          </a:custGeom>
          <a:ln>
            <a:solidFill>
              <a:srgbClr val="5F5F5F"/>
            </a:solidFill>
          </a:ln>
        </p:spPr>
        <p:txBody>
          <a:bodyPr vert="horz" wrap="none" lIns="54000" tIns="45720" rIns="54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5" name="제목 1"/>
          <p:cNvSpPr txBox="1">
            <a:spLocks/>
          </p:cNvSpPr>
          <p:nvPr/>
        </p:nvSpPr>
        <p:spPr>
          <a:xfrm>
            <a:off x="310922" y="290483"/>
            <a:ext cx="6448425" cy="373063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-윤고딕160" pitchFamily="18" charset="-127"/>
                <a:ea typeface="-윤고딕160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-윤고딕160" pitchFamily="18" charset="-127"/>
                <a:ea typeface="-윤고딕160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-윤고딕160" pitchFamily="18" charset="-127"/>
                <a:ea typeface="-윤고딕160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-윤고딕160" pitchFamily="18" charset="-127"/>
                <a:ea typeface="-윤고딕160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-윤고딕160" pitchFamily="18" charset="-127"/>
                <a:ea typeface="-윤고딕160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-윤고딕160" pitchFamily="18" charset="-127"/>
                <a:ea typeface="-윤고딕160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-윤고딕160" pitchFamily="18" charset="-127"/>
                <a:ea typeface="-윤고딕160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-윤고딕160" pitchFamily="18" charset="-127"/>
                <a:ea typeface="-윤고딕160" pitchFamily="18" charset="-127"/>
              </a:defRPr>
            </a:lvl9pPr>
          </a:lstStyle>
          <a:p>
            <a:r>
              <a:rPr lang="ko-KR" altLang="en-US" sz="2600" b="1" dirty="0" smtClean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방화벽 로드 </a:t>
            </a:r>
            <a:r>
              <a:rPr lang="ko-KR" altLang="en-US" sz="2600" b="1" dirty="0" err="1" smtClean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밸런싱</a:t>
            </a:r>
            <a:r>
              <a:rPr lang="en-US" altLang="ko-KR" sz="2600" b="1" dirty="0" smtClean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26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FLB</a:t>
            </a:r>
            <a:r>
              <a:rPr lang="en-US" altLang="ko-KR" sz="2600" b="1" dirty="0" smtClean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– </a:t>
            </a:r>
            <a:r>
              <a:rPr lang="en-US" altLang="ko-KR" sz="26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SNAT &amp; NDAT</a:t>
            </a:r>
            <a:r>
              <a:rPr lang="ko-KR" altLang="en-US" sz="2600" b="1" smtClean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endParaRPr lang="ko-KR" altLang="en-US" sz="2600" b="1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769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256" y="3542011"/>
            <a:ext cx="657225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구름 2"/>
          <p:cNvSpPr/>
          <p:nvPr/>
        </p:nvSpPr>
        <p:spPr bwMode="auto">
          <a:xfrm>
            <a:off x="2114537" y="1228001"/>
            <a:ext cx="1156435" cy="668215"/>
          </a:xfrm>
          <a:prstGeom prst="cloud">
            <a:avLst/>
          </a:prstGeom>
          <a:solidFill>
            <a:schemeClr val="bg2"/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45720" rIns="54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4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716" y="3450409"/>
            <a:ext cx="657225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3" name="구름 192"/>
          <p:cNvSpPr/>
          <p:nvPr/>
        </p:nvSpPr>
        <p:spPr bwMode="auto">
          <a:xfrm>
            <a:off x="5388454" y="1228000"/>
            <a:ext cx="1156435" cy="668215"/>
          </a:xfrm>
          <a:prstGeom prst="cloud">
            <a:avLst/>
          </a:prstGeom>
          <a:solidFill>
            <a:schemeClr val="bg2"/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45720" rIns="54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 bwMode="auto">
          <a:xfrm flipH="1">
            <a:off x="4444159" y="5576070"/>
            <a:ext cx="2503" cy="629640"/>
          </a:xfrm>
          <a:prstGeom prst="line">
            <a:avLst/>
          </a:prstGeom>
          <a:solidFill>
            <a:schemeClr val="bg2"/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6142832" y="3335658"/>
            <a:ext cx="1130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b="0" dirty="0" smtClean="0">
                <a:latin typeface="Times New Roman" pitchFamily="18" charset="0"/>
                <a:cs typeface="Times New Roman" pitchFamily="18" charset="0"/>
              </a:rPr>
              <a:t>NAT Table </a:t>
            </a:r>
          </a:p>
        </p:txBody>
      </p:sp>
      <p:sp>
        <p:nvSpPr>
          <p:cNvPr id="10" name="자유형 9"/>
          <p:cNvSpPr/>
          <p:nvPr/>
        </p:nvSpPr>
        <p:spPr>
          <a:xfrm>
            <a:off x="4587280" y="1739294"/>
            <a:ext cx="866898" cy="3443845"/>
          </a:xfrm>
          <a:custGeom>
            <a:avLst/>
            <a:gdLst>
              <a:gd name="connsiteX0" fmla="*/ 35626 w 866898"/>
              <a:gd name="connsiteY0" fmla="*/ 3443845 h 3443845"/>
              <a:gd name="connsiteX1" fmla="*/ 831272 w 866898"/>
              <a:gd name="connsiteY1" fmla="*/ 2256312 h 3443845"/>
              <a:gd name="connsiteX2" fmla="*/ 0 w 866898"/>
              <a:gd name="connsiteY2" fmla="*/ 961902 h 3443845"/>
              <a:gd name="connsiteX3" fmla="*/ 866898 w 866898"/>
              <a:gd name="connsiteY3" fmla="*/ 0 h 344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6898" h="3443845">
                <a:moveTo>
                  <a:pt x="35626" y="3443845"/>
                </a:moveTo>
                <a:lnTo>
                  <a:pt x="831272" y="2256312"/>
                </a:lnTo>
                <a:lnTo>
                  <a:pt x="0" y="961902"/>
                </a:lnTo>
                <a:lnTo>
                  <a:pt x="866898" y="0"/>
                </a:lnTo>
              </a:path>
            </a:pathLst>
          </a:custGeom>
          <a:ln w="28575">
            <a:solidFill>
              <a:srgbClr val="FF0000"/>
            </a:solidFill>
            <a:prstDash val="sysDash"/>
            <a:tailEnd type="triangle"/>
          </a:ln>
        </p:spPr>
        <p:txBody>
          <a:bodyPr vert="horz" wrap="none" lIns="54000" tIns="45720" rIns="54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1" name="슬라이드 번호 개체 틀 1"/>
          <p:cNvSpPr>
            <a:spLocks noGrp="1"/>
          </p:cNvSpPr>
          <p:nvPr>
            <p:ph type="sldNum" sz="quarter" idx="10"/>
          </p:nvPr>
        </p:nvSpPr>
        <p:spPr>
          <a:xfrm>
            <a:off x="7725866" y="6530343"/>
            <a:ext cx="1295400" cy="246062"/>
          </a:xfrm>
        </p:spPr>
        <p:txBody>
          <a:bodyPr/>
          <a:lstStyle/>
          <a:p>
            <a:pPr algn="r">
              <a:defRPr/>
            </a:pPr>
            <a:r>
              <a:rPr lang="en-US" altLang="ko-KR" dirty="0" smtClean="0"/>
              <a:t>34</a:t>
            </a:r>
            <a:endParaRPr lang="en-US" altLang="ko-KR" dirty="0"/>
          </a:p>
        </p:txBody>
      </p:sp>
      <p:grpSp>
        <p:nvGrpSpPr>
          <p:cNvPr id="102" name="그룹 101"/>
          <p:cNvGrpSpPr/>
          <p:nvPr/>
        </p:nvGrpSpPr>
        <p:grpSpPr>
          <a:xfrm>
            <a:off x="3994923" y="2525739"/>
            <a:ext cx="908523" cy="460200"/>
            <a:chOff x="3779912" y="1124744"/>
            <a:chExt cx="1499235" cy="742950"/>
          </a:xfrm>
        </p:grpSpPr>
        <p:sp>
          <p:nvSpPr>
            <p:cNvPr id="103" name="AutoShape 26"/>
            <p:cNvSpPr>
              <a:spLocks noChangeArrowheads="1"/>
            </p:cNvSpPr>
            <p:nvPr/>
          </p:nvSpPr>
          <p:spPr bwMode="auto">
            <a:xfrm>
              <a:off x="3779912" y="1124744"/>
              <a:ext cx="1495425" cy="74295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04" name="Freeform 27"/>
            <p:cNvSpPr>
              <a:spLocks/>
            </p:cNvSpPr>
            <p:nvPr/>
          </p:nvSpPr>
          <p:spPr bwMode="auto">
            <a:xfrm>
              <a:off x="3782134" y="1124744"/>
              <a:ext cx="1497013" cy="417512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05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832934" y="1588294"/>
              <a:ext cx="1003300" cy="2619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36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rPr>
                <a:t>SWITCH</a:t>
              </a:r>
              <a:endParaRPr lang="ko-KR" altLang="en-US" sz="3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ahoma"/>
                <a:cs typeface="Tahoma"/>
              </a:endParaRPr>
            </a:p>
          </p:txBody>
        </p:sp>
        <p:sp>
          <p:nvSpPr>
            <p:cNvPr id="106" name="Freeform 29"/>
            <p:cNvSpPr>
              <a:spLocks/>
            </p:cNvSpPr>
            <p:nvPr/>
          </p:nvSpPr>
          <p:spPr bwMode="auto">
            <a:xfrm>
              <a:off x="3920247" y="1135856"/>
              <a:ext cx="1228725" cy="357188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07" name="그룹 106"/>
          <p:cNvGrpSpPr/>
          <p:nvPr/>
        </p:nvGrpSpPr>
        <p:grpSpPr>
          <a:xfrm>
            <a:off x="4010879" y="5224918"/>
            <a:ext cx="908523" cy="460200"/>
            <a:chOff x="3779912" y="1124744"/>
            <a:chExt cx="1499235" cy="742950"/>
          </a:xfrm>
        </p:grpSpPr>
        <p:sp>
          <p:nvSpPr>
            <p:cNvPr id="108" name="AutoShape 26"/>
            <p:cNvSpPr>
              <a:spLocks noChangeArrowheads="1"/>
            </p:cNvSpPr>
            <p:nvPr/>
          </p:nvSpPr>
          <p:spPr bwMode="auto">
            <a:xfrm>
              <a:off x="3779912" y="1124744"/>
              <a:ext cx="1495425" cy="74295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09" name="Freeform 27"/>
            <p:cNvSpPr>
              <a:spLocks/>
            </p:cNvSpPr>
            <p:nvPr/>
          </p:nvSpPr>
          <p:spPr bwMode="auto">
            <a:xfrm>
              <a:off x="3782134" y="1124744"/>
              <a:ext cx="1497013" cy="417512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10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832934" y="1588294"/>
              <a:ext cx="1003300" cy="2619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36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rPr>
                <a:t>SWITCH</a:t>
              </a:r>
              <a:endParaRPr lang="ko-KR" altLang="en-US" sz="3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ahoma"/>
                <a:cs typeface="Tahoma"/>
              </a:endParaRPr>
            </a:p>
          </p:txBody>
        </p:sp>
        <p:sp>
          <p:nvSpPr>
            <p:cNvPr id="111" name="Freeform 29"/>
            <p:cNvSpPr>
              <a:spLocks/>
            </p:cNvSpPr>
            <p:nvPr/>
          </p:nvSpPr>
          <p:spPr bwMode="auto">
            <a:xfrm>
              <a:off x="3920247" y="1135856"/>
              <a:ext cx="1228725" cy="357188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112" name="Picture 1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4717" y="6089405"/>
            <a:ext cx="685800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3" name="TextBox 112"/>
          <p:cNvSpPr txBox="1"/>
          <p:nvPr/>
        </p:nvSpPr>
        <p:spPr>
          <a:xfrm>
            <a:off x="4840517" y="6368046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192.168.20.10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6142832" y="3674212"/>
          <a:ext cx="2716688" cy="5858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6688"/>
              </a:tblGrid>
              <a:tr h="5858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192.168.20.10 ⟶ 11.1.1.10 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7" name="직선 연결선 6"/>
          <p:cNvCxnSpPr>
            <a:stCxn id="112" idx="0"/>
          </p:cNvCxnSpPr>
          <p:nvPr/>
        </p:nvCxnSpPr>
        <p:spPr>
          <a:xfrm flipV="1">
            <a:off x="4497617" y="5674301"/>
            <a:ext cx="0" cy="415104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C:\Users\Toshiba\AppData\Local\Microsoft\Windows\Temporary Internet Files\Content.IE5\TBE21NJN\MC900434845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66759" y="290483"/>
            <a:ext cx="936104" cy="936104"/>
          </a:xfrm>
          <a:prstGeom prst="rect">
            <a:avLst/>
          </a:prstGeom>
          <a:noFill/>
        </p:spPr>
      </p:pic>
      <p:sp>
        <p:nvSpPr>
          <p:cNvPr id="30" name="TextBox 29"/>
          <p:cNvSpPr txBox="1"/>
          <p:nvPr/>
        </p:nvSpPr>
        <p:spPr>
          <a:xfrm>
            <a:off x="7095615" y="1109652"/>
            <a:ext cx="678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2.2.2.2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4901137" y="5460122"/>
          <a:ext cx="2834630" cy="60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7315"/>
                <a:gridCol w="1417315"/>
              </a:tblGrid>
              <a:tr h="246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송신지</a:t>
                      </a:r>
                      <a:r>
                        <a:rPr lang="en-US" altLang="ko-KR" sz="1400" b="1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IP</a:t>
                      </a:r>
                      <a:endParaRPr lang="ko-KR" altLang="en-US" sz="1400" b="1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수신지</a:t>
                      </a:r>
                      <a:r>
                        <a:rPr lang="en-US" altLang="ko-KR" sz="1400" b="1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IP</a:t>
                      </a:r>
                      <a:endParaRPr lang="ko-KR" altLang="en-US" sz="1400" b="1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462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192.168.20.10</a:t>
                      </a:r>
                      <a:endParaRPr lang="ko-KR" altLang="en-US" sz="1400">
                        <a:solidFill>
                          <a:srgbClr val="FF0000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2.2.2.2</a:t>
                      </a:r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5365151" y="2656978"/>
          <a:ext cx="2834630" cy="60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7315"/>
                <a:gridCol w="1417315"/>
              </a:tblGrid>
              <a:tr h="246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송신지</a:t>
                      </a:r>
                      <a:r>
                        <a:rPr lang="en-US" altLang="ko-KR" sz="1400" b="1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IP</a:t>
                      </a:r>
                      <a:endParaRPr lang="ko-KR" altLang="en-US" sz="1400" b="1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수신지</a:t>
                      </a:r>
                      <a:r>
                        <a:rPr lang="en-US" altLang="ko-KR" sz="1400" b="1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IP</a:t>
                      </a:r>
                      <a:endParaRPr lang="ko-KR" altLang="en-US" sz="1400" b="1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462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11.1.1.10</a:t>
                      </a:r>
                      <a:endParaRPr lang="ko-KR" altLang="en-US" sz="1400" b="1">
                        <a:solidFill>
                          <a:srgbClr val="FF0000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2.2.2.2</a:t>
                      </a:r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79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 5"/>
          <p:cNvSpPr/>
          <p:nvPr/>
        </p:nvSpPr>
        <p:spPr>
          <a:xfrm>
            <a:off x="4621900" y="1597859"/>
            <a:ext cx="1306285" cy="3705101"/>
          </a:xfrm>
          <a:custGeom>
            <a:avLst/>
            <a:gdLst>
              <a:gd name="connsiteX0" fmla="*/ 1306285 w 1306285"/>
              <a:gd name="connsiteY0" fmla="*/ 0 h 3705101"/>
              <a:gd name="connsiteX1" fmla="*/ 0 w 1306285"/>
              <a:gd name="connsiteY1" fmla="*/ 1140031 h 3705101"/>
              <a:gd name="connsiteX2" fmla="*/ 1104405 w 1306285"/>
              <a:gd name="connsiteY2" fmla="*/ 2315688 h 3705101"/>
              <a:gd name="connsiteX3" fmla="*/ 106878 w 1306285"/>
              <a:gd name="connsiteY3" fmla="*/ 3705101 h 3705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6285" h="3705101">
                <a:moveTo>
                  <a:pt x="1306285" y="0"/>
                </a:moveTo>
                <a:lnTo>
                  <a:pt x="0" y="1140031"/>
                </a:lnTo>
                <a:lnTo>
                  <a:pt x="1104405" y="2315688"/>
                </a:lnTo>
                <a:lnTo>
                  <a:pt x="106878" y="3705101"/>
                </a:lnTo>
              </a:path>
            </a:pathLst>
          </a:custGeom>
          <a:ln>
            <a:solidFill>
              <a:srgbClr val="5F5F5F"/>
            </a:solidFill>
          </a:ln>
        </p:spPr>
        <p:txBody>
          <a:bodyPr vert="horz" wrap="none" lIns="54000" tIns="45720" rIns="54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2971230" y="1645360"/>
            <a:ext cx="1508166" cy="3728852"/>
          </a:xfrm>
          <a:custGeom>
            <a:avLst/>
            <a:gdLst>
              <a:gd name="connsiteX0" fmla="*/ 118753 w 1508166"/>
              <a:gd name="connsiteY0" fmla="*/ 0 h 3728852"/>
              <a:gd name="connsiteX1" fmla="*/ 1508166 w 1508166"/>
              <a:gd name="connsiteY1" fmla="*/ 973776 h 3728852"/>
              <a:gd name="connsiteX2" fmla="*/ 0 w 1508166"/>
              <a:gd name="connsiteY2" fmla="*/ 2315688 h 3728852"/>
              <a:gd name="connsiteX3" fmla="*/ 1484415 w 1508166"/>
              <a:gd name="connsiteY3" fmla="*/ 3728852 h 3728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8166" h="3728852">
                <a:moveTo>
                  <a:pt x="118753" y="0"/>
                </a:moveTo>
                <a:lnTo>
                  <a:pt x="1508166" y="973776"/>
                </a:lnTo>
                <a:lnTo>
                  <a:pt x="0" y="2315688"/>
                </a:lnTo>
                <a:lnTo>
                  <a:pt x="1484415" y="3728852"/>
                </a:lnTo>
              </a:path>
            </a:pathLst>
          </a:custGeom>
          <a:ln>
            <a:solidFill>
              <a:srgbClr val="5F5F5F"/>
            </a:solidFill>
          </a:ln>
        </p:spPr>
        <p:txBody>
          <a:bodyPr vert="horz" wrap="none" lIns="54000" tIns="45720" rIns="54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69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256" y="3542011"/>
            <a:ext cx="657225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구름 2"/>
          <p:cNvSpPr/>
          <p:nvPr/>
        </p:nvSpPr>
        <p:spPr bwMode="auto">
          <a:xfrm>
            <a:off x="2114537" y="1228001"/>
            <a:ext cx="1156435" cy="668215"/>
          </a:xfrm>
          <a:prstGeom prst="cloud">
            <a:avLst/>
          </a:prstGeom>
          <a:solidFill>
            <a:schemeClr val="bg2"/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45720" rIns="54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4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716" y="3450409"/>
            <a:ext cx="657225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3" name="구름 192"/>
          <p:cNvSpPr/>
          <p:nvPr/>
        </p:nvSpPr>
        <p:spPr bwMode="auto">
          <a:xfrm>
            <a:off x="5388454" y="1228000"/>
            <a:ext cx="1156435" cy="668215"/>
          </a:xfrm>
          <a:prstGeom prst="cloud">
            <a:avLst/>
          </a:prstGeom>
          <a:solidFill>
            <a:schemeClr val="bg2"/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45720" rIns="54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 bwMode="auto">
          <a:xfrm flipH="1">
            <a:off x="4444159" y="5576070"/>
            <a:ext cx="2503" cy="629640"/>
          </a:xfrm>
          <a:prstGeom prst="line">
            <a:avLst/>
          </a:prstGeom>
          <a:solidFill>
            <a:schemeClr val="bg2"/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6142832" y="3335658"/>
            <a:ext cx="1130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b="0" dirty="0" smtClean="0">
                <a:latin typeface="Times New Roman" pitchFamily="18" charset="0"/>
                <a:cs typeface="Times New Roman" pitchFamily="18" charset="0"/>
              </a:rPr>
              <a:t>NAT Table </a:t>
            </a:r>
          </a:p>
        </p:txBody>
      </p:sp>
      <p:grpSp>
        <p:nvGrpSpPr>
          <p:cNvPr id="102" name="그룹 101"/>
          <p:cNvGrpSpPr/>
          <p:nvPr/>
        </p:nvGrpSpPr>
        <p:grpSpPr>
          <a:xfrm>
            <a:off x="3994923" y="2525739"/>
            <a:ext cx="908523" cy="460200"/>
            <a:chOff x="3779912" y="1124744"/>
            <a:chExt cx="1499235" cy="742950"/>
          </a:xfrm>
        </p:grpSpPr>
        <p:sp>
          <p:nvSpPr>
            <p:cNvPr id="103" name="AutoShape 26"/>
            <p:cNvSpPr>
              <a:spLocks noChangeArrowheads="1"/>
            </p:cNvSpPr>
            <p:nvPr/>
          </p:nvSpPr>
          <p:spPr bwMode="auto">
            <a:xfrm>
              <a:off x="3779912" y="1124744"/>
              <a:ext cx="1495425" cy="74295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04" name="Freeform 27"/>
            <p:cNvSpPr>
              <a:spLocks/>
            </p:cNvSpPr>
            <p:nvPr/>
          </p:nvSpPr>
          <p:spPr bwMode="auto">
            <a:xfrm>
              <a:off x="3782134" y="1124744"/>
              <a:ext cx="1497013" cy="417512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05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832934" y="1588294"/>
              <a:ext cx="1003300" cy="2619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36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rPr>
                <a:t>SWITCH</a:t>
              </a:r>
              <a:endParaRPr lang="ko-KR" altLang="en-US" sz="3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ahoma"/>
                <a:cs typeface="Tahoma"/>
              </a:endParaRPr>
            </a:p>
          </p:txBody>
        </p:sp>
        <p:sp>
          <p:nvSpPr>
            <p:cNvPr id="106" name="Freeform 29"/>
            <p:cNvSpPr>
              <a:spLocks/>
            </p:cNvSpPr>
            <p:nvPr/>
          </p:nvSpPr>
          <p:spPr bwMode="auto">
            <a:xfrm>
              <a:off x="3920247" y="1135856"/>
              <a:ext cx="1228725" cy="357188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07" name="그룹 106"/>
          <p:cNvGrpSpPr/>
          <p:nvPr/>
        </p:nvGrpSpPr>
        <p:grpSpPr>
          <a:xfrm>
            <a:off x="4010879" y="5224918"/>
            <a:ext cx="908523" cy="460200"/>
            <a:chOff x="3779912" y="1124744"/>
            <a:chExt cx="1499235" cy="742950"/>
          </a:xfrm>
        </p:grpSpPr>
        <p:sp>
          <p:nvSpPr>
            <p:cNvPr id="108" name="AutoShape 26"/>
            <p:cNvSpPr>
              <a:spLocks noChangeArrowheads="1"/>
            </p:cNvSpPr>
            <p:nvPr/>
          </p:nvSpPr>
          <p:spPr bwMode="auto">
            <a:xfrm>
              <a:off x="3779912" y="1124744"/>
              <a:ext cx="1495425" cy="74295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09" name="Freeform 27"/>
            <p:cNvSpPr>
              <a:spLocks/>
            </p:cNvSpPr>
            <p:nvPr/>
          </p:nvSpPr>
          <p:spPr bwMode="auto">
            <a:xfrm>
              <a:off x="3782134" y="1124744"/>
              <a:ext cx="1497013" cy="417512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10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832934" y="1588294"/>
              <a:ext cx="1003300" cy="2619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36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rPr>
                <a:t>SWITCH</a:t>
              </a:r>
              <a:endParaRPr lang="ko-KR" altLang="en-US" sz="3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ahoma"/>
                <a:cs typeface="Tahoma"/>
              </a:endParaRPr>
            </a:p>
          </p:txBody>
        </p:sp>
        <p:sp>
          <p:nvSpPr>
            <p:cNvPr id="111" name="Freeform 29"/>
            <p:cNvSpPr>
              <a:spLocks/>
            </p:cNvSpPr>
            <p:nvPr/>
          </p:nvSpPr>
          <p:spPr bwMode="auto">
            <a:xfrm>
              <a:off x="3920247" y="1135856"/>
              <a:ext cx="1228725" cy="357188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112" name="Picture 12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54717" y="6089405"/>
            <a:ext cx="685800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3" name="TextBox 112"/>
          <p:cNvSpPr txBox="1"/>
          <p:nvPr/>
        </p:nvSpPr>
        <p:spPr>
          <a:xfrm>
            <a:off x="4840517" y="6368046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192.168.20.10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6142832" y="3674212"/>
          <a:ext cx="2716688" cy="5858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6688"/>
              </a:tblGrid>
              <a:tr h="5858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192.168.20.10 ⟶ 11.1.1.10 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7" name="직선 연결선 6"/>
          <p:cNvCxnSpPr>
            <a:stCxn id="112" idx="0"/>
          </p:cNvCxnSpPr>
          <p:nvPr/>
        </p:nvCxnSpPr>
        <p:spPr>
          <a:xfrm flipV="1">
            <a:off x="4497617" y="5674301"/>
            <a:ext cx="0" cy="415104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C:\Users\Toshiba\AppData\Local\Microsoft\Windows\Temporary Internet Files\Content.IE5\TBE21NJN\MC900434845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66759" y="290483"/>
            <a:ext cx="936104" cy="936104"/>
          </a:xfrm>
          <a:prstGeom prst="rect">
            <a:avLst/>
          </a:prstGeom>
          <a:noFill/>
        </p:spPr>
      </p:pic>
      <p:sp>
        <p:nvSpPr>
          <p:cNvPr id="30" name="TextBox 29"/>
          <p:cNvSpPr txBox="1"/>
          <p:nvPr/>
        </p:nvSpPr>
        <p:spPr>
          <a:xfrm>
            <a:off x="7095615" y="1109652"/>
            <a:ext cx="678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2.2.2.2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6142832" y="1482715"/>
          <a:ext cx="2834630" cy="60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7315"/>
                <a:gridCol w="1417315"/>
              </a:tblGrid>
              <a:tr h="246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송신지</a:t>
                      </a:r>
                      <a:r>
                        <a:rPr lang="en-US" altLang="ko-KR" sz="1400" b="1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IP</a:t>
                      </a:r>
                      <a:endParaRPr lang="ko-KR" altLang="en-US" sz="1400" b="1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수신지</a:t>
                      </a:r>
                      <a:r>
                        <a:rPr lang="en-US" altLang="ko-KR" sz="1400" b="1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IP</a:t>
                      </a:r>
                      <a:endParaRPr lang="ko-KR" altLang="en-US" sz="1400" b="1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462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2.2.2.2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11.1.1.10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13" name="직선 화살표 연결선 12"/>
          <p:cNvCxnSpPr/>
          <p:nvPr/>
        </p:nvCxnSpPr>
        <p:spPr>
          <a:xfrm flipH="1">
            <a:off x="4750456" y="1896215"/>
            <a:ext cx="676260" cy="617941"/>
          </a:xfrm>
          <a:prstGeom prst="straightConnector1">
            <a:avLst/>
          </a:prstGeom>
          <a:ln w="254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표 34"/>
          <p:cNvGraphicFramePr>
            <a:graphicFrameLocks noGrp="1"/>
          </p:cNvGraphicFramePr>
          <p:nvPr>
            <p:extLst/>
          </p:nvPr>
        </p:nvGraphicFramePr>
        <p:xfrm>
          <a:off x="241026" y="2969092"/>
          <a:ext cx="2834630" cy="60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7315"/>
                <a:gridCol w="1417315"/>
              </a:tblGrid>
              <a:tr h="246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송신지</a:t>
                      </a:r>
                      <a:r>
                        <a:rPr lang="en-US" altLang="ko-KR" sz="1400" b="1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IP</a:t>
                      </a:r>
                      <a:endParaRPr lang="ko-KR" altLang="en-US" sz="1400" b="1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수신지</a:t>
                      </a:r>
                      <a:r>
                        <a:rPr lang="en-US" altLang="ko-KR" sz="1400" b="1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IP</a:t>
                      </a:r>
                      <a:endParaRPr lang="ko-KR" altLang="en-US" sz="1400" b="1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462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2.2.2.2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192.168.20.10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6" name="제목 1"/>
          <p:cNvSpPr txBox="1">
            <a:spLocks/>
          </p:cNvSpPr>
          <p:nvPr/>
        </p:nvSpPr>
        <p:spPr>
          <a:xfrm>
            <a:off x="310922" y="290483"/>
            <a:ext cx="6448425" cy="373063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-윤고딕160" pitchFamily="18" charset="-127"/>
                <a:ea typeface="-윤고딕160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-윤고딕160" pitchFamily="18" charset="-127"/>
                <a:ea typeface="-윤고딕160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-윤고딕160" pitchFamily="18" charset="-127"/>
                <a:ea typeface="-윤고딕160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-윤고딕160" pitchFamily="18" charset="-127"/>
                <a:ea typeface="-윤고딕160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-윤고딕160" pitchFamily="18" charset="-127"/>
                <a:ea typeface="-윤고딕160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-윤고딕160" pitchFamily="18" charset="-127"/>
                <a:ea typeface="-윤고딕160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-윤고딕160" pitchFamily="18" charset="-127"/>
                <a:ea typeface="-윤고딕160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-윤고딕160" pitchFamily="18" charset="-127"/>
                <a:ea typeface="-윤고딕160" pitchFamily="18" charset="-127"/>
              </a:defRPr>
            </a:lvl9pPr>
          </a:lstStyle>
          <a:p>
            <a:r>
              <a:rPr lang="ko-KR" altLang="en-US" sz="2600" b="1" dirty="0" smtClean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방화벽 로드 </a:t>
            </a:r>
            <a:r>
              <a:rPr lang="ko-KR" altLang="en-US" sz="2600" b="1" dirty="0" err="1" smtClean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밸런싱</a:t>
            </a:r>
            <a:r>
              <a:rPr lang="en-US" altLang="ko-KR" sz="2600" b="1" dirty="0" smtClean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26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FLB</a:t>
            </a:r>
            <a:r>
              <a:rPr lang="en-US" altLang="ko-KR" sz="2600" b="1" dirty="0" smtClean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– </a:t>
            </a:r>
            <a:r>
              <a:rPr lang="en-US" altLang="ko-KR" sz="26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SNAT &amp; NDAT</a:t>
            </a:r>
            <a:r>
              <a:rPr lang="ko-KR" altLang="en-US" sz="2600" b="1" smtClean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endParaRPr lang="ko-KR" altLang="en-US" sz="2600" b="1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05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직선 연결선 93"/>
          <p:cNvCxnSpPr/>
          <p:nvPr/>
        </p:nvCxnSpPr>
        <p:spPr>
          <a:xfrm>
            <a:off x="1142672" y="2954044"/>
            <a:ext cx="1719905" cy="66343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 flipV="1">
            <a:off x="1240699" y="3790572"/>
            <a:ext cx="1719905" cy="44347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6417176" y="4551061"/>
            <a:ext cx="1099394" cy="1128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6381354" y="2855622"/>
            <a:ext cx="1099394" cy="1128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자유형 52"/>
          <p:cNvSpPr/>
          <p:nvPr/>
        </p:nvSpPr>
        <p:spPr>
          <a:xfrm>
            <a:off x="6381354" y="1327349"/>
            <a:ext cx="1446576" cy="4854222"/>
          </a:xfrm>
          <a:custGeom>
            <a:avLst/>
            <a:gdLst>
              <a:gd name="connsiteX0" fmla="*/ 688622 w 1354666"/>
              <a:gd name="connsiteY0" fmla="*/ 0 h 4854222"/>
              <a:gd name="connsiteX1" fmla="*/ 0 w 1354666"/>
              <a:gd name="connsiteY1" fmla="*/ 0 h 4854222"/>
              <a:gd name="connsiteX2" fmla="*/ 22577 w 1354666"/>
              <a:gd name="connsiteY2" fmla="*/ 4831645 h 4854222"/>
              <a:gd name="connsiteX3" fmla="*/ 982133 w 1354666"/>
              <a:gd name="connsiteY3" fmla="*/ 4831645 h 4854222"/>
              <a:gd name="connsiteX4" fmla="*/ 982133 w 1354666"/>
              <a:gd name="connsiteY4" fmla="*/ 4831645 h 4854222"/>
              <a:gd name="connsiteX5" fmla="*/ 1354666 w 1354666"/>
              <a:gd name="connsiteY5" fmla="*/ 4854222 h 4854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4666" h="4854222">
                <a:moveTo>
                  <a:pt x="688622" y="0"/>
                </a:moveTo>
                <a:lnTo>
                  <a:pt x="0" y="0"/>
                </a:lnTo>
                <a:lnTo>
                  <a:pt x="22577" y="4831645"/>
                </a:lnTo>
                <a:lnTo>
                  <a:pt x="982133" y="4831645"/>
                </a:lnTo>
                <a:lnTo>
                  <a:pt x="982133" y="4831645"/>
                </a:lnTo>
                <a:lnTo>
                  <a:pt x="1354666" y="4854222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/>
          <p:cNvCxnSpPr/>
          <p:nvPr/>
        </p:nvCxnSpPr>
        <p:spPr>
          <a:xfrm flipV="1">
            <a:off x="3036703" y="3647312"/>
            <a:ext cx="1716388" cy="757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C:\Users\Toshiba\AppData\Local\Microsoft\Windows\Temporary Internet Files\Content.IE5\TBE21NJN\MC900428971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54150" y="2427761"/>
            <a:ext cx="632257" cy="932397"/>
          </a:xfrm>
          <a:prstGeom prst="rect">
            <a:avLst/>
          </a:prstGeom>
          <a:noFill/>
        </p:spPr>
      </p:pic>
      <p:pic>
        <p:nvPicPr>
          <p:cNvPr id="5" name="Picture 2" descr="C:\Users\Toshiba\AppData\Local\Microsoft\Windows\Temporary Internet Files\Content.IE5\TBE21NJN\MC900428971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2429" y="4078865"/>
            <a:ext cx="655701" cy="966970"/>
          </a:xfrm>
          <a:prstGeom prst="rect">
            <a:avLst/>
          </a:prstGeom>
          <a:noFill/>
        </p:spPr>
      </p:pic>
      <p:pic>
        <p:nvPicPr>
          <p:cNvPr id="6" name="Picture 2" descr="C:\Users\Toshiba\AppData\Local\Microsoft\Windows\Temporary Internet Files\Content.IE5\TBE21NJN\MC900428971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88420" y="5651745"/>
            <a:ext cx="639510" cy="943092"/>
          </a:xfrm>
          <a:prstGeom prst="rect">
            <a:avLst/>
          </a:prstGeom>
          <a:noFill/>
        </p:spPr>
      </p:pic>
      <p:grpSp>
        <p:nvGrpSpPr>
          <p:cNvPr id="7" name="그룹 79"/>
          <p:cNvGrpSpPr/>
          <p:nvPr/>
        </p:nvGrpSpPr>
        <p:grpSpPr>
          <a:xfrm>
            <a:off x="4230186" y="3250514"/>
            <a:ext cx="802068" cy="791047"/>
            <a:chOff x="3995738" y="404813"/>
            <a:chExt cx="1476375" cy="1450975"/>
          </a:xfrm>
        </p:grpSpPr>
        <p:sp>
          <p:nvSpPr>
            <p:cNvPr id="8" name="AutoShape 3"/>
            <p:cNvSpPr>
              <a:spLocks noChangeAspect="1" noChangeArrowheads="1" noTextEdit="1"/>
            </p:cNvSpPr>
            <p:nvPr/>
          </p:nvSpPr>
          <p:spPr bwMode="auto">
            <a:xfrm>
              <a:off x="3995738" y="404813"/>
              <a:ext cx="1476375" cy="145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3995738" y="558801"/>
              <a:ext cx="1298575" cy="1285875"/>
            </a:xfrm>
            <a:prstGeom prst="rect">
              <a:avLst/>
            </a:prstGeom>
            <a:solidFill>
              <a:srgbClr val="0096D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4000501" y="563563"/>
              <a:ext cx="1289050" cy="127635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1113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3995738" y="404813"/>
              <a:ext cx="1465263" cy="153988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104" y="0"/>
                </a:cxn>
                <a:cxn ang="0">
                  <a:pos x="923" y="0"/>
                </a:cxn>
                <a:cxn ang="0">
                  <a:pos x="818" y="97"/>
                </a:cxn>
                <a:cxn ang="0">
                  <a:pos x="0" y="97"/>
                </a:cxn>
              </a:cxnLst>
              <a:rect l="0" t="0" r="r" b="b"/>
              <a:pathLst>
                <a:path w="923" h="97">
                  <a:moveTo>
                    <a:pt x="0" y="97"/>
                  </a:moveTo>
                  <a:lnTo>
                    <a:pt x="104" y="0"/>
                  </a:lnTo>
                  <a:lnTo>
                    <a:pt x="923" y="0"/>
                  </a:lnTo>
                  <a:lnTo>
                    <a:pt x="818" y="97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B4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3995738" y="404813"/>
              <a:ext cx="1465263" cy="153988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104" y="0"/>
                </a:cxn>
                <a:cxn ang="0">
                  <a:pos x="923" y="0"/>
                </a:cxn>
                <a:cxn ang="0">
                  <a:pos x="818" y="97"/>
                </a:cxn>
                <a:cxn ang="0">
                  <a:pos x="0" y="97"/>
                </a:cxn>
              </a:cxnLst>
              <a:rect l="0" t="0" r="r" b="b"/>
              <a:pathLst>
                <a:path w="923" h="97">
                  <a:moveTo>
                    <a:pt x="0" y="97"/>
                  </a:moveTo>
                  <a:lnTo>
                    <a:pt x="104" y="0"/>
                  </a:lnTo>
                  <a:lnTo>
                    <a:pt x="923" y="0"/>
                  </a:lnTo>
                  <a:lnTo>
                    <a:pt x="818" y="97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1113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5294313" y="404813"/>
              <a:ext cx="166688" cy="1427163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105" y="0"/>
                </a:cxn>
                <a:cxn ang="0">
                  <a:pos x="105" y="803"/>
                </a:cxn>
                <a:cxn ang="0">
                  <a:pos x="0" y="899"/>
                </a:cxn>
                <a:cxn ang="0">
                  <a:pos x="0" y="97"/>
                </a:cxn>
              </a:cxnLst>
              <a:rect l="0" t="0" r="r" b="b"/>
              <a:pathLst>
                <a:path w="105" h="899">
                  <a:moveTo>
                    <a:pt x="0" y="97"/>
                  </a:moveTo>
                  <a:lnTo>
                    <a:pt x="105" y="0"/>
                  </a:lnTo>
                  <a:lnTo>
                    <a:pt x="105" y="803"/>
                  </a:lnTo>
                  <a:lnTo>
                    <a:pt x="0" y="899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5A8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5294313" y="404813"/>
              <a:ext cx="166688" cy="1427163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105" y="0"/>
                </a:cxn>
                <a:cxn ang="0">
                  <a:pos x="105" y="803"/>
                </a:cxn>
                <a:cxn ang="0">
                  <a:pos x="0" y="899"/>
                </a:cxn>
                <a:cxn ang="0">
                  <a:pos x="0" y="97"/>
                </a:cxn>
              </a:cxnLst>
              <a:rect l="0" t="0" r="r" b="b"/>
              <a:pathLst>
                <a:path w="105" h="899">
                  <a:moveTo>
                    <a:pt x="0" y="97"/>
                  </a:moveTo>
                  <a:lnTo>
                    <a:pt x="105" y="0"/>
                  </a:lnTo>
                  <a:lnTo>
                    <a:pt x="105" y="803"/>
                  </a:lnTo>
                  <a:lnTo>
                    <a:pt x="0" y="899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1113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4054476" y="1089026"/>
              <a:ext cx="449263" cy="200025"/>
            </a:xfrm>
            <a:custGeom>
              <a:avLst/>
              <a:gdLst/>
              <a:ahLst/>
              <a:cxnLst>
                <a:cxn ang="0">
                  <a:pos x="283" y="30"/>
                </a:cxn>
                <a:cxn ang="0">
                  <a:pos x="67" y="30"/>
                </a:cxn>
                <a:cxn ang="0">
                  <a:pos x="67" y="0"/>
                </a:cxn>
                <a:cxn ang="0">
                  <a:pos x="0" y="59"/>
                </a:cxn>
                <a:cxn ang="0">
                  <a:pos x="67" y="126"/>
                </a:cxn>
                <a:cxn ang="0">
                  <a:pos x="67" y="97"/>
                </a:cxn>
                <a:cxn ang="0">
                  <a:pos x="283" y="97"/>
                </a:cxn>
                <a:cxn ang="0">
                  <a:pos x="283" y="30"/>
                </a:cxn>
              </a:cxnLst>
              <a:rect l="0" t="0" r="r" b="b"/>
              <a:pathLst>
                <a:path w="283" h="126">
                  <a:moveTo>
                    <a:pt x="283" y="30"/>
                  </a:moveTo>
                  <a:lnTo>
                    <a:pt x="67" y="30"/>
                  </a:lnTo>
                  <a:lnTo>
                    <a:pt x="67" y="0"/>
                  </a:lnTo>
                  <a:lnTo>
                    <a:pt x="0" y="59"/>
                  </a:lnTo>
                  <a:lnTo>
                    <a:pt x="67" y="126"/>
                  </a:lnTo>
                  <a:lnTo>
                    <a:pt x="67" y="97"/>
                  </a:lnTo>
                  <a:lnTo>
                    <a:pt x="283" y="97"/>
                  </a:lnTo>
                  <a:lnTo>
                    <a:pt x="283" y="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4054476" y="1089026"/>
              <a:ext cx="449263" cy="200025"/>
            </a:xfrm>
            <a:custGeom>
              <a:avLst/>
              <a:gdLst/>
              <a:ahLst/>
              <a:cxnLst>
                <a:cxn ang="0">
                  <a:pos x="283" y="30"/>
                </a:cxn>
                <a:cxn ang="0">
                  <a:pos x="67" y="30"/>
                </a:cxn>
                <a:cxn ang="0">
                  <a:pos x="67" y="0"/>
                </a:cxn>
                <a:cxn ang="0">
                  <a:pos x="0" y="59"/>
                </a:cxn>
                <a:cxn ang="0">
                  <a:pos x="67" y="126"/>
                </a:cxn>
                <a:cxn ang="0">
                  <a:pos x="67" y="97"/>
                </a:cxn>
                <a:cxn ang="0">
                  <a:pos x="283" y="97"/>
                </a:cxn>
                <a:cxn ang="0">
                  <a:pos x="283" y="30"/>
                </a:cxn>
              </a:cxnLst>
              <a:rect l="0" t="0" r="r" b="b"/>
              <a:pathLst>
                <a:path w="283" h="126">
                  <a:moveTo>
                    <a:pt x="283" y="30"/>
                  </a:moveTo>
                  <a:lnTo>
                    <a:pt x="67" y="30"/>
                  </a:lnTo>
                  <a:lnTo>
                    <a:pt x="67" y="0"/>
                  </a:lnTo>
                  <a:lnTo>
                    <a:pt x="0" y="59"/>
                  </a:lnTo>
                  <a:lnTo>
                    <a:pt x="67" y="126"/>
                  </a:lnTo>
                  <a:lnTo>
                    <a:pt x="67" y="97"/>
                  </a:lnTo>
                  <a:lnTo>
                    <a:pt x="283" y="97"/>
                  </a:lnTo>
                  <a:lnTo>
                    <a:pt x="283" y="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4219576" y="782638"/>
              <a:ext cx="355600" cy="354013"/>
            </a:xfrm>
            <a:custGeom>
              <a:avLst/>
              <a:gdLst/>
              <a:ahLst/>
              <a:cxnLst>
                <a:cxn ang="0">
                  <a:pos x="224" y="178"/>
                </a:cxn>
                <a:cxn ang="0">
                  <a:pos x="67" y="22"/>
                </a:cxn>
                <a:cxn ang="0">
                  <a:pos x="90" y="0"/>
                </a:cxn>
                <a:cxn ang="0">
                  <a:pos x="0" y="0"/>
                </a:cxn>
                <a:cxn ang="0">
                  <a:pos x="0" y="89"/>
                </a:cxn>
                <a:cxn ang="0">
                  <a:pos x="23" y="67"/>
                </a:cxn>
                <a:cxn ang="0">
                  <a:pos x="179" y="223"/>
                </a:cxn>
                <a:cxn ang="0">
                  <a:pos x="224" y="178"/>
                </a:cxn>
              </a:cxnLst>
              <a:rect l="0" t="0" r="r" b="b"/>
              <a:pathLst>
                <a:path w="224" h="223">
                  <a:moveTo>
                    <a:pt x="224" y="178"/>
                  </a:moveTo>
                  <a:lnTo>
                    <a:pt x="67" y="22"/>
                  </a:lnTo>
                  <a:lnTo>
                    <a:pt x="90" y="0"/>
                  </a:lnTo>
                  <a:lnTo>
                    <a:pt x="0" y="0"/>
                  </a:lnTo>
                  <a:lnTo>
                    <a:pt x="0" y="89"/>
                  </a:lnTo>
                  <a:lnTo>
                    <a:pt x="23" y="67"/>
                  </a:lnTo>
                  <a:lnTo>
                    <a:pt x="179" y="223"/>
                  </a:lnTo>
                  <a:lnTo>
                    <a:pt x="224" y="1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4219576" y="782638"/>
              <a:ext cx="355600" cy="354013"/>
            </a:xfrm>
            <a:custGeom>
              <a:avLst/>
              <a:gdLst/>
              <a:ahLst/>
              <a:cxnLst>
                <a:cxn ang="0">
                  <a:pos x="224" y="178"/>
                </a:cxn>
                <a:cxn ang="0">
                  <a:pos x="67" y="22"/>
                </a:cxn>
                <a:cxn ang="0">
                  <a:pos x="90" y="0"/>
                </a:cxn>
                <a:cxn ang="0">
                  <a:pos x="0" y="0"/>
                </a:cxn>
                <a:cxn ang="0">
                  <a:pos x="0" y="89"/>
                </a:cxn>
                <a:cxn ang="0">
                  <a:pos x="23" y="67"/>
                </a:cxn>
                <a:cxn ang="0">
                  <a:pos x="179" y="223"/>
                </a:cxn>
                <a:cxn ang="0">
                  <a:pos x="224" y="178"/>
                </a:cxn>
              </a:cxnLst>
              <a:rect l="0" t="0" r="r" b="b"/>
              <a:pathLst>
                <a:path w="224" h="223">
                  <a:moveTo>
                    <a:pt x="224" y="178"/>
                  </a:moveTo>
                  <a:lnTo>
                    <a:pt x="67" y="22"/>
                  </a:lnTo>
                  <a:lnTo>
                    <a:pt x="90" y="0"/>
                  </a:lnTo>
                  <a:lnTo>
                    <a:pt x="0" y="0"/>
                  </a:lnTo>
                  <a:lnTo>
                    <a:pt x="0" y="89"/>
                  </a:lnTo>
                  <a:lnTo>
                    <a:pt x="23" y="67"/>
                  </a:lnTo>
                  <a:lnTo>
                    <a:pt x="179" y="223"/>
                  </a:lnTo>
                  <a:lnTo>
                    <a:pt x="224" y="1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4527551" y="617538"/>
              <a:ext cx="200025" cy="447675"/>
            </a:xfrm>
            <a:custGeom>
              <a:avLst/>
              <a:gdLst/>
              <a:ahLst/>
              <a:cxnLst>
                <a:cxn ang="0">
                  <a:pos x="97" y="282"/>
                </a:cxn>
                <a:cxn ang="0">
                  <a:pos x="97" y="59"/>
                </a:cxn>
                <a:cxn ang="0">
                  <a:pos x="126" y="59"/>
                </a:cxn>
                <a:cxn ang="0">
                  <a:pos x="67" y="0"/>
                </a:cxn>
                <a:cxn ang="0">
                  <a:pos x="0" y="59"/>
                </a:cxn>
                <a:cxn ang="0">
                  <a:pos x="30" y="59"/>
                </a:cxn>
                <a:cxn ang="0">
                  <a:pos x="30" y="282"/>
                </a:cxn>
                <a:cxn ang="0">
                  <a:pos x="97" y="282"/>
                </a:cxn>
              </a:cxnLst>
              <a:rect l="0" t="0" r="r" b="b"/>
              <a:pathLst>
                <a:path w="126" h="282">
                  <a:moveTo>
                    <a:pt x="97" y="282"/>
                  </a:moveTo>
                  <a:lnTo>
                    <a:pt x="97" y="59"/>
                  </a:lnTo>
                  <a:lnTo>
                    <a:pt x="126" y="59"/>
                  </a:lnTo>
                  <a:lnTo>
                    <a:pt x="67" y="0"/>
                  </a:lnTo>
                  <a:lnTo>
                    <a:pt x="0" y="59"/>
                  </a:lnTo>
                  <a:lnTo>
                    <a:pt x="30" y="59"/>
                  </a:lnTo>
                  <a:lnTo>
                    <a:pt x="30" y="282"/>
                  </a:lnTo>
                  <a:lnTo>
                    <a:pt x="97" y="28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4527551" y="617538"/>
              <a:ext cx="200025" cy="447675"/>
            </a:xfrm>
            <a:custGeom>
              <a:avLst/>
              <a:gdLst/>
              <a:ahLst/>
              <a:cxnLst>
                <a:cxn ang="0">
                  <a:pos x="97" y="282"/>
                </a:cxn>
                <a:cxn ang="0">
                  <a:pos x="97" y="59"/>
                </a:cxn>
                <a:cxn ang="0">
                  <a:pos x="126" y="59"/>
                </a:cxn>
                <a:cxn ang="0">
                  <a:pos x="67" y="0"/>
                </a:cxn>
                <a:cxn ang="0">
                  <a:pos x="0" y="59"/>
                </a:cxn>
                <a:cxn ang="0">
                  <a:pos x="30" y="59"/>
                </a:cxn>
                <a:cxn ang="0">
                  <a:pos x="30" y="282"/>
                </a:cxn>
                <a:cxn ang="0">
                  <a:pos x="97" y="282"/>
                </a:cxn>
              </a:cxnLst>
              <a:rect l="0" t="0" r="r" b="b"/>
              <a:pathLst>
                <a:path w="126" h="282">
                  <a:moveTo>
                    <a:pt x="97" y="282"/>
                  </a:moveTo>
                  <a:lnTo>
                    <a:pt x="97" y="59"/>
                  </a:lnTo>
                  <a:lnTo>
                    <a:pt x="126" y="59"/>
                  </a:lnTo>
                  <a:lnTo>
                    <a:pt x="67" y="0"/>
                  </a:lnTo>
                  <a:lnTo>
                    <a:pt x="0" y="59"/>
                  </a:lnTo>
                  <a:lnTo>
                    <a:pt x="30" y="59"/>
                  </a:lnTo>
                  <a:lnTo>
                    <a:pt x="30" y="282"/>
                  </a:lnTo>
                  <a:lnTo>
                    <a:pt x="97" y="28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4681538" y="782638"/>
              <a:ext cx="354013" cy="354013"/>
            </a:xfrm>
            <a:custGeom>
              <a:avLst/>
              <a:gdLst/>
              <a:ahLst/>
              <a:cxnLst>
                <a:cxn ang="0">
                  <a:pos x="44" y="223"/>
                </a:cxn>
                <a:cxn ang="0">
                  <a:pos x="200" y="67"/>
                </a:cxn>
                <a:cxn ang="0">
                  <a:pos x="223" y="89"/>
                </a:cxn>
                <a:cxn ang="0">
                  <a:pos x="223" y="0"/>
                </a:cxn>
                <a:cxn ang="0">
                  <a:pos x="133" y="0"/>
                </a:cxn>
                <a:cxn ang="0">
                  <a:pos x="156" y="22"/>
                </a:cxn>
                <a:cxn ang="0">
                  <a:pos x="0" y="178"/>
                </a:cxn>
                <a:cxn ang="0">
                  <a:pos x="44" y="223"/>
                </a:cxn>
              </a:cxnLst>
              <a:rect l="0" t="0" r="r" b="b"/>
              <a:pathLst>
                <a:path w="223" h="223">
                  <a:moveTo>
                    <a:pt x="44" y="223"/>
                  </a:moveTo>
                  <a:lnTo>
                    <a:pt x="200" y="67"/>
                  </a:lnTo>
                  <a:lnTo>
                    <a:pt x="223" y="89"/>
                  </a:lnTo>
                  <a:lnTo>
                    <a:pt x="223" y="0"/>
                  </a:lnTo>
                  <a:lnTo>
                    <a:pt x="133" y="0"/>
                  </a:lnTo>
                  <a:lnTo>
                    <a:pt x="156" y="22"/>
                  </a:lnTo>
                  <a:lnTo>
                    <a:pt x="0" y="178"/>
                  </a:lnTo>
                  <a:lnTo>
                    <a:pt x="44" y="2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4681538" y="782638"/>
              <a:ext cx="354013" cy="354013"/>
            </a:xfrm>
            <a:custGeom>
              <a:avLst/>
              <a:gdLst/>
              <a:ahLst/>
              <a:cxnLst>
                <a:cxn ang="0">
                  <a:pos x="44" y="223"/>
                </a:cxn>
                <a:cxn ang="0">
                  <a:pos x="200" y="67"/>
                </a:cxn>
                <a:cxn ang="0">
                  <a:pos x="223" y="89"/>
                </a:cxn>
                <a:cxn ang="0">
                  <a:pos x="223" y="0"/>
                </a:cxn>
                <a:cxn ang="0">
                  <a:pos x="133" y="0"/>
                </a:cxn>
                <a:cxn ang="0">
                  <a:pos x="156" y="22"/>
                </a:cxn>
                <a:cxn ang="0">
                  <a:pos x="0" y="178"/>
                </a:cxn>
                <a:cxn ang="0">
                  <a:pos x="44" y="223"/>
                </a:cxn>
              </a:cxnLst>
              <a:rect l="0" t="0" r="r" b="b"/>
              <a:pathLst>
                <a:path w="223" h="223">
                  <a:moveTo>
                    <a:pt x="44" y="223"/>
                  </a:moveTo>
                  <a:lnTo>
                    <a:pt x="200" y="67"/>
                  </a:lnTo>
                  <a:lnTo>
                    <a:pt x="223" y="89"/>
                  </a:lnTo>
                  <a:lnTo>
                    <a:pt x="223" y="0"/>
                  </a:lnTo>
                  <a:lnTo>
                    <a:pt x="133" y="0"/>
                  </a:lnTo>
                  <a:lnTo>
                    <a:pt x="156" y="22"/>
                  </a:lnTo>
                  <a:lnTo>
                    <a:pt x="0" y="178"/>
                  </a:lnTo>
                  <a:lnTo>
                    <a:pt x="44" y="2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4751388" y="1089026"/>
              <a:ext cx="449263" cy="200025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223" y="97"/>
                </a:cxn>
                <a:cxn ang="0">
                  <a:pos x="223" y="126"/>
                </a:cxn>
                <a:cxn ang="0">
                  <a:pos x="283" y="59"/>
                </a:cxn>
                <a:cxn ang="0">
                  <a:pos x="223" y="0"/>
                </a:cxn>
                <a:cxn ang="0">
                  <a:pos x="223" y="30"/>
                </a:cxn>
                <a:cxn ang="0">
                  <a:pos x="0" y="30"/>
                </a:cxn>
                <a:cxn ang="0">
                  <a:pos x="0" y="97"/>
                </a:cxn>
              </a:cxnLst>
              <a:rect l="0" t="0" r="r" b="b"/>
              <a:pathLst>
                <a:path w="283" h="126">
                  <a:moveTo>
                    <a:pt x="0" y="97"/>
                  </a:moveTo>
                  <a:lnTo>
                    <a:pt x="223" y="97"/>
                  </a:lnTo>
                  <a:lnTo>
                    <a:pt x="223" y="126"/>
                  </a:lnTo>
                  <a:lnTo>
                    <a:pt x="283" y="59"/>
                  </a:lnTo>
                  <a:lnTo>
                    <a:pt x="223" y="0"/>
                  </a:lnTo>
                  <a:lnTo>
                    <a:pt x="223" y="30"/>
                  </a:lnTo>
                  <a:lnTo>
                    <a:pt x="0" y="3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4751388" y="1089026"/>
              <a:ext cx="449263" cy="200025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223" y="97"/>
                </a:cxn>
                <a:cxn ang="0">
                  <a:pos x="223" y="126"/>
                </a:cxn>
                <a:cxn ang="0">
                  <a:pos x="283" y="59"/>
                </a:cxn>
                <a:cxn ang="0">
                  <a:pos x="223" y="0"/>
                </a:cxn>
                <a:cxn ang="0">
                  <a:pos x="223" y="30"/>
                </a:cxn>
                <a:cxn ang="0">
                  <a:pos x="0" y="30"/>
                </a:cxn>
                <a:cxn ang="0">
                  <a:pos x="0" y="97"/>
                </a:cxn>
              </a:cxnLst>
              <a:rect l="0" t="0" r="r" b="b"/>
              <a:pathLst>
                <a:path w="283" h="126">
                  <a:moveTo>
                    <a:pt x="0" y="97"/>
                  </a:moveTo>
                  <a:lnTo>
                    <a:pt x="223" y="97"/>
                  </a:lnTo>
                  <a:lnTo>
                    <a:pt x="223" y="126"/>
                  </a:lnTo>
                  <a:lnTo>
                    <a:pt x="283" y="59"/>
                  </a:lnTo>
                  <a:lnTo>
                    <a:pt x="223" y="0"/>
                  </a:lnTo>
                  <a:lnTo>
                    <a:pt x="223" y="30"/>
                  </a:lnTo>
                  <a:lnTo>
                    <a:pt x="0" y="3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Freeform 21"/>
            <p:cNvSpPr>
              <a:spLocks/>
            </p:cNvSpPr>
            <p:nvPr/>
          </p:nvSpPr>
          <p:spPr bwMode="auto">
            <a:xfrm>
              <a:off x="4681538" y="1243013"/>
              <a:ext cx="354013" cy="354013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156" y="200"/>
                </a:cxn>
                <a:cxn ang="0">
                  <a:pos x="133" y="223"/>
                </a:cxn>
                <a:cxn ang="0">
                  <a:pos x="223" y="215"/>
                </a:cxn>
                <a:cxn ang="0">
                  <a:pos x="223" y="133"/>
                </a:cxn>
                <a:cxn ang="0">
                  <a:pos x="200" y="156"/>
                </a:cxn>
                <a:cxn ang="0">
                  <a:pos x="44" y="0"/>
                </a:cxn>
                <a:cxn ang="0">
                  <a:pos x="0" y="44"/>
                </a:cxn>
              </a:cxnLst>
              <a:rect l="0" t="0" r="r" b="b"/>
              <a:pathLst>
                <a:path w="223" h="223">
                  <a:moveTo>
                    <a:pt x="0" y="44"/>
                  </a:moveTo>
                  <a:lnTo>
                    <a:pt x="156" y="200"/>
                  </a:lnTo>
                  <a:lnTo>
                    <a:pt x="133" y="223"/>
                  </a:lnTo>
                  <a:lnTo>
                    <a:pt x="223" y="215"/>
                  </a:lnTo>
                  <a:lnTo>
                    <a:pt x="223" y="133"/>
                  </a:lnTo>
                  <a:lnTo>
                    <a:pt x="200" y="156"/>
                  </a:lnTo>
                  <a:lnTo>
                    <a:pt x="44" y="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Freeform 22"/>
            <p:cNvSpPr>
              <a:spLocks/>
            </p:cNvSpPr>
            <p:nvPr/>
          </p:nvSpPr>
          <p:spPr bwMode="auto">
            <a:xfrm>
              <a:off x="4681538" y="1243013"/>
              <a:ext cx="354013" cy="354013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156" y="200"/>
                </a:cxn>
                <a:cxn ang="0">
                  <a:pos x="133" y="223"/>
                </a:cxn>
                <a:cxn ang="0">
                  <a:pos x="223" y="215"/>
                </a:cxn>
                <a:cxn ang="0">
                  <a:pos x="223" y="133"/>
                </a:cxn>
                <a:cxn ang="0">
                  <a:pos x="200" y="156"/>
                </a:cxn>
                <a:cxn ang="0">
                  <a:pos x="44" y="0"/>
                </a:cxn>
                <a:cxn ang="0">
                  <a:pos x="0" y="44"/>
                </a:cxn>
              </a:cxnLst>
              <a:rect l="0" t="0" r="r" b="b"/>
              <a:pathLst>
                <a:path w="223" h="223">
                  <a:moveTo>
                    <a:pt x="0" y="44"/>
                  </a:moveTo>
                  <a:lnTo>
                    <a:pt x="156" y="200"/>
                  </a:lnTo>
                  <a:lnTo>
                    <a:pt x="133" y="223"/>
                  </a:lnTo>
                  <a:lnTo>
                    <a:pt x="223" y="215"/>
                  </a:lnTo>
                  <a:lnTo>
                    <a:pt x="223" y="133"/>
                  </a:lnTo>
                  <a:lnTo>
                    <a:pt x="200" y="156"/>
                  </a:lnTo>
                  <a:lnTo>
                    <a:pt x="44" y="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Freeform 23"/>
            <p:cNvSpPr>
              <a:spLocks/>
            </p:cNvSpPr>
            <p:nvPr/>
          </p:nvSpPr>
          <p:spPr bwMode="auto">
            <a:xfrm>
              <a:off x="4527551" y="1312863"/>
              <a:ext cx="200025" cy="449263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223"/>
                </a:cxn>
                <a:cxn ang="0">
                  <a:pos x="0" y="223"/>
                </a:cxn>
                <a:cxn ang="0">
                  <a:pos x="67" y="283"/>
                </a:cxn>
                <a:cxn ang="0">
                  <a:pos x="126" y="223"/>
                </a:cxn>
                <a:cxn ang="0">
                  <a:pos x="97" y="223"/>
                </a:cxn>
                <a:cxn ang="0">
                  <a:pos x="97" y="0"/>
                </a:cxn>
                <a:cxn ang="0">
                  <a:pos x="30" y="0"/>
                </a:cxn>
              </a:cxnLst>
              <a:rect l="0" t="0" r="r" b="b"/>
              <a:pathLst>
                <a:path w="126" h="283">
                  <a:moveTo>
                    <a:pt x="30" y="0"/>
                  </a:moveTo>
                  <a:lnTo>
                    <a:pt x="30" y="223"/>
                  </a:lnTo>
                  <a:lnTo>
                    <a:pt x="0" y="223"/>
                  </a:lnTo>
                  <a:lnTo>
                    <a:pt x="67" y="283"/>
                  </a:lnTo>
                  <a:lnTo>
                    <a:pt x="126" y="223"/>
                  </a:lnTo>
                  <a:lnTo>
                    <a:pt x="97" y="223"/>
                  </a:lnTo>
                  <a:lnTo>
                    <a:pt x="97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Freeform 24"/>
            <p:cNvSpPr>
              <a:spLocks/>
            </p:cNvSpPr>
            <p:nvPr/>
          </p:nvSpPr>
          <p:spPr bwMode="auto">
            <a:xfrm>
              <a:off x="4527551" y="1312863"/>
              <a:ext cx="200025" cy="449263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223"/>
                </a:cxn>
                <a:cxn ang="0">
                  <a:pos x="0" y="223"/>
                </a:cxn>
                <a:cxn ang="0">
                  <a:pos x="67" y="283"/>
                </a:cxn>
                <a:cxn ang="0">
                  <a:pos x="126" y="223"/>
                </a:cxn>
                <a:cxn ang="0">
                  <a:pos x="97" y="223"/>
                </a:cxn>
                <a:cxn ang="0">
                  <a:pos x="97" y="0"/>
                </a:cxn>
                <a:cxn ang="0">
                  <a:pos x="30" y="0"/>
                </a:cxn>
              </a:cxnLst>
              <a:rect l="0" t="0" r="r" b="b"/>
              <a:pathLst>
                <a:path w="126" h="283">
                  <a:moveTo>
                    <a:pt x="30" y="0"/>
                  </a:moveTo>
                  <a:lnTo>
                    <a:pt x="30" y="223"/>
                  </a:lnTo>
                  <a:lnTo>
                    <a:pt x="0" y="223"/>
                  </a:lnTo>
                  <a:lnTo>
                    <a:pt x="67" y="283"/>
                  </a:lnTo>
                  <a:lnTo>
                    <a:pt x="126" y="223"/>
                  </a:lnTo>
                  <a:lnTo>
                    <a:pt x="97" y="223"/>
                  </a:lnTo>
                  <a:lnTo>
                    <a:pt x="97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Freeform 25"/>
            <p:cNvSpPr>
              <a:spLocks/>
            </p:cNvSpPr>
            <p:nvPr/>
          </p:nvSpPr>
          <p:spPr bwMode="auto">
            <a:xfrm>
              <a:off x="4219576" y="1243013"/>
              <a:ext cx="355600" cy="354013"/>
            </a:xfrm>
            <a:custGeom>
              <a:avLst/>
              <a:gdLst/>
              <a:ahLst/>
              <a:cxnLst>
                <a:cxn ang="0">
                  <a:pos x="179" y="0"/>
                </a:cxn>
                <a:cxn ang="0">
                  <a:pos x="23" y="156"/>
                </a:cxn>
                <a:cxn ang="0">
                  <a:pos x="0" y="133"/>
                </a:cxn>
                <a:cxn ang="0">
                  <a:pos x="0" y="223"/>
                </a:cxn>
                <a:cxn ang="0">
                  <a:pos x="90" y="223"/>
                </a:cxn>
                <a:cxn ang="0">
                  <a:pos x="67" y="200"/>
                </a:cxn>
                <a:cxn ang="0">
                  <a:pos x="224" y="44"/>
                </a:cxn>
                <a:cxn ang="0">
                  <a:pos x="179" y="0"/>
                </a:cxn>
              </a:cxnLst>
              <a:rect l="0" t="0" r="r" b="b"/>
              <a:pathLst>
                <a:path w="224" h="223">
                  <a:moveTo>
                    <a:pt x="179" y="0"/>
                  </a:moveTo>
                  <a:lnTo>
                    <a:pt x="23" y="156"/>
                  </a:lnTo>
                  <a:lnTo>
                    <a:pt x="0" y="133"/>
                  </a:lnTo>
                  <a:lnTo>
                    <a:pt x="0" y="223"/>
                  </a:lnTo>
                  <a:lnTo>
                    <a:pt x="90" y="223"/>
                  </a:lnTo>
                  <a:lnTo>
                    <a:pt x="67" y="200"/>
                  </a:lnTo>
                  <a:lnTo>
                    <a:pt x="224" y="4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Freeform 26"/>
            <p:cNvSpPr>
              <a:spLocks/>
            </p:cNvSpPr>
            <p:nvPr/>
          </p:nvSpPr>
          <p:spPr bwMode="auto">
            <a:xfrm>
              <a:off x="4219576" y="1243013"/>
              <a:ext cx="355600" cy="354013"/>
            </a:xfrm>
            <a:custGeom>
              <a:avLst/>
              <a:gdLst/>
              <a:ahLst/>
              <a:cxnLst>
                <a:cxn ang="0">
                  <a:pos x="179" y="0"/>
                </a:cxn>
                <a:cxn ang="0">
                  <a:pos x="23" y="156"/>
                </a:cxn>
                <a:cxn ang="0">
                  <a:pos x="0" y="133"/>
                </a:cxn>
                <a:cxn ang="0">
                  <a:pos x="0" y="223"/>
                </a:cxn>
                <a:cxn ang="0">
                  <a:pos x="90" y="223"/>
                </a:cxn>
                <a:cxn ang="0">
                  <a:pos x="67" y="200"/>
                </a:cxn>
                <a:cxn ang="0">
                  <a:pos x="224" y="44"/>
                </a:cxn>
                <a:cxn ang="0">
                  <a:pos x="179" y="0"/>
                </a:cxn>
              </a:cxnLst>
              <a:rect l="0" t="0" r="r" b="b"/>
              <a:pathLst>
                <a:path w="224" h="223">
                  <a:moveTo>
                    <a:pt x="179" y="0"/>
                  </a:moveTo>
                  <a:lnTo>
                    <a:pt x="23" y="156"/>
                  </a:lnTo>
                  <a:lnTo>
                    <a:pt x="0" y="133"/>
                  </a:lnTo>
                  <a:lnTo>
                    <a:pt x="0" y="223"/>
                  </a:lnTo>
                  <a:lnTo>
                    <a:pt x="90" y="223"/>
                  </a:lnTo>
                  <a:lnTo>
                    <a:pt x="67" y="200"/>
                  </a:lnTo>
                  <a:lnTo>
                    <a:pt x="224" y="4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Freeform 27"/>
            <p:cNvSpPr>
              <a:spLocks/>
            </p:cNvSpPr>
            <p:nvPr/>
          </p:nvSpPr>
          <p:spPr bwMode="auto">
            <a:xfrm>
              <a:off x="4067176" y="1100138"/>
              <a:ext cx="447675" cy="201613"/>
            </a:xfrm>
            <a:custGeom>
              <a:avLst/>
              <a:gdLst/>
              <a:ahLst/>
              <a:cxnLst>
                <a:cxn ang="0">
                  <a:pos x="282" y="30"/>
                </a:cxn>
                <a:cxn ang="0">
                  <a:pos x="67" y="30"/>
                </a:cxn>
                <a:cxn ang="0">
                  <a:pos x="67" y="0"/>
                </a:cxn>
                <a:cxn ang="0">
                  <a:pos x="0" y="60"/>
                </a:cxn>
                <a:cxn ang="0">
                  <a:pos x="67" y="127"/>
                </a:cxn>
                <a:cxn ang="0">
                  <a:pos x="67" y="97"/>
                </a:cxn>
                <a:cxn ang="0">
                  <a:pos x="282" y="97"/>
                </a:cxn>
                <a:cxn ang="0">
                  <a:pos x="282" y="30"/>
                </a:cxn>
              </a:cxnLst>
              <a:rect l="0" t="0" r="r" b="b"/>
              <a:pathLst>
                <a:path w="282" h="127">
                  <a:moveTo>
                    <a:pt x="282" y="30"/>
                  </a:moveTo>
                  <a:lnTo>
                    <a:pt x="67" y="30"/>
                  </a:lnTo>
                  <a:lnTo>
                    <a:pt x="67" y="0"/>
                  </a:lnTo>
                  <a:lnTo>
                    <a:pt x="0" y="60"/>
                  </a:lnTo>
                  <a:lnTo>
                    <a:pt x="67" y="127"/>
                  </a:lnTo>
                  <a:lnTo>
                    <a:pt x="67" y="97"/>
                  </a:lnTo>
                  <a:lnTo>
                    <a:pt x="282" y="97"/>
                  </a:lnTo>
                  <a:lnTo>
                    <a:pt x="282" y="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Freeform 28"/>
            <p:cNvSpPr>
              <a:spLocks/>
            </p:cNvSpPr>
            <p:nvPr/>
          </p:nvSpPr>
          <p:spPr bwMode="auto">
            <a:xfrm>
              <a:off x="4067176" y="1100138"/>
              <a:ext cx="447675" cy="201613"/>
            </a:xfrm>
            <a:custGeom>
              <a:avLst/>
              <a:gdLst/>
              <a:ahLst/>
              <a:cxnLst>
                <a:cxn ang="0">
                  <a:pos x="282" y="30"/>
                </a:cxn>
                <a:cxn ang="0">
                  <a:pos x="67" y="30"/>
                </a:cxn>
                <a:cxn ang="0">
                  <a:pos x="67" y="0"/>
                </a:cxn>
                <a:cxn ang="0">
                  <a:pos x="0" y="60"/>
                </a:cxn>
                <a:cxn ang="0">
                  <a:pos x="67" y="127"/>
                </a:cxn>
                <a:cxn ang="0">
                  <a:pos x="67" y="97"/>
                </a:cxn>
                <a:cxn ang="0">
                  <a:pos x="282" y="97"/>
                </a:cxn>
                <a:cxn ang="0">
                  <a:pos x="282" y="30"/>
                </a:cxn>
              </a:cxnLst>
              <a:rect l="0" t="0" r="r" b="b"/>
              <a:pathLst>
                <a:path w="282" h="127">
                  <a:moveTo>
                    <a:pt x="282" y="30"/>
                  </a:moveTo>
                  <a:lnTo>
                    <a:pt x="67" y="30"/>
                  </a:lnTo>
                  <a:lnTo>
                    <a:pt x="67" y="0"/>
                  </a:lnTo>
                  <a:lnTo>
                    <a:pt x="0" y="60"/>
                  </a:lnTo>
                  <a:lnTo>
                    <a:pt x="67" y="127"/>
                  </a:lnTo>
                  <a:lnTo>
                    <a:pt x="67" y="97"/>
                  </a:lnTo>
                  <a:lnTo>
                    <a:pt x="282" y="97"/>
                  </a:lnTo>
                  <a:lnTo>
                    <a:pt x="282" y="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Freeform 29"/>
            <p:cNvSpPr>
              <a:spLocks/>
            </p:cNvSpPr>
            <p:nvPr/>
          </p:nvSpPr>
          <p:spPr bwMode="auto">
            <a:xfrm>
              <a:off x="4232276" y="793751"/>
              <a:ext cx="354013" cy="354013"/>
            </a:xfrm>
            <a:custGeom>
              <a:avLst/>
              <a:gdLst/>
              <a:ahLst/>
              <a:cxnLst>
                <a:cxn ang="0">
                  <a:pos x="223" y="179"/>
                </a:cxn>
                <a:cxn ang="0">
                  <a:pos x="67" y="23"/>
                </a:cxn>
                <a:cxn ang="0">
                  <a:pos x="89" y="0"/>
                </a:cxn>
                <a:cxn ang="0">
                  <a:pos x="0" y="0"/>
                </a:cxn>
                <a:cxn ang="0">
                  <a:pos x="0" y="89"/>
                </a:cxn>
                <a:cxn ang="0">
                  <a:pos x="22" y="67"/>
                </a:cxn>
                <a:cxn ang="0">
                  <a:pos x="178" y="223"/>
                </a:cxn>
                <a:cxn ang="0">
                  <a:pos x="223" y="179"/>
                </a:cxn>
              </a:cxnLst>
              <a:rect l="0" t="0" r="r" b="b"/>
              <a:pathLst>
                <a:path w="223" h="223">
                  <a:moveTo>
                    <a:pt x="223" y="179"/>
                  </a:moveTo>
                  <a:lnTo>
                    <a:pt x="67" y="23"/>
                  </a:lnTo>
                  <a:lnTo>
                    <a:pt x="89" y="0"/>
                  </a:lnTo>
                  <a:lnTo>
                    <a:pt x="0" y="0"/>
                  </a:lnTo>
                  <a:lnTo>
                    <a:pt x="0" y="89"/>
                  </a:lnTo>
                  <a:lnTo>
                    <a:pt x="22" y="67"/>
                  </a:lnTo>
                  <a:lnTo>
                    <a:pt x="178" y="223"/>
                  </a:lnTo>
                  <a:lnTo>
                    <a:pt x="223" y="17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Freeform 30"/>
            <p:cNvSpPr>
              <a:spLocks/>
            </p:cNvSpPr>
            <p:nvPr/>
          </p:nvSpPr>
          <p:spPr bwMode="auto">
            <a:xfrm>
              <a:off x="4232276" y="793751"/>
              <a:ext cx="354013" cy="354013"/>
            </a:xfrm>
            <a:custGeom>
              <a:avLst/>
              <a:gdLst/>
              <a:ahLst/>
              <a:cxnLst>
                <a:cxn ang="0">
                  <a:pos x="223" y="179"/>
                </a:cxn>
                <a:cxn ang="0">
                  <a:pos x="67" y="23"/>
                </a:cxn>
                <a:cxn ang="0">
                  <a:pos x="89" y="0"/>
                </a:cxn>
                <a:cxn ang="0">
                  <a:pos x="0" y="0"/>
                </a:cxn>
                <a:cxn ang="0">
                  <a:pos x="0" y="89"/>
                </a:cxn>
                <a:cxn ang="0">
                  <a:pos x="22" y="67"/>
                </a:cxn>
                <a:cxn ang="0">
                  <a:pos x="178" y="223"/>
                </a:cxn>
                <a:cxn ang="0">
                  <a:pos x="223" y="179"/>
                </a:cxn>
              </a:cxnLst>
              <a:rect l="0" t="0" r="r" b="b"/>
              <a:pathLst>
                <a:path w="223" h="223">
                  <a:moveTo>
                    <a:pt x="223" y="179"/>
                  </a:moveTo>
                  <a:lnTo>
                    <a:pt x="67" y="23"/>
                  </a:lnTo>
                  <a:lnTo>
                    <a:pt x="89" y="0"/>
                  </a:lnTo>
                  <a:lnTo>
                    <a:pt x="0" y="0"/>
                  </a:lnTo>
                  <a:lnTo>
                    <a:pt x="0" y="89"/>
                  </a:lnTo>
                  <a:lnTo>
                    <a:pt x="22" y="67"/>
                  </a:lnTo>
                  <a:lnTo>
                    <a:pt x="178" y="223"/>
                  </a:lnTo>
                  <a:lnTo>
                    <a:pt x="223" y="17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Freeform 31"/>
            <p:cNvSpPr>
              <a:spLocks/>
            </p:cNvSpPr>
            <p:nvPr/>
          </p:nvSpPr>
          <p:spPr bwMode="auto">
            <a:xfrm>
              <a:off x="4538663" y="628651"/>
              <a:ext cx="201613" cy="449263"/>
            </a:xfrm>
            <a:custGeom>
              <a:avLst/>
              <a:gdLst/>
              <a:ahLst/>
              <a:cxnLst>
                <a:cxn ang="0">
                  <a:pos x="97" y="283"/>
                </a:cxn>
                <a:cxn ang="0">
                  <a:pos x="97" y="60"/>
                </a:cxn>
                <a:cxn ang="0">
                  <a:pos x="127" y="60"/>
                </a:cxn>
                <a:cxn ang="0">
                  <a:pos x="67" y="0"/>
                </a:cxn>
                <a:cxn ang="0">
                  <a:pos x="0" y="60"/>
                </a:cxn>
                <a:cxn ang="0">
                  <a:pos x="30" y="60"/>
                </a:cxn>
                <a:cxn ang="0">
                  <a:pos x="30" y="283"/>
                </a:cxn>
                <a:cxn ang="0">
                  <a:pos x="97" y="283"/>
                </a:cxn>
              </a:cxnLst>
              <a:rect l="0" t="0" r="r" b="b"/>
              <a:pathLst>
                <a:path w="127" h="283">
                  <a:moveTo>
                    <a:pt x="97" y="283"/>
                  </a:moveTo>
                  <a:lnTo>
                    <a:pt x="97" y="60"/>
                  </a:lnTo>
                  <a:lnTo>
                    <a:pt x="127" y="60"/>
                  </a:lnTo>
                  <a:lnTo>
                    <a:pt x="67" y="0"/>
                  </a:lnTo>
                  <a:lnTo>
                    <a:pt x="0" y="60"/>
                  </a:lnTo>
                  <a:lnTo>
                    <a:pt x="30" y="60"/>
                  </a:lnTo>
                  <a:lnTo>
                    <a:pt x="30" y="283"/>
                  </a:lnTo>
                  <a:lnTo>
                    <a:pt x="97" y="28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Freeform 32"/>
            <p:cNvSpPr>
              <a:spLocks/>
            </p:cNvSpPr>
            <p:nvPr/>
          </p:nvSpPr>
          <p:spPr bwMode="auto">
            <a:xfrm>
              <a:off x="4538663" y="628651"/>
              <a:ext cx="201613" cy="449263"/>
            </a:xfrm>
            <a:custGeom>
              <a:avLst/>
              <a:gdLst/>
              <a:ahLst/>
              <a:cxnLst>
                <a:cxn ang="0">
                  <a:pos x="97" y="283"/>
                </a:cxn>
                <a:cxn ang="0">
                  <a:pos x="97" y="60"/>
                </a:cxn>
                <a:cxn ang="0">
                  <a:pos x="127" y="60"/>
                </a:cxn>
                <a:cxn ang="0">
                  <a:pos x="67" y="0"/>
                </a:cxn>
                <a:cxn ang="0">
                  <a:pos x="0" y="60"/>
                </a:cxn>
                <a:cxn ang="0">
                  <a:pos x="30" y="60"/>
                </a:cxn>
                <a:cxn ang="0">
                  <a:pos x="30" y="283"/>
                </a:cxn>
                <a:cxn ang="0">
                  <a:pos x="97" y="283"/>
                </a:cxn>
              </a:cxnLst>
              <a:rect l="0" t="0" r="r" b="b"/>
              <a:pathLst>
                <a:path w="127" h="283">
                  <a:moveTo>
                    <a:pt x="97" y="283"/>
                  </a:moveTo>
                  <a:lnTo>
                    <a:pt x="97" y="60"/>
                  </a:lnTo>
                  <a:lnTo>
                    <a:pt x="127" y="60"/>
                  </a:lnTo>
                  <a:lnTo>
                    <a:pt x="67" y="0"/>
                  </a:lnTo>
                  <a:lnTo>
                    <a:pt x="0" y="60"/>
                  </a:lnTo>
                  <a:lnTo>
                    <a:pt x="30" y="60"/>
                  </a:lnTo>
                  <a:lnTo>
                    <a:pt x="30" y="283"/>
                  </a:lnTo>
                  <a:lnTo>
                    <a:pt x="97" y="28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Freeform 33"/>
            <p:cNvSpPr>
              <a:spLocks/>
            </p:cNvSpPr>
            <p:nvPr/>
          </p:nvSpPr>
          <p:spPr bwMode="auto">
            <a:xfrm>
              <a:off x="4692651" y="793751"/>
              <a:ext cx="354013" cy="354013"/>
            </a:xfrm>
            <a:custGeom>
              <a:avLst/>
              <a:gdLst/>
              <a:ahLst/>
              <a:cxnLst>
                <a:cxn ang="0">
                  <a:pos x="45" y="223"/>
                </a:cxn>
                <a:cxn ang="0">
                  <a:pos x="201" y="67"/>
                </a:cxn>
                <a:cxn ang="0">
                  <a:pos x="223" y="89"/>
                </a:cxn>
                <a:cxn ang="0">
                  <a:pos x="223" y="0"/>
                </a:cxn>
                <a:cxn ang="0">
                  <a:pos x="134" y="0"/>
                </a:cxn>
                <a:cxn ang="0">
                  <a:pos x="156" y="23"/>
                </a:cxn>
                <a:cxn ang="0">
                  <a:pos x="0" y="179"/>
                </a:cxn>
                <a:cxn ang="0">
                  <a:pos x="45" y="223"/>
                </a:cxn>
              </a:cxnLst>
              <a:rect l="0" t="0" r="r" b="b"/>
              <a:pathLst>
                <a:path w="223" h="223">
                  <a:moveTo>
                    <a:pt x="45" y="223"/>
                  </a:moveTo>
                  <a:lnTo>
                    <a:pt x="201" y="67"/>
                  </a:lnTo>
                  <a:lnTo>
                    <a:pt x="223" y="89"/>
                  </a:lnTo>
                  <a:lnTo>
                    <a:pt x="223" y="0"/>
                  </a:lnTo>
                  <a:lnTo>
                    <a:pt x="134" y="0"/>
                  </a:lnTo>
                  <a:lnTo>
                    <a:pt x="156" y="23"/>
                  </a:lnTo>
                  <a:lnTo>
                    <a:pt x="0" y="179"/>
                  </a:lnTo>
                  <a:lnTo>
                    <a:pt x="45" y="22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Freeform 34"/>
            <p:cNvSpPr>
              <a:spLocks/>
            </p:cNvSpPr>
            <p:nvPr/>
          </p:nvSpPr>
          <p:spPr bwMode="auto">
            <a:xfrm>
              <a:off x="4692651" y="793751"/>
              <a:ext cx="354013" cy="354013"/>
            </a:xfrm>
            <a:custGeom>
              <a:avLst/>
              <a:gdLst/>
              <a:ahLst/>
              <a:cxnLst>
                <a:cxn ang="0">
                  <a:pos x="45" y="223"/>
                </a:cxn>
                <a:cxn ang="0">
                  <a:pos x="201" y="67"/>
                </a:cxn>
                <a:cxn ang="0">
                  <a:pos x="223" y="89"/>
                </a:cxn>
                <a:cxn ang="0">
                  <a:pos x="223" y="0"/>
                </a:cxn>
                <a:cxn ang="0">
                  <a:pos x="134" y="0"/>
                </a:cxn>
                <a:cxn ang="0">
                  <a:pos x="156" y="23"/>
                </a:cxn>
                <a:cxn ang="0">
                  <a:pos x="0" y="179"/>
                </a:cxn>
                <a:cxn ang="0">
                  <a:pos x="45" y="223"/>
                </a:cxn>
              </a:cxnLst>
              <a:rect l="0" t="0" r="r" b="b"/>
              <a:pathLst>
                <a:path w="223" h="223">
                  <a:moveTo>
                    <a:pt x="45" y="223"/>
                  </a:moveTo>
                  <a:lnTo>
                    <a:pt x="201" y="67"/>
                  </a:lnTo>
                  <a:lnTo>
                    <a:pt x="223" y="89"/>
                  </a:lnTo>
                  <a:lnTo>
                    <a:pt x="223" y="0"/>
                  </a:lnTo>
                  <a:lnTo>
                    <a:pt x="134" y="0"/>
                  </a:lnTo>
                  <a:lnTo>
                    <a:pt x="156" y="23"/>
                  </a:lnTo>
                  <a:lnTo>
                    <a:pt x="0" y="179"/>
                  </a:lnTo>
                  <a:lnTo>
                    <a:pt x="45" y="22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Freeform 35"/>
            <p:cNvSpPr>
              <a:spLocks/>
            </p:cNvSpPr>
            <p:nvPr/>
          </p:nvSpPr>
          <p:spPr bwMode="auto">
            <a:xfrm>
              <a:off x="4764088" y="1100138"/>
              <a:ext cx="447675" cy="201613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223" y="97"/>
                </a:cxn>
                <a:cxn ang="0">
                  <a:pos x="223" y="127"/>
                </a:cxn>
                <a:cxn ang="0">
                  <a:pos x="282" y="60"/>
                </a:cxn>
                <a:cxn ang="0">
                  <a:pos x="223" y="0"/>
                </a:cxn>
                <a:cxn ang="0">
                  <a:pos x="223" y="30"/>
                </a:cxn>
                <a:cxn ang="0">
                  <a:pos x="0" y="30"/>
                </a:cxn>
                <a:cxn ang="0">
                  <a:pos x="0" y="97"/>
                </a:cxn>
              </a:cxnLst>
              <a:rect l="0" t="0" r="r" b="b"/>
              <a:pathLst>
                <a:path w="282" h="127">
                  <a:moveTo>
                    <a:pt x="0" y="97"/>
                  </a:moveTo>
                  <a:lnTo>
                    <a:pt x="223" y="97"/>
                  </a:lnTo>
                  <a:lnTo>
                    <a:pt x="223" y="127"/>
                  </a:lnTo>
                  <a:lnTo>
                    <a:pt x="282" y="60"/>
                  </a:lnTo>
                  <a:lnTo>
                    <a:pt x="223" y="0"/>
                  </a:lnTo>
                  <a:lnTo>
                    <a:pt x="223" y="30"/>
                  </a:lnTo>
                  <a:lnTo>
                    <a:pt x="0" y="3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Freeform 36"/>
            <p:cNvSpPr>
              <a:spLocks/>
            </p:cNvSpPr>
            <p:nvPr/>
          </p:nvSpPr>
          <p:spPr bwMode="auto">
            <a:xfrm>
              <a:off x="4764088" y="1100138"/>
              <a:ext cx="447675" cy="201613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223" y="97"/>
                </a:cxn>
                <a:cxn ang="0">
                  <a:pos x="223" y="127"/>
                </a:cxn>
                <a:cxn ang="0">
                  <a:pos x="282" y="60"/>
                </a:cxn>
                <a:cxn ang="0">
                  <a:pos x="223" y="0"/>
                </a:cxn>
                <a:cxn ang="0">
                  <a:pos x="223" y="30"/>
                </a:cxn>
                <a:cxn ang="0">
                  <a:pos x="0" y="30"/>
                </a:cxn>
                <a:cxn ang="0">
                  <a:pos x="0" y="97"/>
                </a:cxn>
              </a:cxnLst>
              <a:rect l="0" t="0" r="r" b="b"/>
              <a:pathLst>
                <a:path w="282" h="127">
                  <a:moveTo>
                    <a:pt x="0" y="97"/>
                  </a:moveTo>
                  <a:lnTo>
                    <a:pt x="223" y="97"/>
                  </a:lnTo>
                  <a:lnTo>
                    <a:pt x="223" y="127"/>
                  </a:lnTo>
                  <a:lnTo>
                    <a:pt x="282" y="60"/>
                  </a:lnTo>
                  <a:lnTo>
                    <a:pt x="223" y="0"/>
                  </a:lnTo>
                  <a:lnTo>
                    <a:pt x="223" y="30"/>
                  </a:lnTo>
                  <a:lnTo>
                    <a:pt x="0" y="3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Freeform 37"/>
            <p:cNvSpPr>
              <a:spLocks/>
            </p:cNvSpPr>
            <p:nvPr/>
          </p:nvSpPr>
          <p:spPr bwMode="auto">
            <a:xfrm>
              <a:off x="4692651" y="1254126"/>
              <a:ext cx="354013" cy="354013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156" y="201"/>
                </a:cxn>
                <a:cxn ang="0">
                  <a:pos x="134" y="223"/>
                </a:cxn>
                <a:cxn ang="0">
                  <a:pos x="223" y="216"/>
                </a:cxn>
                <a:cxn ang="0">
                  <a:pos x="223" y="134"/>
                </a:cxn>
                <a:cxn ang="0">
                  <a:pos x="201" y="156"/>
                </a:cxn>
                <a:cxn ang="0">
                  <a:pos x="45" y="0"/>
                </a:cxn>
                <a:cxn ang="0">
                  <a:pos x="0" y="45"/>
                </a:cxn>
              </a:cxnLst>
              <a:rect l="0" t="0" r="r" b="b"/>
              <a:pathLst>
                <a:path w="223" h="223">
                  <a:moveTo>
                    <a:pt x="0" y="45"/>
                  </a:moveTo>
                  <a:lnTo>
                    <a:pt x="156" y="201"/>
                  </a:lnTo>
                  <a:lnTo>
                    <a:pt x="134" y="223"/>
                  </a:lnTo>
                  <a:lnTo>
                    <a:pt x="223" y="216"/>
                  </a:lnTo>
                  <a:lnTo>
                    <a:pt x="223" y="134"/>
                  </a:lnTo>
                  <a:lnTo>
                    <a:pt x="201" y="156"/>
                  </a:lnTo>
                  <a:lnTo>
                    <a:pt x="45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Freeform 38"/>
            <p:cNvSpPr>
              <a:spLocks/>
            </p:cNvSpPr>
            <p:nvPr/>
          </p:nvSpPr>
          <p:spPr bwMode="auto">
            <a:xfrm>
              <a:off x="4692651" y="1254126"/>
              <a:ext cx="354013" cy="354013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156" y="201"/>
                </a:cxn>
                <a:cxn ang="0">
                  <a:pos x="134" y="223"/>
                </a:cxn>
                <a:cxn ang="0">
                  <a:pos x="223" y="216"/>
                </a:cxn>
                <a:cxn ang="0">
                  <a:pos x="223" y="134"/>
                </a:cxn>
                <a:cxn ang="0">
                  <a:pos x="201" y="156"/>
                </a:cxn>
                <a:cxn ang="0">
                  <a:pos x="45" y="0"/>
                </a:cxn>
                <a:cxn ang="0">
                  <a:pos x="0" y="45"/>
                </a:cxn>
              </a:cxnLst>
              <a:rect l="0" t="0" r="r" b="b"/>
              <a:pathLst>
                <a:path w="223" h="223">
                  <a:moveTo>
                    <a:pt x="0" y="45"/>
                  </a:moveTo>
                  <a:lnTo>
                    <a:pt x="156" y="201"/>
                  </a:lnTo>
                  <a:lnTo>
                    <a:pt x="134" y="223"/>
                  </a:lnTo>
                  <a:lnTo>
                    <a:pt x="223" y="216"/>
                  </a:lnTo>
                  <a:lnTo>
                    <a:pt x="223" y="134"/>
                  </a:lnTo>
                  <a:lnTo>
                    <a:pt x="201" y="156"/>
                  </a:lnTo>
                  <a:lnTo>
                    <a:pt x="45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Freeform 39"/>
            <p:cNvSpPr>
              <a:spLocks/>
            </p:cNvSpPr>
            <p:nvPr/>
          </p:nvSpPr>
          <p:spPr bwMode="auto">
            <a:xfrm>
              <a:off x="4538663" y="1325563"/>
              <a:ext cx="201613" cy="447675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223"/>
                </a:cxn>
                <a:cxn ang="0">
                  <a:pos x="0" y="223"/>
                </a:cxn>
                <a:cxn ang="0">
                  <a:pos x="67" y="282"/>
                </a:cxn>
                <a:cxn ang="0">
                  <a:pos x="127" y="223"/>
                </a:cxn>
                <a:cxn ang="0">
                  <a:pos x="97" y="223"/>
                </a:cxn>
                <a:cxn ang="0">
                  <a:pos x="97" y="0"/>
                </a:cxn>
                <a:cxn ang="0">
                  <a:pos x="30" y="0"/>
                </a:cxn>
              </a:cxnLst>
              <a:rect l="0" t="0" r="r" b="b"/>
              <a:pathLst>
                <a:path w="127" h="282">
                  <a:moveTo>
                    <a:pt x="30" y="0"/>
                  </a:moveTo>
                  <a:lnTo>
                    <a:pt x="30" y="223"/>
                  </a:lnTo>
                  <a:lnTo>
                    <a:pt x="0" y="223"/>
                  </a:lnTo>
                  <a:lnTo>
                    <a:pt x="67" y="282"/>
                  </a:lnTo>
                  <a:lnTo>
                    <a:pt x="127" y="223"/>
                  </a:lnTo>
                  <a:lnTo>
                    <a:pt x="97" y="223"/>
                  </a:lnTo>
                  <a:lnTo>
                    <a:pt x="97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Freeform 40"/>
            <p:cNvSpPr>
              <a:spLocks/>
            </p:cNvSpPr>
            <p:nvPr/>
          </p:nvSpPr>
          <p:spPr bwMode="auto">
            <a:xfrm>
              <a:off x="4538663" y="1325563"/>
              <a:ext cx="201613" cy="447675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223"/>
                </a:cxn>
                <a:cxn ang="0">
                  <a:pos x="0" y="223"/>
                </a:cxn>
                <a:cxn ang="0">
                  <a:pos x="67" y="282"/>
                </a:cxn>
                <a:cxn ang="0">
                  <a:pos x="127" y="223"/>
                </a:cxn>
                <a:cxn ang="0">
                  <a:pos x="97" y="223"/>
                </a:cxn>
                <a:cxn ang="0">
                  <a:pos x="97" y="0"/>
                </a:cxn>
                <a:cxn ang="0">
                  <a:pos x="30" y="0"/>
                </a:cxn>
              </a:cxnLst>
              <a:rect l="0" t="0" r="r" b="b"/>
              <a:pathLst>
                <a:path w="127" h="282">
                  <a:moveTo>
                    <a:pt x="30" y="0"/>
                  </a:moveTo>
                  <a:lnTo>
                    <a:pt x="30" y="223"/>
                  </a:lnTo>
                  <a:lnTo>
                    <a:pt x="0" y="223"/>
                  </a:lnTo>
                  <a:lnTo>
                    <a:pt x="67" y="282"/>
                  </a:lnTo>
                  <a:lnTo>
                    <a:pt x="127" y="223"/>
                  </a:lnTo>
                  <a:lnTo>
                    <a:pt x="97" y="223"/>
                  </a:lnTo>
                  <a:lnTo>
                    <a:pt x="97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Freeform 41"/>
            <p:cNvSpPr>
              <a:spLocks/>
            </p:cNvSpPr>
            <p:nvPr/>
          </p:nvSpPr>
          <p:spPr bwMode="auto">
            <a:xfrm>
              <a:off x="4232276" y="1254126"/>
              <a:ext cx="354013" cy="354013"/>
            </a:xfrm>
            <a:custGeom>
              <a:avLst/>
              <a:gdLst/>
              <a:ahLst/>
              <a:cxnLst>
                <a:cxn ang="0">
                  <a:pos x="178" y="0"/>
                </a:cxn>
                <a:cxn ang="0">
                  <a:pos x="22" y="156"/>
                </a:cxn>
                <a:cxn ang="0">
                  <a:pos x="0" y="134"/>
                </a:cxn>
                <a:cxn ang="0">
                  <a:pos x="0" y="223"/>
                </a:cxn>
                <a:cxn ang="0">
                  <a:pos x="89" y="223"/>
                </a:cxn>
                <a:cxn ang="0">
                  <a:pos x="67" y="201"/>
                </a:cxn>
                <a:cxn ang="0">
                  <a:pos x="223" y="45"/>
                </a:cxn>
                <a:cxn ang="0">
                  <a:pos x="178" y="0"/>
                </a:cxn>
              </a:cxnLst>
              <a:rect l="0" t="0" r="r" b="b"/>
              <a:pathLst>
                <a:path w="223" h="223">
                  <a:moveTo>
                    <a:pt x="178" y="0"/>
                  </a:moveTo>
                  <a:lnTo>
                    <a:pt x="22" y="156"/>
                  </a:lnTo>
                  <a:lnTo>
                    <a:pt x="0" y="134"/>
                  </a:lnTo>
                  <a:lnTo>
                    <a:pt x="0" y="223"/>
                  </a:lnTo>
                  <a:lnTo>
                    <a:pt x="89" y="223"/>
                  </a:lnTo>
                  <a:lnTo>
                    <a:pt x="67" y="201"/>
                  </a:lnTo>
                  <a:lnTo>
                    <a:pt x="223" y="45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Freeform 42"/>
            <p:cNvSpPr>
              <a:spLocks/>
            </p:cNvSpPr>
            <p:nvPr/>
          </p:nvSpPr>
          <p:spPr bwMode="auto">
            <a:xfrm>
              <a:off x="4232276" y="1254126"/>
              <a:ext cx="354013" cy="354013"/>
            </a:xfrm>
            <a:custGeom>
              <a:avLst/>
              <a:gdLst/>
              <a:ahLst/>
              <a:cxnLst>
                <a:cxn ang="0">
                  <a:pos x="178" y="0"/>
                </a:cxn>
                <a:cxn ang="0">
                  <a:pos x="22" y="156"/>
                </a:cxn>
                <a:cxn ang="0">
                  <a:pos x="0" y="134"/>
                </a:cxn>
                <a:cxn ang="0">
                  <a:pos x="0" y="223"/>
                </a:cxn>
                <a:cxn ang="0">
                  <a:pos x="89" y="223"/>
                </a:cxn>
                <a:cxn ang="0">
                  <a:pos x="67" y="201"/>
                </a:cxn>
                <a:cxn ang="0">
                  <a:pos x="223" y="45"/>
                </a:cxn>
                <a:cxn ang="0">
                  <a:pos x="178" y="0"/>
                </a:cxn>
              </a:cxnLst>
              <a:rect l="0" t="0" r="r" b="b"/>
              <a:pathLst>
                <a:path w="223" h="223">
                  <a:moveTo>
                    <a:pt x="178" y="0"/>
                  </a:moveTo>
                  <a:lnTo>
                    <a:pt x="22" y="156"/>
                  </a:lnTo>
                  <a:lnTo>
                    <a:pt x="0" y="134"/>
                  </a:lnTo>
                  <a:lnTo>
                    <a:pt x="0" y="223"/>
                  </a:lnTo>
                  <a:lnTo>
                    <a:pt x="89" y="223"/>
                  </a:lnTo>
                  <a:lnTo>
                    <a:pt x="67" y="201"/>
                  </a:lnTo>
                  <a:lnTo>
                    <a:pt x="223" y="45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Oval 43"/>
            <p:cNvSpPr>
              <a:spLocks noChangeArrowheads="1"/>
            </p:cNvSpPr>
            <p:nvPr/>
          </p:nvSpPr>
          <p:spPr bwMode="auto">
            <a:xfrm>
              <a:off x="4432301" y="1006476"/>
              <a:ext cx="390525" cy="388938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Oval 44"/>
            <p:cNvSpPr>
              <a:spLocks noChangeArrowheads="1"/>
            </p:cNvSpPr>
            <p:nvPr/>
          </p:nvSpPr>
          <p:spPr bwMode="auto">
            <a:xfrm>
              <a:off x="4456113" y="1030288"/>
              <a:ext cx="390525" cy="38893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Oval 45"/>
            <p:cNvSpPr>
              <a:spLocks noChangeArrowheads="1"/>
            </p:cNvSpPr>
            <p:nvPr/>
          </p:nvSpPr>
          <p:spPr bwMode="auto">
            <a:xfrm>
              <a:off x="4445001" y="1017588"/>
              <a:ext cx="388938" cy="390525"/>
            </a:xfrm>
            <a:prstGeom prst="ellipse">
              <a:avLst/>
            </a:prstGeom>
            <a:solidFill>
              <a:srgbClr val="E5405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55" name="직선 연결선 54"/>
          <p:cNvCxnSpPr/>
          <p:nvPr/>
        </p:nvCxnSpPr>
        <p:spPr>
          <a:xfrm>
            <a:off x="5032254" y="3646038"/>
            <a:ext cx="13491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7784678" y="1170114"/>
            <a:ext cx="689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Web#1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773120" y="2781451"/>
            <a:ext cx="689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Web#2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774686" y="4489074"/>
            <a:ext cx="689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Web#3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7" name="Picture 2" descr="C:\Users\Toshiba\AppData\Local\Microsoft\Windows\Temporary Internet Files\Content.IE5\TBE21NJN\MC900428971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2429" y="1013666"/>
            <a:ext cx="632257" cy="932397"/>
          </a:xfrm>
          <a:prstGeom prst="rect">
            <a:avLst/>
          </a:prstGeom>
          <a:noFill/>
        </p:spPr>
      </p:pic>
      <p:sp>
        <p:nvSpPr>
          <p:cNvPr id="50" name="TextBox 49"/>
          <p:cNvSpPr txBox="1"/>
          <p:nvPr/>
        </p:nvSpPr>
        <p:spPr>
          <a:xfrm>
            <a:off x="4142629" y="4003480"/>
            <a:ext cx="1056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200.1.1.10</a:t>
            </a:r>
            <a:endParaRPr lang="ko-KR" alt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870094" y="670903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192.168.10.10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825210" y="2139146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192.168.10.20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912198" y="3803987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192.168.10.30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896773" y="5421935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192.168.10.40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699" y="2435163"/>
            <a:ext cx="823518" cy="814053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7798130" y="6060956"/>
            <a:ext cx="689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Web#4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8" name="표 87"/>
          <p:cNvGraphicFramePr>
            <a:graphicFrameLocks noGrp="1"/>
          </p:cNvGraphicFramePr>
          <p:nvPr>
            <p:extLst/>
          </p:nvPr>
        </p:nvGraphicFramePr>
        <p:xfrm>
          <a:off x="3465085" y="4399002"/>
          <a:ext cx="272267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8105"/>
                <a:gridCol w="1474573"/>
              </a:tblGrid>
              <a:tr h="27210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200.1.1.10:80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192.168.10.10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2721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192.168.10.20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27210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200.1.1.10:443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192.168.10.30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2721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192.168.10.40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9" name="구름 88"/>
          <p:cNvSpPr/>
          <p:nvPr/>
        </p:nvSpPr>
        <p:spPr>
          <a:xfrm>
            <a:off x="2423794" y="3304885"/>
            <a:ext cx="1194487" cy="78529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/>
          <p:nvPr/>
        </p:nvSpPr>
        <p:spPr>
          <a:xfrm>
            <a:off x="454823" y="2350080"/>
            <a:ext cx="1375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http://200.1.1.10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52361" y="4673481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https://200.1.1.10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Rectangle 55"/>
          <p:cNvSpPr>
            <a:spLocks noChangeArrowheads="1"/>
          </p:cNvSpPr>
          <p:nvPr/>
        </p:nvSpPr>
        <p:spPr bwMode="auto">
          <a:xfrm>
            <a:off x="470697" y="318536"/>
            <a:ext cx="7839805" cy="324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898" indent="-342898" eaLnBrk="0" latinLnBrk="0" hangingPunct="0">
              <a:lnSpc>
                <a:spcPct val="95000"/>
              </a:lnSpc>
              <a:spcBef>
                <a:spcPct val="50000"/>
              </a:spcBef>
              <a:buClr>
                <a:srgbClr val="00B0DF"/>
              </a:buClr>
              <a:tabLst>
                <a:tab pos="1163631" algn="l"/>
              </a:tabLst>
            </a:pPr>
            <a:r>
              <a:rPr lang="en-US" altLang="ko-KR" sz="3323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L4 Switch</a:t>
            </a:r>
            <a:endParaRPr lang="en-US" altLang="ko-KR" sz="2400" b="1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898" indent="-342898" eaLnBrk="0" latinLnBrk="0" hangingPunct="0">
              <a:spcBef>
                <a:spcPct val="50000"/>
              </a:spcBef>
              <a:buClr>
                <a:srgbClr val="00B0DF"/>
              </a:buClr>
              <a:tabLst>
                <a:tab pos="1163631" algn="l"/>
              </a:tabLst>
            </a:pPr>
            <a:endParaRPr lang="en-US" altLang="ko-KR" sz="3323" b="1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grpSp>
        <p:nvGrpSpPr>
          <p:cNvPr id="134" name="그룹 133"/>
          <p:cNvGrpSpPr/>
          <p:nvPr/>
        </p:nvGrpSpPr>
        <p:grpSpPr>
          <a:xfrm>
            <a:off x="604267" y="3937837"/>
            <a:ext cx="851871" cy="740464"/>
            <a:chOff x="809159" y="4814047"/>
            <a:chExt cx="688975" cy="732719"/>
          </a:xfrm>
        </p:grpSpPr>
        <p:sp>
          <p:nvSpPr>
            <p:cNvPr id="135" name="Freeform 174"/>
            <p:cNvSpPr>
              <a:spLocks/>
            </p:cNvSpPr>
            <p:nvPr/>
          </p:nvSpPr>
          <p:spPr bwMode="auto">
            <a:xfrm rot="355818">
              <a:off x="1336329" y="5283876"/>
              <a:ext cx="61330" cy="36915"/>
            </a:xfrm>
            <a:custGeom>
              <a:avLst/>
              <a:gdLst>
                <a:gd name="T0" fmla="*/ 1224 w 1224"/>
                <a:gd name="T1" fmla="*/ 755 h 755"/>
                <a:gd name="T2" fmla="*/ 1112 w 1224"/>
                <a:gd name="T3" fmla="*/ 716 h 755"/>
                <a:gd name="T4" fmla="*/ 1051 w 1224"/>
                <a:gd name="T5" fmla="*/ 693 h 755"/>
                <a:gd name="T6" fmla="*/ 1006 w 1224"/>
                <a:gd name="T7" fmla="*/ 671 h 755"/>
                <a:gd name="T8" fmla="*/ 984 w 1224"/>
                <a:gd name="T9" fmla="*/ 660 h 755"/>
                <a:gd name="T10" fmla="*/ 939 w 1224"/>
                <a:gd name="T11" fmla="*/ 626 h 755"/>
                <a:gd name="T12" fmla="*/ 894 w 1224"/>
                <a:gd name="T13" fmla="*/ 548 h 755"/>
                <a:gd name="T14" fmla="*/ 889 w 1224"/>
                <a:gd name="T15" fmla="*/ 531 h 755"/>
                <a:gd name="T16" fmla="*/ 850 w 1224"/>
                <a:gd name="T17" fmla="*/ 509 h 755"/>
                <a:gd name="T18" fmla="*/ 799 w 1224"/>
                <a:gd name="T19" fmla="*/ 481 h 755"/>
                <a:gd name="T20" fmla="*/ 704 w 1224"/>
                <a:gd name="T21" fmla="*/ 453 h 755"/>
                <a:gd name="T22" fmla="*/ 419 w 1224"/>
                <a:gd name="T23" fmla="*/ 442 h 755"/>
                <a:gd name="T24" fmla="*/ 330 w 1224"/>
                <a:gd name="T25" fmla="*/ 408 h 755"/>
                <a:gd name="T26" fmla="*/ 212 w 1224"/>
                <a:gd name="T27" fmla="*/ 279 h 755"/>
                <a:gd name="T28" fmla="*/ 145 w 1224"/>
                <a:gd name="T29" fmla="*/ 134 h 755"/>
                <a:gd name="T30" fmla="*/ 78 w 1224"/>
                <a:gd name="T31" fmla="*/ 39 h 755"/>
                <a:gd name="T32" fmla="*/ 0 w 1224"/>
                <a:gd name="T33" fmla="*/ 0 h 7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24"/>
                <a:gd name="T52" fmla="*/ 0 h 755"/>
                <a:gd name="T53" fmla="*/ 1224 w 1224"/>
                <a:gd name="T54" fmla="*/ 755 h 7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24" h="755">
                  <a:moveTo>
                    <a:pt x="1224" y="755"/>
                  </a:moveTo>
                  <a:cubicBezTo>
                    <a:pt x="1190" y="729"/>
                    <a:pt x="1154" y="724"/>
                    <a:pt x="1112" y="716"/>
                  </a:cubicBezTo>
                  <a:cubicBezTo>
                    <a:pt x="1091" y="705"/>
                    <a:pt x="1072" y="702"/>
                    <a:pt x="1051" y="693"/>
                  </a:cubicBezTo>
                  <a:cubicBezTo>
                    <a:pt x="1036" y="686"/>
                    <a:pt x="1021" y="678"/>
                    <a:pt x="1006" y="671"/>
                  </a:cubicBezTo>
                  <a:cubicBezTo>
                    <a:pt x="999" y="667"/>
                    <a:pt x="984" y="660"/>
                    <a:pt x="984" y="660"/>
                  </a:cubicBezTo>
                  <a:cubicBezTo>
                    <a:pt x="971" y="646"/>
                    <a:pt x="939" y="626"/>
                    <a:pt x="939" y="626"/>
                  </a:cubicBezTo>
                  <a:cubicBezTo>
                    <a:pt x="923" y="602"/>
                    <a:pt x="906" y="575"/>
                    <a:pt x="894" y="548"/>
                  </a:cubicBezTo>
                  <a:cubicBezTo>
                    <a:pt x="892" y="543"/>
                    <a:pt x="893" y="536"/>
                    <a:pt x="889" y="531"/>
                  </a:cubicBezTo>
                  <a:cubicBezTo>
                    <a:pt x="884" y="524"/>
                    <a:pt x="855" y="512"/>
                    <a:pt x="850" y="509"/>
                  </a:cubicBezTo>
                  <a:cubicBezTo>
                    <a:pt x="802" y="480"/>
                    <a:pt x="833" y="491"/>
                    <a:pt x="799" y="481"/>
                  </a:cubicBezTo>
                  <a:cubicBezTo>
                    <a:pt x="764" y="457"/>
                    <a:pt x="751" y="457"/>
                    <a:pt x="704" y="453"/>
                  </a:cubicBezTo>
                  <a:cubicBezTo>
                    <a:pt x="606" y="457"/>
                    <a:pt x="515" y="459"/>
                    <a:pt x="419" y="442"/>
                  </a:cubicBezTo>
                  <a:cubicBezTo>
                    <a:pt x="391" y="426"/>
                    <a:pt x="360" y="419"/>
                    <a:pt x="330" y="408"/>
                  </a:cubicBezTo>
                  <a:cubicBezTo>
                    <a:pt x="287" y="368"/>
                    <a:pt x="245" y="328"/>
                    <a:pt x="212" y="279"/>
                  </a:cubicBezTo>
                  <a:cubicBezTo>
                    <a:pt x="183" y="235"/>
                    <a:pt x="168" y="181"/>
                    <a:pt x="145" y="134"/>
                  </a:cubicBezTo>
                  <a:cubicBezTo>
                    <a:pt x="128" y="100"/>
                    <a:pt x="99" y="71"/>
                    <a:pt x="78" y="39"/>
                  </a:cubicBezTo>
                  <a:cubicBezTo>
                    <a:pt x="70" y="27"/>
                    <a:pt x="15" y="7"/>
                    <a:pt x="0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6" name="Freeform 175"/>
            <p:cNvSpPr>
              <a:spLocks/>
            </p:cNvSpPr>
            <p:nvPr/>
          </p:nvSpPr>
          <p:spPr bwMode="auto">
            <a:xfrm rot="355818" flipH="1">
              <a:off x="1385915" y="5317436"/>
              <a:ext cx="112219" cy="58169"/>
            </a:xfrm>
            <a:custGeom>
              <a:avLst/>
              <a:gdLst>
                <a:gd name="T0" fmla="*/ 886 w 971"/>
                <a:gd name="T1" fmla="*/ 33 h 550"/>
                <a:gd name="T2" fmla="*/ 937 w 971"/>
                <a:gd name="T3" fmla="*/ 70 h 550"/>
                <a:gd name="T4" fmla="*/ 971 w 971"/>
                <a:gd name="T5" fmla="*/ 130 h 550"/>
                <a:gd name="T6" fmla="*/ 967 w 971"/>
                <a:gd name="T7" fmla="*/ 218 h 550"/>
                <a:gd name="T8" fmla="*/ 882 w 971"/>
                <a:gd name="T9" fmla="*/ 261 h 550"/>
                <a:gd name="T10" fmla="*/ 791 w 971"/>
                <a:gd name="T11" fmla="*/ 294 h 550"/>
                <a:gd name="T12" fmla="*/ 665 w 971"/>
                <a:gd name="T13" fmla="*/ 382 h 550"/>
                <a:gd name="T14" fmla="*/ 519 w 971"/>
                <a:gd name="T15" fmla="*/ 522 h 550"/>
                <a:gd name="T16" fmla="*/ 397 w 971"/>
                <a:gd name="T17" fmla="*/ 542 h 550"/>
                <a:gd name="T18" fmla="*/ 298 w 971"/>
                <a:gd name="T19" fmla="*/ 550 h 550"/>
                <a:gd name="T20" fmla="*/ 155 w 971"/>
                <a:gd name="T21" fmla="*/ 522 h 550"/>
                <a:gd name="T22" fmla="*/ 34 w 971"/>
                <a:gd name="T23" fmla="*/ 459 h 550"/>
                <a:gd name="T24" fmla="*/ 0 w 971"/>
                <a:gd name="T25" fmla="*/ 393 h 550"/>
                <a:gd name="T26" fmla="*/ 11 w 971"/>
                <a:gd name="T27" fmla="*/ 315 h 550"/>
                <a:gd name="T28" fmla="*/ 63 w 971"/>
                <a:gd name="T29" fmla="*/ 210 h 550"/>
                <a:gd name="T30" fmla="*/ 142 w 971"/>
                <a:gd name="T31" fmla="*/ 147 h 550"/>
                <a:gd name="T32" fmla="*/ 246 w 971"/>
                <a:gd name="T33" fmla="*/ 89 h 550"/>
                <a:gd name="T34" fmla="*/ 445 w 971"/>
                <a:gd name="T35" fmla="*/ 21 h 550"/>
                <a:gd name="T36" fmla="*/ 634 w 971"/>
                <a:gd name="T37" fmla="*/ 0 h 550"/>
                <a:gd name="T38" fmla="*/ 794 w 971"/>
                <a:gd name="T39" fmla="*/ 13 h 550"/>
                <a:gd name="T40" fmla="*/ 886 w 971"/>
                <a:gd name="T41" fmla="*/ 33 h 5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1"/>
                <a:gd name="T64" fmla="*/ 0 h 550"/>
                <a:gd name="T65" fmla="*/ 971 w 971"/>
                <a:gd name="T66" fmla="*/ 550 h 5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1" h="550">
                  <a:moveTo>
                    <a:pt x="886" y="33"/>
                  </a:moveTo>
                  <a:lnTo>
                    <a:pt x="937" y="70"/>
                  </a:lnTo>
                  <a:lnTo>
                    <a:pt x="971" y="130"/>
                  </a:lnTo>
                  <a:lnTo>
                    <a:pt x="967" y="218"/>
                  </a:lnTo>
                  <a:lnTo>
                    <a:pt x="882" y="261"/>
                  </a:lnTo>
                  <a:lnTo>
                    <a:pt x="791" y="294"/>
                  </a:lnTo>
                  <a:lnTo>
                    <a:pt x="665" y="382"/>
                  </a:lnTo>
                  <a:lnTo>
                    <a:pt x="519" y="522"/>
                  </a:lnTo>
                  <a:lnTo>
                    <a:pt x="397" y="542"/>
                  </a:lnTo>
                  <a:lnTo>
                    <a:pt x="298" y="550"/>
                  </a:lnTo>
                  <a:lnTo>
                    <a:pt x="155" y="522"/>
                  </a:lnTo>
                  <a:lnTo>
                    <a:pt x="34" y="459"/>
                  </a:lnTo>
                  <a:lnTo>
                    <a:pt x="0" y="393"/>
                  </a:lnTo>
                  <a:lnTo>
                    <a:pt x="11" y="315"/>
                  </a:lnTo>
                  <a:lnTo>
                    <a:pt x="63" y="210"/>
                  </a:lnTo>
                  <a:lnTo>
                    <a:pt x="142" y="147"/>
                  </a:lnTo>
                  <a:lnTo>
                    <a:pt x="246" y="89"/>
                  </a:lnTo>
                  <a:lnTo>
                    <a:pt x="445" y="21"/>
                  </a:lnTo>
                  <a:lnTo>
                    <a:pt x="634" y="0"/>
                  </a:lnTo>
                  <a:lnTo>
                    <a:pt x="794" y="13"/>
                  </a:lnTo>
                  <a:lnTo>
                    <a:pt x="886" y="3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7" name="Freeform 176"/>
            <p:cNvSpPr>
              <a:spLocks/>
            </p:cNvSpPr>
            <p:nvPr/>
          </p:nvSpPr>
          <p:spPr bwMode="auto">
            <a:xfrm rot="355818">
              <a:off x="1380695" y="5337571"/>
              <a:ext cx="110915" cy="41389"/>
            </a:xfrm>
            <a:custGeom>
              <a:avLst/>
              <a:gdLst>
                <a:gd name="T0" fmla="*/ 0 w 1432"/>
                <a:gd name="T1" fmla="*/ 0 h 526"/>
                <a:gd name="T2" fmla="*/ 56 w 1432"/>
                <a:gd name="T3" fmla="*/ 118 h 526"/>
                <a:gd name="T4" fmla="*/ 319 w 1432"/>
                <a:gd name="T5" fmla="*/ 302 h 526"/>
                <a:gd name="T6" fmla="*/ 604 w 1432"/>
                <a:gd name="T7" fmla="*/ 448 h 526"/>
                <a:gd name="T8" fmla="*/ 867 w 1432"/>
                <a:gd name="T9" fmla="*/ 526 h 526"/>
                <a:gd name="T10" fmla="*/ 1091 w 1432"/>
                <a:gd name="T11" fmla="*/ 504 h 526"/>
                <a:gd name="T12" fmla="*/ 1270 w 1432"/>
                <a:gd name="T13" fmla="*/ 448 h 526"/>
                <a:gd name="T14" fmla="*/ 1432 w 1432"/>
                <a:gd name="T15" fmla="*/ 353 h 526"/>
                <a:gd name="T16" fmla="*/ 1253 w 1432"/>
                <a:gd name="T17" fmla="*/ 431 h 526"/>
                <a:gd name="T18" fmla="*/ 1108 w 1432"/>
                <a:gd name="T19" fmla="*/ 470 h 526"/>
                <a:gd name="T20" fmla="*/ 951 w 1432"/>
                <a:gd name="T21" fmla="*/ 470 h 526"/>
                <a:gd name="T22" fmla="*/ 789 w 1432"/>
                <a:gd name="T23" fmla="*/ 453 h 526"/>
                <a:gd name="T24" fmla="*/ 699 w 1432"/>
                <a:gd name="T25" fmla="*/ 420 h 526"/>
                <a:gd name="T26" fmla="*/ 560 w 1432"/>
                <a:gd name="T27" fmla="*/ 330 h 526"/>
                <a:gd name="T28" fmla="*/ 437 w 1432"/>
                <a:gd name="T29" fmla="*/ 213 h 526"/>
                <a:gd name="T30" fmla="*/ 274 w 1432"/>
                <a:gd name="T31" fmla="*/ 129 h 526"/>
                <a:gd name="T32" fmla="*/ 140 w 1432"/>
                <a:gd name="T33" fmla="*/ 73 h 526"/>
                <a:gd name="T34" fmla="*/ 0 w 1432"/>
                <a:gd name="T35" fmla="*/ 0 h 5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2"/>
                <a:gd name="T55" fmla="*/ 0 h 526"/>
                <a:gd name="T56" fmla="*/ 1432 w 1432"/>
                <a:gd name="T57" fmla="*/ 526 h 5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2" h="526">
                  <a:moveTo>
                    <a:pt x="0" y="0"/>
                  </a:moveTo>
                  <a:lnTo>
                    <a:pt x="56" y="118"/>
                  </a:lnTo>
                  <a:lnTo>
                    <a:pt x="319" y="302"/>
                  </a:lnTo>
                  <a:lnTo>
                    <a:pt x="604" y="448"/>
                  </a:lnTo>
                  <a:lnTo>
                    <a:pt x="867" y="526"/>
                  </a:lnTo>
                  <a:lnTo>
                    <a:pt x="1091" y="504"/>
                  </a:lnTo>
                  <a:lnTo>
                    <a:pt x="1270" y="448"/>
                  </a:lnTo>
                  <a:lnTo>
                    <a:pt x="1432" y="353"/>
                  </a:lnTo>
                  <a:lnTo>
                    <a:pt x="1253" y="431"/>
                  </a:lnTo>
                  <a:lnTo>
                    <a:pt x="1108" y="470"/>
                  </a:lnTo>
                  <a:lnTo>
                    <a:pt x="951" y="470"/>
                  </a:lnTo>
                  <a:lnTo>
                    <a:pt x="789" y="453"/>
                  </a:lnTo>
                  <a:lnTo>
                    <a:pt x="699" y="420"/>
                  </a:lnTo>
                  <a:lnTo>
                    <a:pt x="560" y="330"/>
                  </a:lnTo>
                  <a:lnTo>
                    <a:pt x="437" y="213"/>
                  </a:lnTo>
                  <a:lnTo>
                    <a:pt x="274" y="129"/>
                  </a:lnTo>
                  <a:lnTo>
                    <a:pt x="140" y="7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8" name="Freeform 177"/>
            <p:cNvSpPr>
              <a:spLocks/>
            </p:cNvSpPr>
            <p:nvPr/>
          </p:nvSpPr>
          <p:spPr bwMode="auto">
            <a:xfrm rot="355818" flipH="1">
              <a:off x="1408098" y="5314079"/>
              <a:ext cx="26098" cy="27966"/>
            </a:xfrm>
            <a:custGeom>
              <a:avLst/>
              <a:gdLst>
                <a:gd name="T0" fmla="*/ 229 w 229"/>
                <a:gd name="T1" fmla="*/ 261 h 261"/>
                <a:gd name="T2" fmla="*/ 115 w 229"/>
                <a:gd name="T3" fmla="*/ 57 h 261"/>
                <a:gd name="T4" fmla="*/ 0 w 229"/>
                <a:gd name="T5" fmla="*/ 0 h 261"/>
                <a:gd name="T6" fmla="*/ 0 60000 65536"/>
                <a:gd name="T7" fmla="*/ 0 60000 65536"/>
                <a:gd name="T8" fmla="*/ 0 60000 65536"/>
                <a:gd name="T9" fmla="*/ 0 w 229"/>
                <a:gd name="T10" fmla="*/ 0 h 261"/>
                <a:gd name="T11" fmla="*/ 229 w 229"/>
                <a:gd name="T12" fmla="*/ 261 h 2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261">
                  <a:moveTo>
                    <a:pt x="229" y="261"/>
                  </a:moveTo>
                  <a:lnTo>
                    <a:pt x="115" y="5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9" name="Freeform 178"/>
            <p:cNvSpPr>
              <a:spLocks/>
            </p:cNvSpPr>
            <p:nvPr/>
          </p:nvSpPr>
          <p:spPr bwMode="auto">
            <a:xfrm rot="355818">
              <a:off x="1396354" y="5312961"/>
              <a:ext cx="35232" cy="5593"/>
            </a:xfrm>
            <a:custGeom>
              <a:avLst/>
              <a:gdLst>
                <a:gd name="T0" fmla="*/ 0 w 560"/>
                <a:gd name="T1" fmla="*/ 79 h 79"/>
                <a:gd name="T2" fmla="*/ 246 w 560"/>
                <a:gd name="T3" fmla="*/ 26 h 79"/>
                <a:gd name="T4" fmla="*/ 408 w 560"/>
                <a:gd name="T5" fmla="*/ 0 h 79"/>
                <a:gd name="T6" fmla="*/ 560 w 560"/>
                <a:gd name="T7" fmla="*/ 26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"/>
                <a:gd name="T13" fmla="*/ 0 h 79"/>
                <a:gd name="T14" fmla="*/ 560 w 56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" h="79">
                  <a:moveTo>
                    <a:pt x="0" y="79"/>
                  </a:moveTo>
                  <a:lnTo>
                    <a:pt x="246" y="26"/>
                  </a:lnTo>
                  <a:lnTo>
                    <a:pt x="408" y="0"/>
                  </a:lnTo>
                  <a:lnTo>
                    <a:pt x="560" y="26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0" name="Oval 179"/>
            <p:cNvSpPr>
              <a:spLocks noChangeArrowheads="1"/>
            </p:cNvSpPr>
            <p:nvPr/>
          </p:nvSpPr>
          <p:spPr bwMode="auto">
            <a:xfrm rot="21219751">
              <a:off x="1412012" y="5310724"/>
              <a:ext cx="15659" cy="6712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1" name="Freeform 180"/>
            <p:cNvSpPr>
              <a:spLocks/>
            </p:cNvSpPr>
            <p:nvPr/>
          </p:nvSpPr>
          <p:spPr bwMode="auto">
            <a:xfrm rot="355818">
              <a:off x="1388524" y="5315198"/>
              <a:ext cx="30013" cy="23491"/>
            </a:xfrm>
            <a:custGeom>
              <a:avLst/>
              <a:gdLst>
                <a:gd name="T0" fmla="*/ 98 w 482"/>
                <a:gd name="T1" fmla="*/ 36 h 367"/>
                <a:gd name="T2" fmla="*/ 320 w 482"/>
                <a:gd name="T3" fmla="*/ 0 h 367"/>
                <a:gd name="T4" fmla="*/ 367 w 482"/>
                <a:gd name="T5" fmla="*/ 26 h 367"/>
                <a:gd name="T6" fmla="*/ 445 w 482"/>
                <a:gd name="T7" fmla="*/ 26 h 367"/>
                <a:gd name="T8" fmla="*/ 482 w 482"/>
                <a:gd name="T9" fmla="*/ 42 h 367"/>
                <a:gd name="T10" fmla="*/ 278 w 482"/>
                <a:gd name="T11" fmla="*/ 367 h 367"/>
                <a:gd name="T12" fmla="*/ 5 w 482"/>
                <a:gd name="T13" fmla="*/ 262 h 367"/>
                <a:gd name="T14" fmla="*/ 0 w 482"/>
                <a:gd name="T15" fmla="*/ 157 h 367"/>
                <a:gd name="T16" fmla="*/ 42 w 482"/>
                <a:gd name="T17" fmla="*/ 74 h 367"/>
                <a:gd name="T18" fmla="*/ 98 w 482"/>
                <a:gd name="T19" fmla="*/ 36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2"/>
                <a:gd name="T31" fmla="*/ 0 h 367"/>
                <a:gd name="T32" fmla="*/ 482 w 482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2" h="367">
                  <a:moveTo>
                    <a:pt x="98" y="36"/>
                  </a:moveTo>
                  <a:lnTo>
                    <a:pt x="320" y="0"/>
                  </a:lnTo>
                  <a:lnTo>
                    <a:pt x="367" y="26"/>
                  </a:lnTo>
                  <a:lnTo>
                    <a:pt x="445" y="26"/>
                  </a:lnTo>
                  <a:lnTo>
                    <a:pt x="482" y="42"/>
                  </a:lnTo>
                  <a:lnTo>
                    <a:pt x="278" y="367"/>
                  </a:lnTo>
                  <a:lnTo>
                    <a:pt x="5" y="262"/>
                  </a:lnTo>
                  <a:lnTo>
                    <a:pt x="0" y="157"/>
                  </a:lnTo>
                  <a:lnTo>
                    <a:pt x="42" y="74"/>
                  </a:lnTo>
                  <a:lnTo>
                    <a:pt x="98" y="36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2" name="Freeform 182"/>
            <p:cNvSpPr>
              <a:spLocks/>
            </p:cNvSpPr>
            <p:nvPr/>
          </p:nvSpPr>
          <p:spPr bwMode="auto">
            <a:xfrm flipH="1">
              <a:off x="995757" y="5270442"/>
              <a:ext cx="184726" cy="276324"/>
            </a:xfrm>
            <a:custGeom>
              <a:avLst/>
              <a:gdLst>
                <a:gd name="T0" fmla="*/ 933 w 933"/>
                <a:gd name="T1" fmla="*/ 135 h 352"/>
                <a:gd name="T2" fmla="*/ 932 w 933"/>
                <a:gd name="T3" fmla="*/ 171 h 352"/>
                <a:gd name="T4" fmla="*/ 762 w 933"/>
                <a:gd name="T5" fmla="*/ 352 h 352"/>
                <a:gd name="T6" fmla="*/ 4 w 933"/>
                <a:gd name="T7" fmla="*/ 195 h 352"/>
                <a:gd name="T8" fmla="*/ 0 w 933"/>
                <a:gd name="T9" fmla="*/ 148 h 352"/>
                <a:gd name="T10" fmla="*/ 244 w 933"/>
                <a:gd name="T11" fmla="*/ 0 h 352"/>
                <a:gd name="T12" fmla="*/ 933 w 933"/>
                <a:gd name="T13" fmla="*/ 135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3"/>
                <a:gd name="T22" fmla="*/ 0 h 352"/>
                <a:gd name="T23" fmla="*/ 933 w 933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3" h="352">
                  <a:moveTo>
                    <a:pt x="933" y="135"/>
                  </a:moveTo>
                  <a:lnTo>
                    <a:pt x="932" y="171"/>
                  </a:lnTo>
                  <a:lnTo>
                    <a:pt x="762" y="352"/>
                  </a:lnTo>
                  <a:lnTo>
                    <a:pt x="4" y="195"/>
                  </a:lnTo>
                  <a:lnTo>
                    <a:pt x="0" y="148"/>
                  </a:lnTo>
                  <a:lnTo>
                    <a:pt x="244" y="0"/>
                  </a:lnTo>
                  <a:lnTo>
                    <a:pt x="933" y="135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3F3F3"/>
                </a:gs>
              </a:gsLst>
              <a:lin ang="0" scaled="1"/>
            </a:gra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3" name="Freeform 183"/>
            <p:cNvSpPr>
              <a:spLocks/>
            </p:cNvSpPr>
            <p:nvPr/>
          </p:nvSpPr>
          <p:spPr bwMode="auto">
            <a:xfrm flipH="1">
              <a:off x="1010110" y="5260375"/>
              <a:ext cx="184726" cy="276324"/>
            </a:xfrm>
            <a:custGeom>
              <a:avLst/>
              <a:gdLst>
                <a:gd name="T0" fmla="*/ 895 w 895"/>
                <a:gd name="T1" fmla="*/ 133 h 294"/>
                <a:gd name="T2" fmla="*/ 232 w 895"/>
                <a:gd name="T3" fmla="*/ 0 h 294"/>
                <a:gd name="T4" fmla="*/ 0 w 895"/>
                <a:gd name="T5" fmla="*/ 143 h 294"/>
                <a:gd name="T6" fmla="*/ 739 w 895"/>
                <a:gd name="T7" fmla="*/ 294 h 294"/>
                <a:gd name="T8" fmla="*/ 895 w 895"/>
                <a:gd name="T9" fmla="*/ 133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294"/>
                <a:gd name="T17" fmla="*/ 895 w 895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294">
                  <a:moveTo>
                    <a:pt x="895" y="133"/>
                  </a:moveTo>
                  <a:lnTo>
                    <a:pt x="232" y="0"/>
                  </a:lnTo>
                  <a:lnTo>
                    <a:pt x="0" y="143"/>
                  </a:lnTo>
                  <a:lnTo>
                    <a:pt x="739" y="294"/>
                  </a:lnTo>
                  <a:lnTo>
                    <a:pt x="895" y="1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4" name="Freeform 184"/>
            <p:cNvSpPr>
              <a:spLocks/>
            </p:cNvSpPr>
            <p:nvPr/>
          </p:nvSpPr>
          <p:spPr bwMode="auto">
            <a:xfrm flipH="1">
              <a:off x="1027074" y="5336452"/>
              <a:ext cx="283158" cy="59288"/>
            </a:xfrm>
            <a:custGeom>
              <a:avLst/>
              <a:gdLst>
                <a:gd name="T0" fmla="*/ 0 w 531"/>
                <a:gd name="T1" fmla="*/ 15 h 118"/>
                <a:gd name="T2" fmla="*/ 508 w 531"/>
                <a:gd name="T3" fmla="*/ 118 h 118"/>
                <a:gd name="T4" fmla="*/ 531 w 531"/>
                <a:gd name="T5" fmla="*/ 103 h 118"/>
                <a:gd name="T6" fmla="*/ 23 w 531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1"/>
                <a:gd name="T13" fmla="*/ 0 h 118"/>
                <a:gd name="T14" fmla="*/ 531 w 531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1" h="118">
                  <a:moveTo>
                    <a:pt x="0" y="15"/>
                  </a:moveTo>
                  <a:lnTo>
                    <a:pt x="508" y="118"/>
                  </a:lnTo>
                  <a:lnTo>
                    <a:pt x="531" y="103"/>
                  </a:lnTo>
                  <a:lnTo>
                    <a:pt x="23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5" name="Freeform 185"/>
            <p:cNvSpPr>
              <a:spLocks/>
            </p:cNvSpPr>
            <p:nvPr/>
          </p:nvSpPr>
          <p:spPr bwMode="auto">
            <a:xfrm flipH="1">
              <a:off x="1098842" y="5352113"/>
              <a:ext cx="292292" cy="79424"/>
            </a:xfrm>
            <a:custGeom>
              <a:avLst/>
              <a:gdLst>
                <a:gd name="T0" fmla="*/ 0 w 548"/>
                <a:gd name="T1" fmla="*/ 74 h 159"/>
                <a:gd name="T2" fmla="*/ 31 w 548"/>
                <a:gd name="T3" fmla="*/ 78 h 159"/>
                <a:gd name="T4" fmla="*/ 57 w 548"/>
                <a:gd name="T5" fmla="*/ 66 h 159"/>
                <a:gd name="T6" fmla="*/ 76 w 548"/>
                <a:gd name="T7" fmla="*/ 71 h 159"/>
                <a:gd name="T8" fmla="*/ 58 w 548"/>
                <a:gd name="T9" fmla="*/ 81 h 159"/>
                <a:gd name="T10" fmla="*/ 451 w 548"/>
                <a:gd name="T11" fmla="*/ 159 h 159"/>
                <a:gd name="T12" fmla="*/ 548 w 548"/>
                <a:gd name="T13" fmla="*/ 84 h 159"/>
                <a:gd name="T14" fmla="*/ 130 w 548"/>
                <a:gd name="T15" fmla="*/ 0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8"/>
                <a:gd name="T25" fmla="*/ 0 h 159"/>
                <a:gd name="T26" fmla="*/ 548 w 548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8" h="159">
                  <a:moveTo>
                    <a:pt x="0" y="74"/>
                  </a:moveTo>
                  <a:lnTo>
                    <a:pt x="31" y="78"/>
                  </a:lnTo>
                  <a:lnTo>
                    <a:pt x="57" y="66"/>
                  </a:lnTo>
                  <a:lnTo>
                    <a:pt x="76" y="71"/>
                  </a:lnTo>
                  <a:lnTo>
                    <a:pt x="58" y="81"/>
                  </a:lnTo>
                  <a:lnTo>
                    <a:pt x="451" y="159"/>
                  </a:lnTo>
                  <a:lnTo>
                    <a:pt x="548" y="84"/>
                  </a:lnTo>
                  <a:lnTo>
                    <a:pt x="130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6" name="Freeform 186"/>
            <p:cNvSpPr>
              <a:spLocks/>
            </p:cNvSpPr>
            <p:nvPr/>
          </p:nvSpPr>
          <p:spPr bwMode="auto">
            <a:xfrm flipH="1">
              <a:off x="1044037" y="5396859"/>
              <a:ext cx="74378" cy="34678"/>
            </a:xfrm>
            <a:custGeom>
              <a:avLst/>
              <a:gdLst>
                <a:gd name="T0" fmla="*/ 73 w 140"/>
                <a:gd name="T1" fmla="*/ 0 h 70"/>
                <a:gd name="T2" fmla="*/ 140 w 140"/>
                <a:gd name="T3" fmla="*/ 11 h 70"/>
                <a:gd name="T4" fmla="*/ 75 w 140"/>
                <a:gd name="T5" fmla="*/ 70 h 70"/>
                <a:gd name="T6" fmla="*/ 0 w 140"/>
                <a:gd name="T7" fmla="*/ 56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70"/>
                <a:gd name="T14" fmla="*/ 140 w 1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70">
                  <a:moveTo>
                    <a:pt x="73" y="0"/>
                  </a:moveTo>
                  <a:lnTo>
                    <a:pt x="140" y="11"/>
                  </a:lnTo>
                  <a:lnTo>
                    <a:pt x="75" y="70"/>
                  </a:lnTo>
                  <a:lnTo>
                    <a:pt x="0" y="56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7" name="Freeform 187"/>
            <p:cNvSpPr>
              <a:spLocks/>
            </p:cNvSpPr>
            <p:nvPr/>
          </p:nvSpPr>
          <p:spPr bwMode="auto">
            <a:xfrm flipH="1">
              <a:off x="990537" y="5404690"/>
              <a:ext cx="88732" cy="50339"/>
            </a:xfrm>
            <a:custGeom>
              <a:avLst/>
              <a:gdLst>
                <a:gd name="T0" fmla="*/ 87 w 167"/>
                <a:gd name="T1" fmla="*/ 0 h 101"/>
                <a:gd name="T2" fmla="*/ 167 w 167"/>
                <a:gd name="T3" fmla="*/ 15 h 101"/>
                <a:gd name="T4" fmla="*/ 81 w 167"/>
                <a:gd name="T5" fmla="*/ 101 h 101"/>
                <a:gd name="T6" fmla="*/ 0 w 167"/>
                <a:gd name="T7" fmla="*/ 83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01"/>
                <a:gd name="T14" fmla="*/ 167 w 16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01">
                  <a:moveTo>
                    <a:pt x="87" y="0"/>
                  </a:moveTo>
                  <a:lnTo>
                    <a:pt x="167" y="15"/>
                  </a:lnTo>
                  <a:lnTo>
                    <a:pt x="81" y="101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8" name="Freeform 189"/>
            <p:cNvSpPr>
              <a:spLocks noChangeAspect="1"/>
            </p:cNvSpPr>
            <p:nvPr/>
          </p:nvSpPr>
          <p:spPr bwMode="auto">
            <a:xfrm>
              <a:off x="809159" y="5121673"/>
              <a:ext cx="118744" cy="249457"/>
            </a:xfrm>
            <a:custGeom>
              <a:avLst/>
              <a:gdLst/>
              <a:ahLst/>
              <a:cxnLst>
                <a:cxn ang="0">
                  <a:pos x="169" y="246"/>
                </a:cxn>
                <a:cxn ang="0">
                  <a:pos x="1" y="0"/>
                </a:cxn>
                <a:cxn ang="0">
                  <a:pos x="0" y="123"/>
                </a:cxn>
                <a:cxn ang="0">
                  <a:pos x="165" y="377"/>
                </a:cxn>
              </a:cxnLst>
              <a:rect l="0" t="0" r="r" b="b"/>
              <a:pathLst>
                <a:path w="169" h="377">
                  <a:moveTo>
                    <a:pt x="169" y="246"/>
                  </a:moveTo>
                  <a:lnTo>
                    <a:pt x="1" y="0"/>
                  </a:lnTo>
                  <a:lnTo>
                    <a:pt x="0" y="123"/>
                  </a:lnTo>
                  <a:lnTo>
                    <a:pt x="165" y="377"/>
                  </a:lnTo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60784"/>
                    <a:invGamma/>
                  </a:srgbClr>
                </a:gs>
              </a:gsLst>
              <a:lin ang="0" scaled="1"/>
            </a:gra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9" name="Freeform 190"/>
            <p:cNvSpPr>
              <a:spLocks noChangeAspect="1"/>
            </p:cNvSpPr>
            <p:nvPr/>
          </p:nvSpPr>
          <p:spPr bwMode="auto">
            <a:xfrm>
              <a:off x="811769" y="5080284"/>
              <a:ext cx="508902" cy="203593"/>
            </a:xfrm>
            <a:custGeom>
              <a:avLst/>
              <a:gdLst/>
              <a:ahLst/>
              <a:cxnLst>
                <a:cxn ang="0">
                  <a:pos x="166" y="310"/>
                </a:cxn>
                <a:cxn ang="0">
                  <a:pos x="718" y="211"/>
                </a:cxn>
                <a:cxn ang="0">
                  <a:pos x="444" y="0"/>
                </a:cxn>
                <a:cxn ang="0">
                  <a:pos x="0" y="64"/>
                </a:cxn>
                <a:cxn ang="0">
                  <a:pos x="166" y="310"/>
                </a:cxn>
              </a:cxnLst>
              <a:rect l="0" t="0" r="r" b="b"/>
              <a:pathLst>
                <a:path w="718" h="310">
                  <a:moveTo>
                    <a:pt x="166" y="310"/>
                  </a:moveTo>
                  <a:lnTo>
                    <a:pt x="718" y="211"/>
                  </a:lnTo>
                  <a:lnTo>
                    <a:pt x="444" y="0"/>
                  </a:lnTo>
                  <a:lnTo>
                    <a:pt x="0" y="64"/>
                  </a:lnTo>
                  <a:lnTo>
                    <a:pt x="166" y="310"/>
                  </a:lnTo>
                  <a:close/>
                </a:path>
              </a:pathLst>
            </a:custGeom>
            <a:solidFill>
              <a:srgbClr val="FFFFFF"/>
            </a:soli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0" name="Freeform 191"/>
            <p:cNvSpPr>
              <a:spLocks/>
            </p:cNvSpPr>
            <p:nvPr/>
          </p:nvSpPr>
          <p:spPr bwMode="auto">
            <a:xfrm>
              <a:off x="922684" y="5217876"/>
              <a:ext cx="392768" cy="151017"/>
            </a:xfrm>
            <a:custGeom>
              <a:avLst/>
              <a:gdLst/>
              <a:ahLst/>
              <a:cxnLst>
                <a:cxn ang="0">
                  <a:pos x="6" y="99"/>
                </a:cxn>
                <a:cxn ang="0">
                  <a:pos x="557" y="0"/>
                </a:cxn>
                <a:cxn ang="0">
                  <a:pos x="549" y="121"/>
                </a:cxn>
                <a:cxn ang="0">
                  <a:pos x="0" y="228"/>
                </a:cxn>
                <a:cxn ang="0">
                  <a:pos x="6" y="99"/>
                </a:cxn>
              </a:cxnLst>
              <a:rect l="0" t="0" r="r" b="b"/>
              <a:pathLst>
                <a:path w="557" h="228">
                  <a:moveTo>
                    <a:pt x="6" y="99"/>
                  </a:moveTo>
                  <a:lnTo>
                    <a:pt x="557" y="0"/>
                  </a:lnTo>
                  <a:lnTo>
                    <a:pt x="549" y="121"/>
                  </a:lnTo>
                  <a:lnTo>
                    <a:pt x="0" y="228"/>
                  </a:lnTo>
                  <a:lnTo>
                    <a:pt x="6" y="99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1" name="Freeform 192"/>
            <p:cNvSpPr>
              <a:spLocks/>
            </p:cNvSpPr>
            <p:nvPr/>
          </p:nvSpPr>
          <p:spPr bwMode="auto">
            <a:xfrm>
              <a:off x="938342" y="5308487"/>
              <a:ext cx="118743" cy="42508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3"/>
                </a:cxn>
                <a:cxn ang="0">
                  <a:pos x="164" y="33"/>
                </a:cxn>
                <a:cxn ang="0">
                  <a:pos x="167" y="0"/>
                </a:cxn>
                <a:cxn ang="0">
                  <a:pos x="0" y="32"/>
                </a:cxn>
              </a:cxnLst>
              <a:rect l="0" t="0" r="r" b="b"/>
              <a:pathLst>
                <a:path w="167" h="63">
                  <a:moveTo>
                    <a:pt x="0" y="32"/>
                  </a:moveTo>
                  <a:lnTo>
                    <a:pt x="0" y="63"/>
                  </a:lnTo>
                  <a:lnTo>
                    <a:pt x="164" y="33"/>
                  </a:lnTo>
                  <a:lnTo>
                    <a:pt x="167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/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2" name="Oval 193"/>
            <p:cNvSpPr>
              <a:spLocks noChangeArrowheads="1"/>
            </p:cNvSpPr>
            <p:nvPr/>
          </p:nvSpPr>
          <p:spPr bwMode="auto">
            <a:xfrm>
              <a:off x="1036208" y="5314079"/>
              <a:ext cx="13049" cy="14543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3" name="Line 194"/>
            <p:cNvSpPr>
              <a:spLocks noChangeShapeType="1"/>
            </p:cNvSpPr>
            <p:nvPr/>
          </p:nvSpPr>
          <p:spPr bwMode="auto">
            <a:xfrm flipH="1">
              <a:off x="1218890" y="5250317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4" name="Line 195"/>
            <p:cNvSpPr>
              <a:spLocks noChangeShapeType="1"/>
            </p:cNvSpPr>
            <p:nvPr/>
          </p:nvSpPr>
          <p:spPr bwMode="auto">
            <a:xfrm flipH="1">
              <a:off x="1209757" y="5251435"/>
              <a:ext cx="1304" cy="57051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5" name="Line 196"/>
            <p:cNvSpPr>
              <a:spLocks noChangeShapeType="1"/>
            </p:cNvSpPr>
            <p:nvPr/>
          </p:nvSpPr>
          <p:spPr bwMode="auto">
            <a:xfrm flipH="1">
              <a:off x="1229329" y="5249198"/>
              <a:ext cx="3915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6" name="Line 197"/>
            <p:cNvSpPr>
              <a:spLocks noChangeShapeType="1"/>
            </p:cNvSpPr>
            <p:nvPr/>
          </p:nvSpPr>
          <p:spPr bwMode="auto">
            <a:xfrm flipH="1">
              <a:off x="1238464" y="5248080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7" name="Line 198"/>
            <p:cNvSpPr>
              <a:spLocks noChangeShapeType="1"/>
            </p:cNvSpPr>
            <p:nvPr/>
          </p:nvSpPr>
          <p:spPr bwMode="auto">
            <a:xfrm flipH="1">
              <a:off x="1246293" y="5246961"/>
              <a:ext cx="522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8" name="Line 199"/>
            <p:cNvSpPr>
              <a:spLocks noChangeShapeType="1"/>
            </p:cNvSpPr>
            <p:nvPr/>
          </p:nvSpPr>
          <p:spPr bwMode="auto">
            <a:xfrm flipH="1">
              <a:off x="1255427" y="5244724"/>
              <a:ext cx="5220" cy="54814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9" name="Line 200"/>
            <p:cNvSpPr>
              <a:spLocks noChangeShapeType="1"/>
            </p:cNvSpPr>
            <p:nvPr/>
          </p:nvSpPr>
          <p:spPr bwMode="auto">
            <a:xfrm flipH="1">
              <a:off x="1264561" y="5244724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0" name="Line 201"/>
            <p:cNvSpPr>
              <a:spLocks noChangeShapeType="1"/>
            </p:cNvSpPr>
            <p:nvPr/>
          </p:nvSpPr>
          <p:spPr bwMode="auto">
            <a:xfrm flipH="1">
              <a:off x="1272391" y="5240249"/>
              <a:ext cx="1304" cy="5593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1" name="Line 202"/>
            <p:cNvSpPr>
              <a:spLocks noChangeShapeType="1"/>
            </p:cNvSpPr>
            <p:nvPr/>
          </p:nvSpPr>
          <p:spPr bwMode="auto">
            <a:xfrm flipH="1">
              <a:off x="1280220" y="5240249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2" name="Line 203"/>
            <p:cNvSpPr>
              <a:spLocks noChangeShapeType="1"/>
            </p:cNvSpPr>
            <p:nvPr/>
          </p:nvSpPr>
          <p:spPr bwMode="auto">
            <a:xfrm flipH="1">
              <a:off x="1289354" y="5239131"/>
              <a:ext cx="1305" cy="5481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3" name="Line 204"/>
            <p:cNvSpPr>
              <a:spLocks noChangeShapeType="1"/>
            </p:cNvSpPr>
            <p:nvPr/>
          </p:nvSpPr>
          <p:spPr bwMode="auto">
            <a:xfrm flipH="1">
              <a:off x="1298488" y="5238012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4" name="Freeform 205"/>
            <p:cNvSpPr>
              <a:spLocks/>
            </p:cNvSpPr>
            <p:nvPr/>
          </p:nvSpPr>
          <p:spPr bwMode="auto">
            <a:xfrm>
              <a:off x="1092318" y="5272690"/>
              <a:ext cx="65244" cy="43627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0" y="138"/>
                </a:cxn>
                <a:cxn ang="0">
                  <a:pos x="186" y="104"/>
                </a:cxn>
                <a:cxn ang="0">
                  <a:pos x="186" y="0"/>
                </a:cxn>
                <a:cxn ang="0">
                  <a:pos x="2" y="33"/>
                </a:cxn>
              </a:cxnLst>
              <a:rect l="0" t="0" r="r" b="b"/>
              <a:pathLst>
                <a:path w="186" h="138">
                  <a:moveTo>
                    <a:pt x="2" y="33"/>
                  </a:moveTo>
                  <a:lnTo>
                    <a:pt x="0" y="138"/>
                  </a:lnTo>
                  <a:lnTo>
                    <a:pt x="186" y="104"/>
                  </a:lnTo>
                  <a:lnTo>
                    <a:pt x="186" y="0"/>
                  </a:lnTo>
                  <a:lnTo>
                    <a:pt x="2" y="33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75686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>
                  <a:alpha val="50000"/>
                </a:srgbClr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5" name="Line 206"/>
            <p:cNvSpPr>
              <a:spLocks noChangeShapeType="1"/>
            </p:cNvSpPr>
            <p:nvPr/>
          </p:nvSpPr>
          <p:spPr bwMode="auto">
            <a:xfrm flipH="1">
              <a:off x="1101451" y="5297300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6" name="Line 207"/>
            <p:cNvSpPr>
              <a:spLocks noChangeShapeType="1"/>
            </p:cNvSpPr>
            <p:nvPr/>
          </p:nvSpPr>
          <p:spPr bwMode="auto">
            <a:xfrm flipH="1">
              <a:off x="1152342" y="5287232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7" name="Line 208"/>
            <p:cNvSpPr>
              <a:spLocks noChangeShapeType="1"/>
            </p:cNvSpPr>
            <p:nvPr/>
          </p:nvSpPr>
          <p:spPr bwMode="auto">
            <a:xfrm flipH="1">
              <a:off x="1145817" y="5293944"/>
              <a:ext cx="0" cy="10068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8" name="Line 209"/>
            <p:cNvSpPr>
              <a:spLocks noChangeShapeType="1"/>
            </p:cNvSpPr>
            <p:nvPr/>
          </p:nvSpPr>
          <p:spPr bwMode="auto">
            <a:xfrm flipH="1">
              <a:off x="1109281" y="5302893"/>
              <a:ext cx="0" cy="8949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9" name="Line 210"/>
            <p:cNvSpPr>
              <a:spLocks noChangeShapeType="1"/>
            </p:cNvSpPr>
            <p:nvPr/>
          </p:nvSpPr>
          <p:spPr bwMode="auto">
            <a:xfrm flipV="1">
              <a:off x="1117110" y="5304012"/>
              <a:ext cx="20878" cy="4475"/>
            </a:xfrm>
            <a:prstGeom prst="line">
              <a:avLst/>
            </a:prstGeom>
            <a:noFill/>
            <a:ln w="9525">
              <a:solidFill>
                <a:srgbClr val="FFFF99">
                  <a:alpha val="4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0" name="Freeform 211"/>
            <p:cNvSpPr>
              <a:spLocks/>
            </p:cNvSpPr>
            <p:nvPr/>
          </p:nvSpPr>
          <p:spPr bwMode="auto">
            <a:xfrm>
              <a:off x="957915" y="5282757"/>
              <a:ext cx="82208" cy="25729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38"/>
                </a:cxn>
                <a:cxn ang="0">
                  <a:pos x="116" y="19"/>
                </a:cxn>
                <a:cxn ang="0">
                  <a:pos x="116" y="0"/>
                </a:cxn>
                <a:cxn ang="0">
                  <a:pos x="0" y="20"/>
                </a:cxn>
              </a:cxnLst>
              <a:rect l="0" t="0" r="r" b="b"/>
              <a:pathLst>
                <a:path w="116" h="38">
                  <a:moveTo>
                    <a:pt x="0" y="20"/>
                  </a:moveTo>
                  <a:lnTo>
                    <a:pt x="1" y="38"/>
                  </a:lnTo>
                  <a:lnTo>
                    <a:pt x="116" y="19"/>
                  </a:lnTo>
                  <a:lnTo>
                    <a:pt x="116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1" name="Line 212"/>
            <p:cNvSpPr>
              <a:spLocks noChangeShapeType="1"/>
            </p:cNvSpPr>
            <p:nvPr/>
          </p:nvSpPr>
          <p:spPr bwMode="auto">
            <a:xfrm flipV="1">
              <a:off x="951391" y="5287232"/>
              <a:ext cx="92646" cy="15661"/>
            </a:xfrm>
            <a:prstGeom prst="line">
              <a:avLst/>
            </a:prstGeom>
            <a:noFill/>
            <a:ln w="3175">
              <a:solidFill>
                <a:srgbClr val="5F5F5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172" name="Group 150"/>
            <p:cNvGrpSpPr>
              <a:grpSpLocks/>
            </p:cNvGrpSpPr>
            <p:nvPr/>
          </p:nvGrpSpPr>
          <p:grpSpPr bwMode="auto">
            <a:xfrm>
              <a:off x="862659" y="4854318"/>
              <a:ext cx="270109" cy="260643"/>
              <a:chOff x="685" y="3115"/>
              <a:chExt cx="207" cy="233"/>
            </a:xfrm>
          </p:grpSpPr>
          <p:sp>
            <p:nvSpPr>
              <p:cNvPr id="185" name="Freeform 215"/>
              <p:cNvSpPr>
                <a:spLocks/>
              </p:cNvSpPr>
              <p:nvPr/>
            </p:nvSpPr>
            <p:spPr bwMode="auto">
              <a:xfrm flipH="1">
                <a:off x="686" y="3115"/>
                <a:ext cx="206" cy="30"/>
              </a:xfrm>
              <a:custGeom>
                <a:avLst/>
                <a:gdLst>
                  <a:gd name="T0" fmla="*/ 1205 w 1205"/>
                  <a:gd name="T1" fmla="*/ 151 h 178"/>
                  <a:gd name="T2" fmla="*/ 964 w 1205"/>
                  <a:gd name="T3" fmla="*/ 178 h 178"/>
                  <a:gd name="T4" fmla="*/ 0 w 1205"/>
                  <a:gd name="T5" fmla="*/ 0 h 178"/>
                  <a:gd name="T6" fmla="*/ 1205 w 1205"/>
                  <a:gd name="T7" fmla="*/ 151 h 1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"/>
                  <a:gd name="T13" fmla="*/ 0 h 178"/>
                  <a:gd name="T14" fmla="*/ 1205 w 1205"/>
                  <a:gd name="T15" fmla="*/ 178 h 1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86" name="Freeform 216"/>
              <p:cNvSpPr>
                <a:spLocks/>
              </p:cNvSpPr>
              <p:nvPr/>
            </p:nvSpPr>
            <p:spPr bwMode="auto">
              <a:xfrm flipH="1">
                <a:off x="685" y="3141"/>
                <a:ext cx="69" cy="207"/>
              </a:xfrm>
              <a:custGeom>
                <a:avLst/>
                <a:gdLst>
                  <a:gd name="T0" fmla="*/ 405 w 405"/>
                  <a:gd name="T1" fmla="*/ 0 h 1241"/>
                  <a:gd name="T2" fmla="*/ 389 w 405"/>
                  <a:gd name="T3" fmla="*/ 1000 h 1241"/>
                  <a:gd name="T4" fmla="*/ 133 w 405"/>
                  <a:gd name="T5" fmla="*/ 1241 h 1241"/>
                  <a:gd name="T6" fmla="*/ 0 w 405"/>
                  <a:gd name="T7" fmla="*/ 13 h 1241"/>
                  <a:gd name="T8" fmla="*/ 189 w 405"/>
                  <a:gd name="T9" fmla="*/ 24 h 1241"/>
                  <a:gd name="T10" fmla="*/ 405 w 405"/>
                  <a:gd name="T11" fmla="*/ 0 h 12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5"/>
                  <a:gd name="T19" fmla="*/ 0 h 1241"/>
                  <a:gd name="T20" fmla="*/ 405 w 405"/>
                  <a:gd name="T21" fmla="*/ 1241 h 12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173" name="Oval 217"/>
            <p:cNvSpPr>
              <a:spLocks noChangeArrowheads="1"/>
            </p:cNvSpPr>
            <p:nvPr/>
          </p:nvSpPr>
          <p:spPr bwMode="auto">
            <a:xfrm>
              <a:off x="931817" y="5135097"/>
              <a:ext cx="245317" cy="66000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4" name="Oval 218"/>
            <p:cNvSpPr>
              <a:spLocks noChangeArrowheads="1"/>
            </p:cNvSpPr>
            <p:nvPr/>
          </p:nvSpPr>
          <p:spPr bwMode="auto">
            <a:xfrm>
              <a:off x="931817" y="5130622"/>
              <a:ext cx="245317" cy="64881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5" name="Freeform 219"/>
            <p:cNvSpPr>
              <a:spLocks/>
            </p:cNvSpPr>
            <p:nvPr/>
          </p:nvSpPr>
          <p:spPr bwMode="auto">
            <a:xfrm flipH="1">
              <a:off x="916159" y="4815165"/>
              <a:ext cx="358842" cy="360203"/>
            </a:xfrm>
            <a:custGeom>
              <a:avLst/>
              <a:gdLst>
                <a:gd name="T0" fmla="*/ 1602 w 1602"/>
                <a:gd name="T1" fmla="*/ 204 h 1734"/>
                <a:gd name="T2" fmla="*/ 5 w 1602"/>
                <a:gd name="T3" fmla="*/ 0 h 1734"/>
                <a:gd name="T4" fmla="*/ 0 w 1602"/>
                <a:gd name="T5" fmla="*/ 1488 h 1734"/>
                <a:gd name="T6" fmla="*/ 1597 w 1602"/>
                <a:gd name="T7" fmla="*/ 1734 h 1734"/>
                <a:gd name="T8" fmla="*/ 1602 w 1602"/>
                <a:gd name="T9" fmla="*/ 204 h 1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2"/>
                <a:gd name="T16" fmla="*/ 0 h 1734"/>
                <a:gd name="T17" fmla="*/ 1602 w 1602"/>
                <a:gd name="T18" fmla="*/ 1734 h 1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6" name="Freeform 220"/>
            <p:cNvSpPr>
              <a:spLocks/>
            </p:cNvSpPr>
            <p:nvPr/>
          </p:nvSpPr>
          <p:spPr bwMode="auto">
            <a:xfrm flipH="1">
              <a:off x="964440" y="5107131"/>
              <a:ext cx="294902" cy="68237"/>
            </a:xfrm>
            <a:custGeom>
              <a:avLst/>
              <a:gdLst>
                <a:gd name="T0" fmla="*/ 1327 w 1330"/>
                <a:gd name="T1" fmla="*/ 200 h 330"/>
                <a:gd name="T2" fmla="*/ 0 w 1330"/>
                <a:gd name="T3" fmla="*/ 0 h 330"/>
                <a:gd name="T4" fmla="*/ 0 w 1330"/>
                <a:gd name="T5" fmla="*/ 115 h 330"/>
                <a:gd name="T6" fmla="*/ 1330 w 1330"/>
                <a:gd name="T7" fmla="*/ 330 h 330"/>
                <a:gd name="T8" fmla="*/ 1327 w 1330"/>
                <a:gd name="T9" fmla="*/ 20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0"/>
                <a:gd name="T16" fmla="*/ 0 h 330"/>
                <a:gd name="T17" fmla="*/ 1330 w 1330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7" name="Freeform 221"/>
            <p:cNvSpPr>
              <a:spLocks/>
            </p:cNvSpPr>
            <p:nvPr/>
          </p:nvSpPr>
          <p:spPr bwMode="auto">
            <a:xfrm flipH="1">
              <a:off x="905720" y="4856555"/>
              <a:ext cx="13049" cy="318812"/>
            </a:xfrm>
            <a:custGeom>
              <a:avLst/>
              <a:gdLst>
                <a:gd name="T0" fmla="*/ 4 w 56"/>
                <a:gd name="T1" fmla="*/ 16 h 1536"/>
                <a:gd name="T2" fmla="*/ 56 w 56"/>
                <a:gd name="T3" fmla="*/ 0 h 1536"/>
                <a:gd name="T4" fmla="*/ 46 w 56"/>
                <a:gd name="T5" fmla="*/ 1513 h 1536"/>
                <a:gd name="T6" fmla="*/ 0 w 56"/>
                <a:gd name="T7" fmla="*/ 1536 h 1536"/>
                <a:gd name="T8" fmla="*/ 4 w 56"/>
                <a:gd name="T9" fmla="*/ 16 h 1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1536"/>
                <a:gd name="T17" fmla="*/ 56 w 56"/>
                <a:gd name="T18" fmla="*/ 1536 h 1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8" name="Oval 222"/>
            <p:cNvSpPr>
              <a:spLocks noChangeArrowheads="1"/>
            </p:cNvSpPr>
            <p:nvPr/>
          </p:nvSpPr>
          <p:spPr bwMode="auto">
            <a:xfrm>
              <a:off x="1233244" y="5112724"/>
              <a:ext cx="10439" cy="19017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9" name="Oval 223"/>
            <p:cNvSpPr>
              <a:spLocks noChangeArrowheads="1"/>
            </p:cNvSpPr>
            <p:nvPr/>
          </p:nvSpPr>
          <p:spPr bwMode="auto">
            <a:xfrm>
              <a:off x="1213671" y="5117199"/>
              <a:ext cx="9135" cy="15661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0" name="Oval 224"/>
            <p:cNvSpPr>
              <a:spLocks noChangeArrowheads="1"/>
            </p:cNvSpPr>
            <p:nvPr/>
          </p:nvSpPr>
          <p:spPr bwMode="auto">
            <a:xfrm>
              <a:off x="1145817" y="5131741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1" name="Oval 225"/>
            <p:cNvSpPr>
              <a:spLocks noChangeArrowheads="1"/>
            </p:cNvSpPr>
            <p:nvPr/>
          </p:nvSpPr>
          <p:spPr bwMode="auto">
            <a:xfrm>
              <a:off x="1124939" y="5135097"/>
              <a:ext cx="10439" cy="1230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2" name="Oval 226"/>
            <p:cNvSpPr>
              <a:spLocks noChangeArrowheads="1"/>
            </p:cNvSpPr>
            <p:nvPr/>
          </p:nvSpPr>
          <p:spPr bwMode="auto">
            <a:xfrm>
              <a:off x="1101451" y="5138453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3" name="Freeform 227"/>
            <p:cNvSpPr>
              <a:spLocks/>
            </p:cNvSpPr>
            <p:nvPr/>
          </p:nvSpPr>
          <p:spPr bwMode="auto">
            <a:xfrm flipH="1">
              <a:off x="950525" y="4841172"/>
              <a:ext cx="297512" cy="283017"/>
            </a:xfrm>
            <a:custGeom>
              <a:avLst/>
              <a:gdLst>
                <a:gd name="T0" fmla="*/ 1330 w 1345"/>
                <a:gd name="T1" fmla="*/ 167 h 1366"/>
                <a:gd name="T2" fmla="*/ 0 w 1345"/>
                <a:gd name="T3" fmla="*/ 0 h 1366"/>
                <a:gd name="T4" fmla="*/ 0 w 1345"/>
                <a:gd name="T5" fmla="*/ 1157 h 1366"/>
                <a:gd name="T6" fmla="*/ 1345 w 1345"/>
                <a:gd name="T7" fmla="*/ 1366 h 1366"/>
                <a:gd name="T8" fmla="*/ 1330 w 1345"/>
                <a:gd name="T9" fmla="*/ 167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4" name="Freeform 228"/>
            <p:cNvSpPr>
              <a:spLocks/>
            </p:cNvSpPr>
            <p:nvPr/>
          </p:nvSpPr>
          <p:spPr bwMode="auto">
            <a:xfrm flipH="1">
              <a:off x="905720" y="4814047"/>
              <a:ext cx="367975" cy="44746"/>
            </a:xfrm>
            <a:custGeom>
              <a:avLst/>
              <a:gdLst>
                <a:gd name="T0" fmla="*/ 0 w 1660"/>
                <a:gd name="T1" fmla="*/ 10 h 214"/>
                <a:gd name="T2" fmla="*/ 68 w 1660"/>
                <a:gd name="T3" fmla="*/ 0 h 214"/>
                <a:gd name="T4" fmla="*/ 1660 w 1660"/>
                <a:gd name="T5" fmla="*/ 199 h 214"/>
                <a:gd name="T6" fmla="*/ 1613 w 1660"/>
                <a:gd name="T7" fmla="*/ 214 h 214"/>
                <a:gd name="T8" fmla="*/ 0 w 1660"/>
                <a:gd name="T9" fmla="*/ 10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0"/>
                <a:gd name="T16" fmla="*/ 0 h 214"/>
                <a:gd name="T17" fmla="*/ 1660 w 1660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87" name="그룹 186"/>
          <p:cNvGrpSpPr/>
          <p:nvPr/>
        </p:nvGrpSpPr>
        <p:grpSpPr>
          <a:xfrm>
            <a:off x="573476" y="2632083"/>
            <a:ext cx="851871" cy="740464"/>
            <a:chOff x="809159" y="4814047"/>
            <a:chExt cx="688975" cy="732719"/>
          </a:xfrm>
        </p:grpSpPr>
        <p:sp>
          <p:nvSpPr>
            <p:cNvPr id="188" name="Freeform 174"/>
            <p:cNvSpPr>
              <a:spLocks/>
            </p:cNvSpPr>
            <p:nvPr/>
          </p:nvSpPr>
          <p:spPr bwMode="auto">
            <a:xfrm rot="355818">
              <a:off x="1336329" y="5283876"/>
              <a:ext cx="61330" cy="36915"/>
            </a:xfrm>
            <a:custGeom>
              <a:avLst/>
              <a:gdLst>
                <a:gd name="T0" fmla="*/ 1224 w 1224"/>
                <a:gd name="T1" fmla="*/ 755 h 755"/>
                <a:gd name="T2" fmla="*/ 1112 w 1224"/>
                <a:gd name="T3" fmla="*/ 716 h 755"/>
                <a:gd name="T4" fmla="*/ 1051 w 1224"/>
                <a:gd name="T5" fmla="*/ 693 h 755"/>
                <a:gd name="T6" fmla="*/ 1006 w 1224"/>
                <a:gd name="T7" fmla="*/ 671 h 755"/>
                <a:gd name="T8" fmla="*/ 984 w 1224"/>
                <a:gd name="T9" fmla="*/ 660 h 755"/>
                <a:gd name="T10" fmla="*/ 939 w 1224"/>
                <a:gd name="T11" fmla="*/ 626 h 755"/>
                <a:gd name="T12" fmla="*/ 894 w 1224"/>
                <a:gd name="T13" fmla="*/ 548 h 755"/>
                <a:gd name="T14" fmla="*/ 889 w 1224"/>
                <a:gd name="T15" fmla="*/ 531 h 755"/>
                <a:gd name="T16" fmla="*/ 850 w 1224"/>
                <a:gd name="T17" fmla="*/ 509 h 755"/>
                <a:gd name="T18" fmla="*/ 799 w 1224"/>
                <a:gd name="T19" fmla="*/ 481 h 755"/>
                <a:gd name="T20" fmla="*/ 704 w 1224"/>
                <a:gd name="T21" fmla="*/ 453 h 755"/>
                <a:gd name="T22" fmla="*/ 419 w 1224"/>
                <a:gd name="T23" fmla="*/ 442 h 755"/>
                <a:gd name="T24" fmla="*/ 330 w 1224"/>
                <a:gd name="T25" fmla="*/ 408 h 755"/>
                <a:gd name="T26" fmla="*/ 212 w 1224"/>
                <a:gd name="T27" fmla="*/ 279 h 755"/>
                <a:gd name="T28" fmla="*/ 145 w 1224"/>
                <a:gd name="T29" fmla="*/ 134 h 755"/>
                <a:gd name="T30" fmla="*/ 78 w 1224"/>
                <a:gd name="T31" fmla="*/ 39 h 755"/>
                <a:gd name="T32" fmla="*/ 0 w 1224"/>
                <a:gd name="T33" fmla="*/ 0 h 7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24"/>
                <a:gd name="T52" fmla="*/ 0 h 755"/>
                <a:gd name="T53" fmla="*/ 1224 w 1224"/>
                <a:gd name="T54" fmla="*/ 755 h 7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24" h="755">
                  <a:moveTo>
                    <a:pt x="1224" y="755"/>
                  </a:moveTo>
                  <a:cubicBezTo>
                    <a:pt x="1190" y="729"/>
                    <a:pt x="1154" y="724"/>
                    <a:pt x="1112" y="716"/>
                  </a:cubicBezTo>
                  <a:cubicBezTo>
                    <a:pt x="1091" y="705"/>
                    <a:pt x="1072" y="702"/>
                    <a:pt x="1051" y="693"/>
                  </a:cubicBezTo>
                  <a:cubicBezTo>
                    <a:pt x="1036" y="686"/>
                    <a:pt x="1021" y="678"/>
                    <a:pt x="1006" y="671"/>
                  </a:cubicBezTo>
                  <a:cubicBezTo>
                    <a:pt x="999" y="667"/>
                    <a:pt x="984" y="660"/>
                    <a:pt x="984" y="660"/>
                  </a:cubicBezTo>
                  <a:cubicBezTo>
                    <a:pt x="971" y="646"/>
                    <a:pt x="939" y="626"/>
                    <a:pt x="939" y="626"/>
                  </a:cubicBezTo>
                  <a:cubicBezTo>
                    <a:pt x="923" y="602"/>
                    <a:pt x="906" y="575"/>
                    <a:pt x="894" y="548"/>
                  </a:cubicBezTo>
                  <a:cubicBezTo>
                    <a:pt x="892" y="543"/>
                    <a:pt x="893" y="536"/>
                    <a:pt x="889" y="531"/>
                  </a:cubicBezTo>
                  <a:cubicBezTo>
                    <a:pt x="884" y="524"/>
                    <a:pt x="855" y="512"/>
                    <a:pt x="850" y="509"/>
                  </a:cubicBezTo>
                  <a:cubicBezTo>
                    <a:pt x="802" y="480"/>
                    <a:pt x="833" y="491"/>
                    <a:pt x="799" y="481"/>
                  </a:cubicBezTo>
                  <a:cubicBezTo>
                    <a:pt x="764" y="457"/>
                    <a:pt x="751" y="457"/>
                    <a:pt x="704" y="453"/>
                  </a:cubicBezTo>
                  <a:cubicBezTo>
                    <a:pt x="606" y="457"/>
                    <a:pt x="515" y="459"/>
                    <a:pt x="419" y="442"/>
                  </a:cubicBezTo>
                  <a:cubicBezTo>
                    <a:pt x="391" y="426"/>
                    <a:pt x="360" y="419"/>
                    <a:pt x="330" y="408"/>
                  </a:cubicBezTo>
                  <a:cubicBezTo>
                    <a:pt x="287" y="368"/>
                    <a:pt x="245" y="328"/>
                    <a:pt x="212" y="279"/>
                  </a:cubicBezTo>
                  <a:cubicBezTo>
                    <a:pt x="183" y="235"/>
                    <a:pt x="168" y="181"/>
                    <a:pt x="145" y="134"/>
                  </a:cubicBezTo>
                  <a:cubicBezTo>
                    <a:pt x="128" y="100"/>
                    <a:pt x="99" y="71"/>
                    <a:pt x="78" y="39"/>
                  </a:cubicBezTo>
                  <a:cubicBezTo>
                    <a:pt x="70" y="27"/>
                    <a:pt x="15" y="7"/>
                    <a:pt x="0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9" name="Freeform 175"/>
            <p:cNvSpPr>
              <a:spLocks/>
            </p:cNvSpPr>
            <p:nvPr/>
          </p:nvSpPr>
          <p:spPr bwMode="auto">
            <a:xfrm rot="355818" flipH="1">
              <a:off x="1385915" y="5317436"/>
              <a:ext cx="112219" cy="58169"/>
            </a:xfrm>
            <a:custGeom>
              <a:avLst/>
              <a:gdLst>
                <a:gd name="T0" fmla="*/ 886 w 971"/>
                <a:gd name="T1" fmla="*/ 33 h 550"/>
                <a:gd name="T2" fmla="*/ 937 w 971"/>
                <a:gd name="T3" fmla="*/ 70 h 550"/>
                <a:gd name="T4" fmla="*/ 971 w 971"/>
                <a:gd name="T5" fmla="*/ 130 h 550"/>
                <a:gd name="T6" fmla="*/ 967 w 971"/>
                <a:gd name="T7" fmla="*/ 218 h 550"/>
                <a:gd name="T8" fmla="*/ 882 w 971"/>
                <a:gd name="T9" fmla="*/ 261 h 550"/>
                <a:gd name="T10" fmla="*/ 791 w 971"/>
                <a:gd name="T11" fmla="*/ 294 h 550"/>
                <a:gd name="T12" fmla="*/ 665 w 971"/>
                <a:gd name="T13" fmla="*/ 382 h 550"/>
                <a:gd name="T14" fmla="*/ 519 w 971"/>
                <a:gd name="T15" fmla="*/ 522 h 550"/>
                <a:gd name="T16" fmla="*/ 397 w 971"/>
                <a:gd name="T17" fmla="*/ 542 h 550"/>
                <a:gd name="T18" fmla="*/ 298 w 971"/>
                <a:gd name="T19" fmla="*/ 550 h 550"/>
                <a:gd name="T20" fmla="*/ 155 w 971"/>
                <a:gd name="T21" fmla="*/ 522 h 550"/>
                <a:gd name="T22" fmla="*/ 34 w 971"/>
                <a:gd name="T23" fmla="*/ 459 h 550"/>
                <a:gd name="T24" fmla="*/ 0 w 971"/>
                <a:gd name="T25" fmla="*/ 393 h 550"/>
                <a:gd name="T26" fmla="*/ 11 w 971"/>
                <a:gd name="T27" fmla="*/ 315 h 550"/>
                <a:gd name="T28" fmla="*/ 63 w 971"/>
                <a:gd name="T29" fmla="*/ 210 h 550"/>
                <a:gd name="T30" fmla="*/ 142 w 971"/>
                <a:gd name="T31" fmla="*/ 147 h 550"/>
                <a:gd name="T32" fmla="*/ 246 w 971"/>
                <a:gd name="T33" fmla="*/ 89 h 550"/>
                <a:gd name="T34" fmla="*/ 445 w 971"/>
                <a:gd name="T35" fmla="*/ 21 h 550"/>
                <a:gd name="T36" fmla="*/ 634 w 971"/>
                <a:gd name="T37" fmla="*/ 0 h 550"/>
                <a:gd name="T38" fmla="*/ 794 w 971"/>
                <a:gd name="T39" fmla="*/ 13 h 550"/>
                <a:gd name="T40" fmla="*/ 886 w 971"/>
                <a:gd name="T41" fmla="*/ 33 h 5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1"/>
                <a:gd name="T64" fmla="*/ 0 h 550"/>
                <a:gd name="T65" fmla="*/ 971 w 971"/>
                <a:gd name="T66" fmla="*/ 550 h 5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1" h="550">
                  <a:moveTo>
                    <a:pt x="886" y="33"/>
                  </a:moveTo>
                  <a:lnTo>
                    <a:pt x="937" y="70"/>
                  </a:lnTo>
                  <a:lnTo>
                    <a:pt x="971" y="130"/>
                  </a:lnTo>
                  <a:lnTo>
                    <a:pt x="967" y="218"/>
                  </a:lnTo>
                  <a:lnTo>
                    <a:pt x="882" y="261"/>
                  </a:lnTo>
                  <a:lnTo>
                    <a:pt x="791" y="294"/>
                  </a:lnTo>
                  <a:lnTo>
                    <a:pt x="665" y="382"/>
                  </a:lnTo>
                  <a:lnTo>
                    <a:pt x="519" y="522"/>
                  </a:lnTo>
                  <a:lnTo>
                    <a:pt x="397" y="542"/>
                  </a:lnTo>
                  <a:lnTo>
                    <a:pt x="298" y="550"/>
                  </a:lnTo>
                  <a:lnTo>
                    <a:pt x="155" y="522"/>
                  </a:lnTo>
                  <a:lnTo>
                    <a:pt x="34" y="459"/>
                  </a:lnTo>
                  <a:lnTo>
                    <a:pt x="0" y="393"/>
                  </a:lnTo>
                  <a:lnTo>
                    <a:pt x="11" y="315"/>
                  </a:lnTo>
                  <a:lnTo>
                    <a:pt x="63" y="210"/>
                  </a:lnTo>
                  <a:lnTo>
                    <a:pt x="142" y="147"/>
                  </a:lnTo>
                  <a:lnTo>
                    <a:pt x="246" y="89"/>
                  </a:lnTo>
                  <a:lnTo>
                    <a:pt x="445" y="21"/>
                  </a:lnTo>
                  <a:lnTo>
                    <a:pt x="634" y="0"/>
                  </a:lnTo>
                  <a:lnTo>
                    <a:pt x="794" y="13"/>
                  </a:lnTo>
                  <a:lnTo>
                    <a:pt x="886" y="3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0" name="Freeform 176"/>
            <p:cNvSpPr>
              <a:spLocks/>
            </p:cNvSpPr>
            <p:nvPr/>
          </p:nvSpPr>
          <p:spPr bwMode="auto">
            <a:xfrm rot="355818">
              <a:off x="1380695" y="5337571"/>
              <a:ext cx="110915" cy="41389"/>
            </a:xfrm>
            <a:custGeom>
              <a:avLst/>
              <a:gdLst>
                <a:gd name="T0" fmla="*/ 0 w 1432"/>
                <a:gd name="T1" fmla="*/ 0 h 526"/>
                <a:gd name="T2" fmla="*/ 56 w 1432"/>
                <a:gd name="T3" fmla="*/ 118 h 526"/>
                <a:gd name="T4" fmla="*/ 319 w 1432"/>
                <a:gd name="T5" fmla="*/ 302 h 526"/>
                <a:gd name="T6" fmla="*/ 604 w 1432"/>
                <a:gd name="T7" fmla="*/ 448 h 526"/>
                <a:gd name="T8" fmla="*/ 867 w 1432"/>
                <a:gd name="T9" fmla="*/ 526 h 526"/>
                <a:gd name="T10" fmla="*/ 1091 w 1432"/>
                <a:gd name="T11" fmla="*/ 504 h 526"/>
                <a:gd name="T12" fmla="*/ 1270 w 1432"/>
                <a:gd name="T13" fmla="*/ 448 h 526"/>
                <a:gd name="T14" fmla="*/ 1432 w 1432"/>
                <a:gd name="T15" fmla="*/ 353 h 526"/>
                <a:gd name="T16" fmla="*/ 1253 w 1432"/>
                <a:gd name="T17" fmla="*/ 431 h 526"/>
                <a:gd name="T18" fmla="*/ 1108 w 1432"/>
                <a:gd name="T19" fmla="*/ 470 h 526"/>
                <a:gd name="T20" fmla="*/ 951 w 1432"/>
                <a:gd name="T21" fmla="*/ 470 h 526"/>
                <a:gd name="T22" fmla="*/ 789 w 1432"/>
                <a:gd name="T23" fmla="*/ 453 h 526"/>
                <a:gd name="T24" fmla="*/ 699 w 1432"/>
                <a:gd name="T25" fmla="*/ 420 h 526"/>
                <a:gd name="T26" fmla="*/ 560 w 1432"/>
                <a:gd name="T27" fmla="*/ 330 h 526"/>
                <a:gd name="T28" fmla="*/ 437 w 1432"/>
                <a:gd name="T29" fmla="*/ 213 h 526"/>
                <a:gd name="T30" fmla="*/ 274 w 1432"/>
                <a:gd name="T31" fmla="*/ 129 h 526"/>
                <a:gd name="T32" fmla="*/ 140 w 1432"/>
                <a:gd name="T33" fmla="*/ 73 h 526"/>
                <a:gd name="T34" fmla="*/ 0 w 1432"/>
                <a:gd name="T35" fmla="*/ 0 h 5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2"/>
                <a:gd name="T55" fmla="*/ 0 h 526"/>
                <a:gd name="T56" fmla="*/ 1432 w 1432"/>
                <a:gd name="T57" fmla="*/ 526 h 5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2" h="526">
                  <a:moveTo>
                    <a:pt x="0" y="0"/>
                  </a:moveTo>
                  <a:lnTo>
                    <a:pt x="56" y="118"/>
                  </a:lnTo>
                  <a:lnTo>
                    <a:pt x="319" y="302"/>
                  </a:lnTo>
                  <a:lnTo>
                    <a:pt x="604" y="448"/>
                  </a:lnTo>
                  <a:lnTo>
                    <a:pt x="867" y="526"/>
                  </a:lnTo>
                  <a:lnTo>
                    <a:pt x="1091" y="504"/>
                  </a:lnTo>
                  <a:lnTo>
                    <a:pt x="1270" y="448"/>
                  </a:lnTo>
                  <a:lnTo>
                    <a:pt x="1432" y="353"/>
                  </a:lnTo>
                  <a:lnTo>
                    <a:pt x="1253" y="431"/>
                  </a:lnTo>
                  <a:lnTo>
                    <a:pt x="1108" y="470"/>
                  </a:lnTo>
                  <a:lnTo>
                    <a:pt x="951" y="470"/>
                  </a:lnTo>
                  <a:lnTo>
                    <a:pt x="789" y="453"/>
                  </a:lnTo>
                  <a:lnTo>
                    <a:pt x="699" y="420"/>
                  </a:lnTo>
                  <a:lnTo>
                    <a:pt x="560" y="330"/>
                  </a:lnTo>
                  <a:lnTo>
                    <a:pt x="437" y="213"/>
                  </a:lnTo>
                  <a:lnTo>
                    <a:pt x="274" y="129"/>
                  </a:lnTo>
                  <a:lnTo>
                    <a:pt x="140" y="7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1" name="Freeform 177"/>
            <p:cNvSpPr>
              <a:spLocks/>
            </p:cNvSpPr>
            <p:nvPr/>
          </p:nvSpPr>
          <p:spPr bwMode="auto">
            <a:xfrm rot="355818" flipH="1">
              <a:off x="1408098" y="5314079"/>
              <a:ext cx="26098" cy="27966"/>
            </a:xfrm>
            <a:custGeom>
              <a:avLst/>
              <a:gdLst>
                <a:gd name="T0" fmla="*/ 229 w 229"/>
                <a:gd name="T1" fmla="*/ 261 h 261"/>
                <a:gd name="T2" fmla="*/ 115 w 229"/>
                <a:gd name="T3" fmla="*/ 57 h 261"/>
                <a:gd name="T4" fmla="*/ 0 w 229"/>
                <a:gd name="T5" fmla="*/ 0 h 261"/>
                <a:gd name="T6" fmla="*/ 0 60000 65536"/>
                <a:gd name="T7" fmla="*/ 0 60000 65536"/>
                <a:gd name="T8" fmla="*/ 0 60000 65536"/>
                <a:gd name="T9" fmla="*/ 0 w 229"/>
                <a:gd name="T10" fmla="*/ 0 h 261"/>
                <a:gd name="T11" fmla="*/ 229 w 229"/>
                <a:gd name="T12" fmla="*/ 261 h 2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261">
                  <a:moveTo>
                    <a:pt x="229" y="261"/>
                  </a:moveTo>
                  <a:lnTo>
                    <a:pt x="115" y="5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2" name="Freeform 178"/>
            <p:cNvSpPr>
              <a:spLocks/>
            </p:cNvSpPr>
            <p:nvPr/>
          </p:nvSpPr>
          <p:spPr bwMode="auto">
            <a:xfrm rot="355818">
              <a:off x="1396354" y="5312961"/>
              <a:ext cx="35232" cy="5593"/>
            </a:xfrm>
            <a:custGeom>
              <a:avLst/>
              <a:gdLst>
                <a:gd name="T0" fmla="*/ 0 w 560"/>
                <a:gd name="T1" fmla="*/ 79 h 79"/>
                <a:gd name="T2" fmla="*/ 246 w 560"/>
                <a:gd name="T3" fmla="*/ 26 h 79"/>
                <a:gd name="T4" fmla="*/ 408 w 560"/>
                <a:gd name="T5" fmla="*/ 0 h 79"/>
                <a:gd name="T6" fmla="*/ 560 w 560"/>
                <a:gd name="T7" fmla="*/ 26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"/>
                <a:gd name="T13" fmla="*/ 0 h 79"/>
                <a:gd name="T14" fmla="*/ 560 w 56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" h="79">
                  <a:moveTo>
                    <a:pt x="0" y="79"/>
                  </a:moveTo>
                  <a:lnTo>
                    <a:pt x="246" y="26"/>
                  </a:lnTo>
                  <a:lnTo>
                    <a:pt x="408" y="0"/>
                  </a:lnTo>
                  <a:lnTo>
                    <a:pt x="560" y="26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3" name="Oval 179"/>
            <p:cNvSpPr>
              <a:spLocks noChangeArrowheads="1"/>
            </p:cNvSpPr>
            <p:nvPr/>
          </p:nvSpPr>
          <p:spPr bwMode="auto">
            <a:xfrm rot="21219751">
              <a:off x="1412012" y="5310724"/>
              <a:ext cx="15659" cy="6712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4" name="Freeform 180"/>
            <p:cNvSpPr>
              <a:spLocks/>
            </p:cNvSpPr>
            <p:nvPr/>
          </p:nvSpPr>
          <p:spPr bwMode="auto">
            <a:xfrm rot="355818">
              <a:off x="1388524" y="5315198"/>
              <a:ext cx="30013" cy="23491"/>
            </a:xfrm>
            <a:custGeom>
              <a:avLst/>
              <a:gdLst>
                <a:gd name="T0" fmla="*/ 98 w 482"/>
                <a:gd name="T1" fmla="*/ 36 h 367"/>
                <a:gd name="T2" fmla="*/ 320 w 482"/>
                <a:gd name="T3" fmla="*/ 0 h 367"/>
                <a:gd name="T4" fmla="*/ 367 w 482"/>
                <a:gd name="T5" fmla="*/ 26 h 367"/>
                <a:gd name="T6" fmla="*/ 445 w 482"/>
                <a:gd name="T7" fmla="*/ 26 h 367"/>
                <a:gd name="T8" fmla="*/ 482 w 482"/>
                <a:gd name="T9" fmla="*/ 42 h 367"/>
                <a:gd name="T10" fmla="*/ 278 w 482"/>
                <a:gd name="T11" fmla="*/ 367 h 367"/>
                <a:gd name="T12" fmla="*/ 5 w 482"/>
                <a:gd name="T13" fmla="*/ 262 h 367"/>
                <a:gd name="T14" fmla="*/ 0 w 482"/>
                <a:gd name="T15" fmla="*/ 157 h 367"/>
                <a:gd name="T16" fmla="*/ 42 w 482"/>
                <a:gd name="T17" fmla="*/ 74 h 367"/>
                <a:gd name="T18" fmla="*/ 98 w 482"/>
                <a:gd name="T19" fmla="*/ 36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2"/>
                <a:gd name="T31" fmla="*/ 0 h 367"/>
                <a:gd name="T32" fmla="*/ 482 w 482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2" h="367">
                  <a:moveTo>
                    <a:pt x="98" y="36"/>
                  </a:moveTo>
                  <a:lnTo>
                    <a:pt x="320" y="0"/>
                  </a:lnTo>
                  <a:lnTo>
                    <a:pt x="367" y="26"/>
                  </a:lnTo>
                  <a:lnTo>
                    <a:pt x="445" y="26"/>
                  </a:lnTo>
                  <a:lnTo>
                    <a:pt x="482" y="42"/>
                  </a:lnTo>
                  <a:lnTo>
                    <a:pt x="278" y="367"/>
                  </a:lnTo>
                  <a:lnTo>
                    <a:pt x="5" y="262"/>
                  </a:lnTo>
                  <a:lnTo>
                    <a:pt x="0" y="157"/>
                  </a:lnTo>
                  <a:lnTo>
                    <a:pt x="42" y="74"/>
                  </a:lnTo>
                  <a:lnTo>
                    <a:pt x="98" y="36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5" name="Freeform 182"/>
            <p:cNvSpPr>
              <a:spLocks/>
            </p:cNvSpPr>
            <p:nvPr/>
          </p:nvSpPr>
          <p:spPr bwMode="auto">
            <a:xfrm flipH="1">
              <a:off x="995757" y="5270442"/>
              <a:ext cx="184726" cy="276324"/>
            </a:xfrm>
            <a:custGeom>
              <a:avLst/>
              <a:gdLst>
                <a:gd name="T0" fmla="*/ 933 w 933"/>
                <a:gd name="T1" fmla="*/ 135 h 352"/>
                <a:gd name="T2" fmla="*/ 932 w 933"/>
                <a:gd name="T3" fmla="*/ 171 h 352"/>
                <a:gd name="T4" fmla="*/ 762 w 933"/>
                <a:gd name="T5" fmla="*/ 352 h 352"/>
                <a:gd name="T6" fmla="*/ 4 w 933"/>
                <a:gd name="T7" fmla="*/ 195 h 352"/>
                <a:gd name="T8" fmla="*/ 0 w 933"/>
                <a:gd name="T9" fmla="*/ 148 h 352"/>
                <a:gd name="T10" fmla="*/ 244 w 933"/>
                <a:gd name="T11" fmla="*/ 0 h 352"/>
                <a:gd name="T12" fmla="*/ 933 w 933"/>
                <a:gd name="T13" fmla="*/ 135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3"/>
                <a:gd name="T22" fmla="*/ 0 h 352"/>
                <a:gd name="T23" fmla="*/ 933 w 933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3" h="352">
                  <a:moveTo>
                    <a:pt x="933" y="135"/>
                  </a:moveTo>
                  <a:lnTo>
                    <a:pt x="932" y="171"/>
                  </a:lnTo>
                  <a:lnTo>
                    <a:pt x="762" y="352"/>
                  </a:lnTo>
                  <a:lnTo>
                    <a:pt x="4" y="195"/>
                  </a:lnTo>
                  <a:lnTo>
                    <a:pt x="0" y="148"/>
                  </a:lnTo>
                  <a:lnTo>
                    <a:pt x="244" y="0"/>
                  </a:lnTo>
                  <a:lnTo>
                    <a:pt x="933" y="135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3F3F3"/>
                </a:gs>
              </a:gsLst>
              <a:lin ang="0" scaled="1"/>
            </a:gra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6" name="Freeform 183"/>
            <p:cNvSpPr>
              <a:spLocks/>
            </p:cNvSpPr>
            <p:nvPr/>
          </p:nvSpPr>
          <p:spPr bwMode="auto">
            <a:xfrm flipH="1">
              <a:off x="1010110" y="5260375"/>
              <a:ext cx="184726" cy="276324"/>
            </a:xfrm>
            <a:custGeom>
              <a:avLst/>
              <a:gdLst>
                <a:gd name="T0" fmla="*/ 895 w 895"/>
                <a:gd name="T1" fmla="*/ 133 h 294"/>
                <a:gd name="T2" fmla="*/ 232 w 895"/>
                <a:gd name="T3" fmla="*/ 0 h 294"/>
                <a:gd name="T4" fmla="*/ 0 w 895"/>
                <a:gd name="T5" fmla="*/ 143 h 294"/>
                <a:gd name="T6" fmla="*/ 739 w 895"/>
                <a:gd name="T7" fmla="*/ 294 h 294"/>
                <a:gd name="T8" fmla="*/ 895 w 895"/>
                <a:gd name="T9" fmla="*/ 133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294"/>
                <a:gd name="T17" fmla="*/ 895 w 895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294">
                  <a:moveTo>
                    <a:pt x="895" y="133"/>
                  </a:moveTo>
                  <a:lnTo>
                    <a:pt x="232" y="0"/>
                  </a:lnTo>
                  <a:lnTo>
                    <a:pt x="0" y="143"/>
                  </a:lnTo>
                  <a:lnTo>
                    <a:pt x="739" y="294"/>
                  </a:lnTo>
                  <a:lnTo>
                    <a:pt x="895" y="1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7" name="Freeform 184"/>
            <p:cNvSpPr>
              <a:spLocks/>
            </p:cNvSpPr>
            <p:nvPr/>
          </p:nvSpPr>
          <p:spPr bwMode="auto">
            <a:xfrm flipH="1">
              <a:off x="1027074" y="5336452"/>
              <a:ext cx="283158" cy="59288"/>
            </a:xfrm>
            <a:custGeom>
              <a:avLst/>
              <a:gdLst>
                <a:gd name="T0" fmla="*/ 0 w 531"/>
                <a:gd name="T1" fmla="*/ 15 h 118"/>
                <a:gd name="T2" fmla="*/ 508 w 531"/>
                <a:gd name="T3" fmla="*/ 118 h 118"/>
                <a:gd name="T4" fmla="*/ 531 w 531"/>
                <a:gd name="T5" fmla="*/ 103 h 118"/>
                <a:gd name="T6" fmla="*/ 23 w 531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1"/>
                <a:gd name="T13" fmla="*/ 0 h 118"/>
                <a:gd name="T14" fmla="*/ 531 w 531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1" h="118">
                  <a:moveTo>
                    <a:pt x="0" y="15"/>
                  </a:moveTo>
                  <a:lnTo>
                    <a:pt x="508" y="118"/>
                  </a:lnTo>
                  <a:lnTo>
                    <a:pt x="531" y="103"/>
                  </a:lnTo>
                  <a:lnTo>
                    <a:pt x="23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8" name="Freeform 185"/>
            <p:cNvSpPr>
              <a:spLocks/>
            </p:cNvSpPr>
            <p:nvPr/>
          </p:nvSpPr>
          <p:spPr bwMode="auto">
            <a:xfrm flipH="1">
              <a:off x="1098842" y="5352113"/>
              <a:ext cx="292292" cy="79424"/>
            </a:xfrm>
            <a:custGeom>
              <a:avLst/>
              <a:gdLst>
                <a:gd name="T0" fmla="*/ 0 w 548"/>
                <a:gd name="T1" fmla="*/ 74 h 159"/>
                <a:gd name="T2" fmla="*/ 31 w 548"/>
                <a:gd name="T3" fmla="*/ 78 h 159"/>
                <a:gd name="T4" fmla="*/ 57 w 548"/>
                <a:gd name="T5" fmla="*/ 66 h 159"/>
                <a:gd name="T6" fmla="*/ 76 w 548"/>
                <a:gd name="T7" fmla="*/ 71 h 159"/>
                <a:gd name="T8" fmla="*/ 58 w 548"/>
                <a:gd name="T9" fmla="*/ 81 h 159"/>
                <a:gd name="T10" fmla="*/ 451 w 548"/>
                <a:gd name="T11" fmla="*/ 159 h 159"/>
                <a:gd name="T12" fmla="*/ 548 w 548"/>
                <a:gd name="T13" fmla="*/ 84 h 159"/>
                <a:gd name="T14" fmla="*/ 130 w 548"/>
                <a:gd name="T15" fmla="*/ 0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8"/>
                <a:gd name="T25" fmla="*/ 0 h 159"/>
                <a:gd name="T26" fmla="*/ 548 w 548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8" h="159">
                  <a:moveTo>
                    <a:pt x="0" y="74"/>
                  </a:moveTo>
                  <a:lnTo>
                    <a:pt x="31" y="78"/>
                  </a:lnTo>
                  <a:lnTo>
                    <a:pt x="57" y="66"/>
                  </a:lnTo>
                  <a:lnTo>
                    <a:pt x="76" y="71"/>
                  </a:lnTo>
                  <a:lnTo>
                    <a:pt x="58" y="81"/>
                  </a:lnTo>
                  <a:lnTo>
                    <a:pt x="451" y="159"/>
                  </a:lnTo>
                  <a:lnTo>
                    <a:pt x="548" y="84"/>
                  </a:lnTo>
                  <a:lnTo>
                    <a:pt x="130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9" name="Freeform 186"/>
            <p:cNvSpPr>
              <a:spLocks/>
            </p:cNvSpPr>
            <p:nvPr/>
          </p:nvSpPr>
          <p:spPr bwMode="auto">
            <a:xfrm flipH="1">
              <a:off x="1044037" y="5396859"/>
              <a:ext cx="74378" cy="34678"/>
            </a:xfrm>
            <a:custGeom>
              <a:avLst/>
              <a:gdLst>
                <a:gd name="T0" fmla="*/ 73 w 140"/>
                <a:gd name="T1" fmla="*/ 0 h 70"/>
                <a:gd name="T2" fmla="*/ 140 w 140"/>
                <a:gd name="T3" fmla="*/ 11 h 70"/>
                <a:gd name="T4" fmla="*/ 75 w 140"/>
                <a:gd name="T5" fmla="*/ 70 h 70"/>
                <a:gd name="T6" fmla="*/ 0 w 140"/>
                <a:gd name="T7" fmla="*/ 56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70"/>
                <a:gd name="T14" fmla="*/ 140 w 1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70">
                  <a:moveTo>
                    <a:pt x="73" y="0"/>
                  </a:moveTo>
                  <a:lnTo>
                    <a:pt x="140" y="11"/>
                  </a:lnTo>
                  <a:lnTo>
                    <a:pt x="75" y="70"/>
                  </a:lnTo>
                  <a:lnTo>
                    <a:pt x="0" y="56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0" name="Freeform 187"/>
            <p:cNvSpPr>
              <a:spLocks/>
            </p:cNvSpPr>
            <p:nvPr/>
          </p:nvSpPr>
          <p:spPr bwMode="auto">
            <a:xfrm flipH="1">
              <a:off x="990537" y="5404690"/>
              <a:ext cx="88732" cy="50339"/>
            </a:xfrm>
            <a:custGeom>
              <a:avLst/>
              <a:gdLst>
                <a:gd name="T0" fmla="*/ 87 w 167"/>
                <a:gd name="T1" fmla="*/ 0 h 101"/>
                <a:gd name="T2" fmla="*/ 167 w 167"/>
                <a:gd name="T3" fmla="*/ 15 h 101"/>
                <a:gd name="T4" fmla="*/ 81 w 167"/>
                <a:gd name="T5" fmla="*/ 101 h 101"/>
                <a:gd name="T6" fmla="*/ 0 w 167"/>
                <a:gd name="T7" fmla="*/ 83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01"/>
                <a:gd name="T14" fmla="*/ 167 w 16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01">
                  <a:moveTo>
                    <a:pt x="87" y="0"/>
                  </a:moveTo>
                  <a:lnTo>
                    <a:pt x="167" y="15"/>
                  </a:lnTo>
                  <a:lnTo>
                    <a:pt x="81" y="101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1" name="Freeform 189"/>
            <p:cNvSpPr>
              <a:spLocks noChangeAspect="1"/>
            </p:cNvSpPr>
            <p:nvPr/>
          </p:nvSpPr>
          <p:spPr bwMode="auto">
            <a:xfrm>
              <a:off x="809159" y="5121673"/>
              <a:ext cx="118744" cy="249457"/>
            </a:xfrm>
            <a:custGeom>
              <a:avLst/>
              <a:gdLst/>
              <a:ahLst/>
              <a:cxnLst>
                <a:cxn ang="0">
                  <a:pos x="169" y="246"/>
                </a:cxn>
                <a:cxn ang="0">
                  <a:pos x="1" y="0"/>
                </a:cxn>
                <a:cxn ang="0">
                  <a:pos x="0" y="123"/>
                </a:cxn>
                <a:cxn ang="0">
                  <a:pos x="165" y="377"/>
                </a:cxn>
              </a:cxnLst>
              <a:rect l="0" t="0" r="r" b="b"/>
              <a:pathLst>
                <a:path w="169" h="377">
                  <a:moveTo>
                    <a:pt x="169" y="246"/>
                  </a:moveTo>
                  <a:lnTo>
                    <a:pt x="1" y="0"/>
                  </a:lnTo>
                  <a:lnTo>
                    <a:pt x="0" y="123"/>
                  </a:lnTo>
                  <a:lnTo>
                    <a:pt x="165" y="377"/>
                  </a:lnTo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60784"/>
                    <a:invGamma/>
                  </a:srgbClr>
                </a:gs>
              </a:gsLst>
              <a:lin ang="0" scaled="1"/>
            </a:gra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2" name="Freeform 190"/>
            <p:cNvSpPr>
              <a:spLocks noChangeAspect="1"/>
            </p:cNvSpPr>
            <p:nvPr/>
          </p:nvSpPr>
          <p:spPr bwMode="auto">
            <a:xfrm>
              <a:off x="811769" y="5080284"/>
              <a:ext cx="508902" cy="203593"/>
            </a:xfrm>
            <a:custGeom>
              <a:avLst/>
              <a:gdLst/>
              <a:ahLst/>
              <a:cxnLst>
                <a:cxn ang="0">
                  <a:pos x="166" y="310"/>
                </a:cxn>
                <a:cxn ang="0">
                  <a:pos x="718" y="211"/>
                </a:cxn>
                <a:cxn ang="0">
                  <a:pos x="444" y="0"/>
                </a:cxn>
                <a:cxn ang="0">
                  <a:pos x="0" y="64"/>
                </a:cxn>
                <a:cxn ang="0">
                  <a:pos x="166" y="310"/>
                </a:cxn>
              </a:cxnLst>
              <a:rect l="0" t="0" r="r" b="b"/>
              <a:pathLst>
                <a:path w="718" h="310">
                  <a:moveTo>
                    <a:pt x="166" y="310"/>
                  </a:moveTo>
                  <a:lnTo>
                    <a:pt x="718" y="211"/>
                  </a:lnTo>
                  <a:lnTo>
                    <a:pt x="444" y="0"/>
                  </a:lnTo>
                  <a:lnTo>
                    <a:pt x="0" y="64"/>
                  </a:lnTo>
                  <a:lnTo>
                    <a:pt x="166" y="310"/>
                  </a:lnTo>
                  <a:close/>
                </a:path>
              </a:pathLst>
            </a:custGeom>
            <a:solidFill>
              <a:srgbClr val="FFFFFF"/>
            </a:soli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3" name="Freeform 191"/>
            <p:cNvSpPr>
              <a:spLocks/>
            </p:cNvSpPr>
            <p:nvPr/>
          </p:nvSpPr>
          <p:spPr bwMode="auto">
            <a:xfrm>
              <a:off x="922684" y="5217876"/>
              <a:ext cx="392768" cy="151017"/>
            </a:xfrm>
            <a:custGeom>
              <a:avLst/>
              <a:gdLst/>
              <a:ahLst/>
              <a:cxnLst>
                <a:cxn ang="0">
                  <a:pos x="6" y="99"/>
                </a:cxn>
                <a:cxn ang="0">
                  <a:pos x="557" y="0"/>
                </a:cxn>
                <a:cxn ang="0">
                  <a:pos x="549" y="121"/>
                </a:cxn>
                <a:cxn ang="0">
                  <a:pos x="0" y="228"/>
                </a:cxn>
                <a:cxn ang="0">
                  <a:pos x="6" y="99"/>
                </a:cxn>
              </a:cxnLst>
              <a:rect l="0" t="0" r="r" b="b"/>
              <a:pathLst>
                <a:path w="557" h="228">
                  <a:moveTo>
                    <a:pt x="6" y="99"/>
                  </a:moveTo>
                  <a:lnTo>
                    <a:pt x="557" y="0"/>
                  </a:lnTo>
                  <a:lnTo>
                    <a:pt x="549" y="121"/>
                  </a:lnTo>
                  <a:lnTo>
                    <a:pt x="0" y="228"/>
                  </a:lnTo>
                  <a:lnTo>
                    <a:pt x="6" y="99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4" name="Freeform 192"/>
            <p:cNvSpPr>
              <a:spLocks/>
            </p:cNvSpPr>
            <p:nvPr/>
          </p:nvSpPr>
          <p:spPr bwMode="auto">
            <a:xfrm>
              <a:off x="938342" y="5308487"/>
              <a:ext cx="118743" cy="42508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3"/>
                </a:cxn>
                <a:cxn ang="0">
                  <a:pos x="164" y="33"/>
                </a:cxn>
                <a:cxn ang="0">
                  <a:pos x="167" y="0"/>
                </a:cxn>
                <a:cxn ang="0">
                  <a:pos x="0" y="32"/>
                </a:cxn>
              </a:cxnLst>
              <a:rect l="0" t="0" r="r" b="b"/>
              <a:pathLst>
                <a:path w="167" h="63">
                  <a:moveTo>
                    <a:pt x="0" y="32"/>
                  </a:moveTo>
                  <a:lnTo>
                    <a:pt x="0" y="63"/>
                  </a:lnTo>
                  <a:lnTo>
                    <a:pt x="164" y="33"/>
                  </a:lnTo>
                  <a:lnTo>
                    <a:pt x="167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/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5" name="Oval 193"/>
            <p:cNvSpPr>
              <a:spLocks noChangeArrowheads="1"/>
            </p:cNvSpPr>
            <p:nvPr/>
          </p:nvSpPr>
          <p:spPr bwMode="auto">
            <a:xfrm>
              <a:off x="1036208" y="5314079"/>
              <a:ext cx="13049" cy="14543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6" name="Line 194"/>
            <p:cNvSpPr>
              <a:spLocks noChangeShapeType="1"/>
            </p:cNvSpPr>
            <p:nvPr/>
          </p:nvSpPr>
          <p:spPr bwMode="auto">
            <a:xfrm flipH="1">
              <a:off x="1218890" y="5250317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7" name="Line 195"/>
            <p:cNvSpPr>
              <a:spLocks noChangeShapeType="1"/>
            </p:cNvSpPr>
            <p:nvPr/>
          </p:nvSpPr>
          <p:spPr bwMode="auto">
            <a:xfrm flipH="1">
              <a:off x="1209757" y="5251435"/>
              <a:ext cx="1304" cy="57051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8" name="Line 196"/>
            <p:cNvSpPr>
              <a:spLocks noChangeShapeType="1"/>
            </p:cNvSpPr>
            <p:nvPr/>
          </p:nvSpPr>
          <p:spPr bwMode="auto">
            <a:xfrm flipH="1">
              <a:off x="1229329" y="5249198"/>
              <a:ext cx="3915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9" name="Line 197"/>
            <p:cNvSpPr>
              <a:spLocks noChangeShapeType="1"/>
            </p:cNvSpPr>
            <p:nvPr/>
          </p:nvSpPr>
          <p:spPr bwMode="auto">
            <a:xfrm flipH="1">
              <a:off x="1238464" y="5248080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0" name="Line 198"/>
            <p:cNvSpPr>
              <a:spLocks noChangeShapeType="1"/>
            </p:cNvSpPr>
            <p:nvPr/>
          </p:nvSpPr>
          <p:spPr bwMode="auto">
            <a:xfrm flipH="1">
              <a:off x="1246293" y="5246961"/>
              <a:ext cx="522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1" name="Line 199"/>
            <p:cNvSpPr>
              <a:spLocks noChangeShapeType="1"/>
            </p:cNvSpPr>
            <p:nvPr/>
          </p:nvSpPr>
          <p:spPr bwMode="auto">
            <a:xfrm flipH="1">
              <a:off x="1255427" y="5244724"/>
              <a:ext cx="5220" cy="54814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2" name="Line 200"/>
            <p:cNvSpPr>
              <a:spLocks noChangeShapeType="1"/>
            </p:cNvSpPr>
            <p:nvPr/>
          </p:nvSpPr>
          <p:spPr bwMode="auto">
            <a:xfrm flipH="1">
              <a:off x="1264561" y="5244724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3" name="Line 201"/>
            <p:cNvSpPr>
              <a:spLocks noChangeShapeType="1"/>
            </p:cNvSpPr>
            <p:nvPr/>
          </p:nvSpPr>
          <p:spPr bwMode="auto">
            <a:xfrm flipH="1">
              <a:off x="1272391" y="5240249"/>
              <a:ext cx="1304" cy="5593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4" name="Line 202"/>
            <p:cNvSpPr>
              <a:spLocks noChangeShapeType="1"/>
            </p:cNvSpPr>
            <p:nvPr/>
          </p:nvSpPr>
          <p:spPr bwMode="auto">
            <a:xfrm flipH="1">
              <a:off x="1280220" y="5240249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5" name="Line 203"/>
            <p:cNvSpPr>
              <a:spLocks noChangeShapeType="1"/>
            </p:cNvSpPr>
            <p:nvPr/>
          </p:nvSpPr>
          <p:spPr bwMode="auto">
            <a:xfrm flipH="1">
              <a:off x="1289354" y="5239131"/>
              <a:ext cx="1305" cy="5481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6" name="Line 204"/>
            <p:cNvSpPr>
              <a:spLocks noChangeShapeType="1"/>
            </p:cNvSpPr>
            <p:nvPr/>
          </p:nvSpPr>
          <p:spPr bwMode="auto">
            <a:xfrm flipH="1">
              <a:off x="1298488" y="5238012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7" name="Freeform 205"/>
            <p:cNvSpPr>
              <a:spLocks/>
            </p:cNvSpPr>
            <p:nvPr/>
          </p:nvSpPr>
          <p:spPr bwMode="auto">
            <a:xfrm>
              <a:off x="1092318" y="5272690"/>
              <a:ext cx="65244" cy="43627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0" y="138"/>
                </a:cxn>
                <a:cxn ang="0">
                  <a:pos x="186" y="104"/>
                </a:cxn>
                <a:cxn ang="0">
                  <a:pos x="186" y="0"/>
                </a:cxn>
                <a:cxn ang="0">
                  <a:pos x="2" y="33"/>
                </a:cxn>
              </a:cxnLst>
              <a:rect l="0" t="0" r="r" b="b"/>
              <a:pathLst>
                <a:path w="186" h="138">
                  <a:moveTo>
                    <a:pt x="2" y="33"/>
                  </a:moveTo>
                  <a:lnTo>
                    <a:pt x="0" y="138"/>
                  </a:lnTo>
                  <a:lnTo>
                    <a:pt x="186" y="104"/>
                  </a:lnTo>
                  <a:lnTo>
                    <a:pt x="186" y="0"/>
                  </a:lnTo>
                  <a:lnTo>
                    <a:pt x="2" y="33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75686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>
                  <a:alpha val="50000"/>
                </a:srgbClr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8" name="Line 206"/>
            <p:cNvSpPr>
              <a:spLocks noChangeShapeType="1"/>
            </p:cNvSpPr>
            <p:nvPr/>
          </p:nvSpPr>
          <p:spPr bwMode="auto">
            <a:xfrm flipH="1">
              <a:off x="1101451" y="5297300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9" name="Line 207"/>
            <p:cNvSpPr>
              <a:spLocks noChangeShapeType="1"/>
            </p:cNvSpPr>
            <p:nvPr/>
          </p:nvSpPr>
          <p:spPr bwMode="auto">
            <a:xfrm flipH="1">
              <a:off x="1152342" y="5287232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0" name="Line 208"/>
            <p:cNvSpPr>
              <a:spLocks noChangeShapeType="1"/>
            </p:cNvSpPr>
            <p:nvPr/>
          </p:nvSpPr>
          <p:spPr bwMode="auto">
            <a:xfrm flipH="1">
              <a:off x="1145817" y="5293944"/>
              <a:ext cx="0" cy="10068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1" name="Line 209"/>
            <p:cNvSpPr>
              <a:spLocks noChangeShapeType="1"/>
            </p:cNvSpPr>
            <p:nvPr/>
          </p:nvSpPr>
          <p:spPr bwMode="auto">
            <a:xfrm flipH="1">
              <a:off x="1109281" y="5302893"/>
              <a:ext cx="0" cy="8949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2" name="Line 210"/>
            <p:cNvSpPr>
              <a:spLocks noChangeShapeType="1"/>
            </p:cNvSpPr>
            <p:nvPr/>
          </p:nvSpPr>
          <p:spPr bwMode="auto">
            <a:xfrm flipV="1">
              <a:off x="1117110" y="5304012"/>
              <a:ext cx="20878" cy="4475"/>
            </a:xfrm>
            <a:prstGeom prst="line">
              <a:avLst/>
            </a:prstGeom>
            <a:noFill/>
            <a:ln w="9525">
              <a:solidFill>
                <a:srgbClr val="FFFF99">
                  <a:alpha val="4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3" name="Freeform 211"/>
            <p:cNvSpPr>
              <a:spLocks/>
            </p:cNvSpPr>
            <p:nvPr/>
          </p:nvSpPr>
          <p:spPr bwMode="auto">
            <a:xfrm>
              <a:off x="957915" y="5282757"/>
              <a:ext cx="82208" cy="25729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38"/>
                </a:cxn>
                <a:cxn ang="0">
                  <a:pos x="116" y="19"/>
                </a:cxn>
                <a:cxn ang="0">
                  <a:pos x="116" y="0"/>
                </a:cxn>
                <a:cxn ang="0">
                  <a:pos x="0" y="20"/>
                </a:cxn>
              </a:cxnLst>
              <a:rect l="0" t="0" r="r" b="b"/>
              <a:pathLst>
                <a:path w="116" h="38">
                  <a:moveTo>
                    <a:pt x="0" y="20"/>
                  </a:moveTo>
                  <a:lnTo>
                    <a:pt x="1" y="38"/>
                  </a:lnTo>
                  <a:lnTo>
                    <a:pt x="116" y="19"/>
                  </a:lnTo>
                  <a:lnTo>
                    <a:pt x="116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4" name="Line 212"/>
            <p:cNvSpPr>
              <a:spLocks noChangeShapeType="1"/>
            </p:cNvSpPr>
            <p:nvPr/>
          </p:nvSpPr>
          <p:spPr bwMode="auto">
            <a:xfrm flipV="1">
              <a:off x="951391" y="5287232"/>
              <a:ext cx="92646" cy="15661"/>
            </a:xfrm>
            <a:prstGeom prst="line">
              <a:avLst/>
            </a:prstGeom>
            <a:noFill/>
            <a:ln w="3175">
              <a:solidFill>
                <a:srgbClr val="5F5F5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225" name="Group 150"/>
            <p:cNvGrpSpPr>
              <a:grpSpLocks/>
            </p:cNvGrpSpPr>
            <p:nvPr/>
          </p:nvGrpSpPr>
          <p:grpSpPr bwMode="auto">
            <a:xfrm>
              <a:off x="862659" y="4854318"/>
              <a:ext cx="270109" cy="260643"/>
              <a:chOff x="685" y="3115"/>
              <a:chExt cx="207" cy="233"/>
            </a:xfrm>
          </p:grpSpPr>
          <p:sp>
            <p:nvSpPr>
              <p:cNvPr id="238" name="Freeform 215"/>
              <p:cNvSpPr>
                <a:spLocks/>
              </p:cNvSpPr>
              <p:nvPr/>
            </p:nvSpPr>
            <p:spPr bwMode="auto">
              <a:xfrm flipH="1">
                <a:off x="686" y="3115"/>
                <a:ext cx="206" cy="30"/>
              </a:xfrm>
              <a:custGeom>
                <a:avLst/>
                <a:gdLst>
                  <a:gd name="T0" fmla="*/ 1205 w 1205"/>
                  <a:gd name="T1" fmla="*/ 151 h 178"/>
                  <a:gd name="T2" fmla="*/ 964 w 1205"/>
                  <a:gd name="T3" fmla="*/ 178 h 178"/>
                  <a:gd name="T4" fmla="*/ 0 w 1205"/>
                  <a:gd name="T5" fmla="*/ 0 h 178"/>
                  <a:gd name="T6" fmla="*/ 1205 w 1205"/>
                  <a:gd name="T7" fmla="*/ 151 h 1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"/>
                  <a:gd name="T13" fmla="*/ 0 h 178"/>
                  <a:gd name="T14" fmla="*/ 1205 w 1205"/>
                  <a:gd name="T15" fmla="*/ 178 h 1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39" name="Freeform 216"/>
              <p:cNvSpPr>
                <a:spLocks/>
              </p:cNvSpPr>
              <p:nvPr/>
            </p:nvSpPr>
            <p:spPr bwMode="auto">
              <a:xfrm flipH="1">
                <a:off x="685" y="3141"/>
                <a:ext cx="69" cy="207"/>
              </a:xfrm>
              <a:custGeom>
                <a:avLst/>
                <a:gdLst>
                  <a:gd name="T0" fmla="*/ 405 w 405"/>
                  <a:gd name="T1" fmla="*/ 0 h 1241"/>
                  <a:gd name="T2" fmla="*/ 389 w 405"/>
                  <a:gd name="T3" fmla="*/ 1000 h 1241"/>
                  <a:gd name="T4" fmla="*/ 133 w 405"/>
                  <a:gd name="T5" fmla="*/ 1241 h 1241"/>
                  <a:gd name="T6" fmla="*/ 0 w 405"/>
                  <a:gd name="T7" fmla="*/ 13 h 1241"/>
                  <a:gd name="T8" fmla="*/ 189 w 405"/>
                  <a:gd name="T9" fmla="*/ 24 h 1241"/>
                  <a:gd name="T10" fmla="*/ 405 w 405"/>
                  <a:gd name="T11" fmla="*/ 0 h 12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5"/>
                  <a:gd name="T19" fmla="*/ 0 h 1241"/>
                  <a:gd name="T20" fmla="*/ 405 w 405"/>
                  <a:gd name="T21" fmla="*/ 1241 h 12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226" name="Oval 217"/>
            <p:cNvSpPr>
              <a:spLocks noChangeArrowheads="1"/>
            </p:cNvSpPr>
            <p:nvPr/>
          </p:nvSpPr>
          <p:spPr bwMode="auto">
            <a:xfrm>
              <a:off x="931817" y="5135097"/>
              <a:ext cx="245317" cy="66000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7" name="Oval 218"/>
            <p:cNvSpPr>
              <a:spLocks noChangeArrowheads="1"/>
            </p:cNvSpPr>
            <p:nvPr/>
          </p:nvSpPr>
          <p:spPr bwMode="auto">
            <a:xfrm>
              <a:off x="931817" y="5130622"/>
              <a:ext cx="245317" cy="64881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8" name="Freeform 219"/>
            <p:cNvSpPr>
              <a:spLocks/>
            </p:cNvSpPr>
            <p:nvPr/>
          </p:nvSpPr>
          <p:spPr bwMode="auto">
            <a:xfrm flipH="1">
              <a:off x="916159" y="4815165"/>
              <a:ext cx="358842" cy="360203"/>
            </a:xfrm>
            <a:custGeom>
              <a:avLst/>
              <a:gdLst>
                <a:gd name="T0" fmla="*/ 1602 w 1602"/>
                <a:gd name="T1" fmla="*/ 204 h 1734"/>
                <a:gd name="T2" fmla="*/ 5 w 1602"/>
                <a:gd name="T3" fmla="*/ 0 h 1734"/>
                <a:gd name="T4" fmla="*/ 0 w 1602"/>
                <a:gd name="T5" fmla="*/ 1488 h 1734"/>
                <a:gd name="T6" fmla="*/ 1597 w 1602"/>
                <a:gd name="T7" fmla="*/ 1734 h 1734"/>
                <a:gd name="T8" fmla="*/ 1602 w 1602"/>
                <a:gd name="T9" fmla="*/ 204 h 1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2"/>
                <a:gd name="T16" fmla="*/ 0 h 1734"/>
                <a:gd name="T17" fmla="*/ 1602 w 1602"/>
                <a:gd name="T18" fmla="*/ 1734 h 1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9" name="Freeform 220"/>
            <p:cNvSpPr>
              <a:spLocks/>
            </p:cNvSpPr>
            <p:nvPr/>
          </p:nvSpPr>
          <p:spPr bwMode="auto">
            <a:xfrm flipH="1">
              <a:off x="964440" y="5107131"/>
              <a:ext cx="294902" cy="68237"/>
            </a:xfrm>
            <a:custGeom>
              <a:avLst/>
              <a:gdLst>
                <a:gd name="T0" fmla="*/ 1327 w 1330"/>
                <a:gd name="T1" fmla="*/ 200 h 330"/>
                <a:gd name="T2" fmla="*/ 0 w 1330"/>
                <a:gd name="T3" fmla="*/ 0 h 330"/>
                <a:gd name="T4" fmla="*/ 0 w 1330"/>
                <a:gd name="T5" fmla="*/ 115 h 330"/>
                <a:gd name="T6" fmla="*/ 1330 w 1330"/>
                <a:gd name="T7" fmla="*/ 330 h 330"/>
                <a:gd name="T8" fmla="*/ 1327 w 1330"/>
                <a:gd name="T9" fmla="*/ 20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0"/>
                <a:gd name="T16" fmla="*/ 0 h 330"/>
                <a:gd name="T17" fmla="*/ 1330 w 1330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30" name="Freeform 221"/>
            <p:cNvSpPr>
              <a:spLocks/>
            </p:cNvSpPr>
            <p:nvPr/>
          </p:nvSpPr>
          <p:spPr bwMode="auto">
            <a:xfrm flipH="1">
              <a:off x="905720" y="4856555"/>
              <a:ext cx="13049" cy="318812"/>
            </a:xfrm>
            <a:custGeom>
              <a:avLst/>
              <a:gdLst>
                <a:gd name="T0" fmla="*/ 4 w 56"/>
                <a:gd name="T1" fmla="*/ 16 h 1536"/>
                <a:gd name="T2" fmla="*/ 56 w 56"/>
                <a:gd name="T3" fmla="*/ 0 h 1536"/>
                <a:gd name="T4" fmla="*/ 46 w 56"/>
                <a:gd name="T5" fmla="*/ 1513 h 1536"/>
                <a:gd name="T6" fmla="*/ 0 w 56"/>
                <a:gd name="T7" fmla="*/ 1536 h 1536"/>
                <a:gd name="T8" fmla="*/ 4 w 56"/>
                <a:gd name="T9" fmla="*/ 16 h 1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1536"/>
                <a:gd name="T17" fmla="*/ 56 w 56"/>
                <a:gd name="T18" fmla="*/ 1536 h 1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31" name="Oval 222"/>
            <p:cNvSpPr>
              <a:spLocks noChangeArrowheads="1"/>
            </p:cNvSpPr>
            <p:nvPr/>
          </p:nvSpPr>
          <p:spPr bwMode="auto">
            <a:xfrm>
              <a:off x="1233244" y="5112724"/>
              <a:ext cx="10439" cy="19017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32" name="Oval 223"/>
            <p:cNvSpPr>
              <a:spLocks noChangeArrowheads="1"/>
            </p:cNvSpPr>
            <p:nvPr/>
          </p:nvSpPr>
          <p:spPr bwMode="auto">
            <a:xfrm>
              <a:off x="1213671" y="5117199"/>
              <a:ext cx="9135" cy="15661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33" name="Oval 224"/>
            <p:cNvSpPr>
              <a:spLocks noChangeArrowheads="1"/>
            </p:cNvSpPr>
            <p:nvPr/>
          </p:nvSpPr>
          <p:spPr bwMode="auto">
            <a:xfrm>
              <a:off x="1145817" y="5131741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34" name="Oval 225"/>
            <p:cNvSpPr>
              <a:spLocks noChangeArrowheads="1"/>
            </p:cNvSpPr>
            <p:nvPr/>
          </p:nvSpPr>
          <p:spPr bwMode="auto">
            <a:xfrm>
              <a:off x="1124939" y="5135097"/>
              <a:ext cx="10439" cy="1230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35" name="Oval 226"/>
            <p:cNvSpPr>
              <a:spLocks noChangeArrowheads="1"/>
            </p:cNvSpPr>
            <p:nvPr/>
          </p:nvSpPr>
          <p:spPr bwMode="auto">
            <a:xfrm>
              <a:off x="1101451" y="5138453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36" name="Freeform 227"/>
            <p:cNvSpPr>
              <a:spLocks/>
            </p:cNvSpPr>
            <p:nvPr/>
          </p:nvSpPr>
          <p:spPr bwMode="auto">
            <a:xfrm flipH="1">
              <a:off x="950525" y="4841172"/>
              <a:ext cx="297512" cy="283017"/>
            </a:xfrm>
            <a:custGeom>
              <a:avLst/>
              <a:gdLst>
                <a:gd name="T0" fmla="*/ 1330 w 1345"/>
                <a:gd name="T1" fmla="*/ 167 h 1366"/>
                <a:gd name="T2" fmla="*/ 0 w 1345"/>
                <a:gd name="T3" fmla="*/ 0 h 1366"/>
                <a:gd name="T4" fmla="*/ 0 w 1345"/>
                <a:gd name="T5" fmla="*/ 1157 h 1366"/>
                <a:gd name="T6" fmla="*/ 1345 w 1345"/>
                <a:gd name="T7" fmla="*/ 1366 h 1366"/>
                <a:gd name="T8" fmla="*/ 1330 w 1345"/>
                <a:gd name="T9" fmla="*/ 167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37" name="Freeform 228"/>
            <p:cNvSpPr>
              <a:spLocks/>
            </p:cNvSpPr>
            <p:nvPr/>
          </p:nvSpPr>
          <p:spPr bwMode="auto">
            <a:xfrm flipH="1">
              <a:off x="905720" y="4814047"/>
              <a:ext cx="367975" cy="44746"/>
            </a:xfrm>
            <a:custGeom>
              <a:avLst/>
              <a:gdLst>
                <a:gd name="T0" fmla="*/ 0 w 1660"/>
                <a:gd name="T1" fmla="*/ 10 h 214"/>
                <a:gd name="T2" fmla="*/ 68 w 1660"/>
                <a:gd name="T3" fmla="*/ 0 h 214"/>
                <a:gd name="T4" fmla="*/ 1660 w 1660"/>
                <a:gd name="T5" fmla="*/ 199 h 214"/>
                <a:gd name="T6" fmla="*/ 1613 w 1660"/>
                <a:gd name="T7" fmla="*/ 214 h 214"/>
                <a:gd name="T8" fmla="*/ 0 w 1660"/>
                <a:gd name="T9" fmla="*/ 10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0"/>
                <a:gd name="T16" fmla="*/ 0 h 214"/>
                <a:gd name="T17" fmla="*/ 1660 w 1660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54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 5"/>
          <p:cNvSpPr/>
          <p:nvPr/>
        </p:nvSpPr>
        <p:spPr>
          <a:xfrm>
            <a:off x="2618559" y="1607668"/>
            <a:ext cx="1306285" cy="3705101"/>
          </a:xfrm>
          <a:custGeom>
            <a:avLst/>
            <a:gdLst>
              <a:gd name="connsiteX0" fmla="*/ 1306285 w 1306285"/>
              <a:gd name="connsiteY0" fmla="*/ 0 h 3705101"/>
              <a:gd name="connsiteX1" fmla="*/ 0 w 1306285"/>
              <a:gd name="connsiteY1" fmla="*/ 1140031 h 3705101"/>
              <a:gd name="connsiteX2" fmla="*/ 1104405 w 1306285"/>
              <a:gd name="connsiteY2" fmla="*/ 2315688 h 3705101"/>
              <a:gd name="connsiteX3" fmla="*/ 106878 w 1306285"/>
              <a:gd name="connsiteY3" fmla="*/ 3705101 h 3705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6285" h="3705101">
                <a:moveTo>
                  <a:pt x="1306285" y="0"/>
                </a:moveTo>
                <a:lnTo>
                  <a:pt x="0" y="1140031"/>
                </a:lnTo>
                <a:lnTo>
                  <a:pt x="1104405" y="2315688"/>
                </a:lnTo>
                <a:lnTo>
                  <a:pt x="106878" y="3705101"/>
                </a:lnTo>
              </a:path>
            </a:pathLst>
          </a:custGeom>
          <a:ln>
            <a:solidFill>
              <a:srgbClr val="5F5F5F"/>
            </a:solidFill>
          </a:ln>
        </p:spPr>
        <p:txBody>
          <a:bodyPr vert="horz" wrap="none" lIns="54000" tIns="45720" rIns="54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967889" y="1655169"/>
            <a:ext cx="1508166" cy="3728852"/>
          </a:xfrm>
          <a:custGeom>
            <a:avLst/>
            <a:gdLst>
              <a:gd name="connsiteX0" fmla="*/ 118753 w 1508166"/>
              <a:gd name="connsiteY0" fmla="*/ 0 h 3728852"/>
              <a:gd name="connsiteX1" fmla="*/ 1508166 w 1508166"/>
              <a:gd name="connsiteY1" fmla="*/ 973776 h 3728852"/>
              <a:gd name="connsiteX2" fmla="*/ 0 w 1508166"/>
              <a:gd name="connsiteY2" fmla="*/ 2315688 h 3728852"/>
              <a:gd name="connsiteX3" fmla="*/ 1484415 w 1508166"/>
              <a:gd name="connsiteY3" fmla="*/ 3728852 h 3728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8166" h="3728852">
                <a:moveTo>
                  <a:pt x="118753" y="0"/>
                </a:moveTo>
                <a:lnTo>
                  <a:pt x="1508166" y="973776"/>
                </a:lnTo>
                <a:lnTo>
                  <a:pt x="0" y="2315688"/>
                </a:lnTo>
                <a:lnTo>
                  <a:pt x="1484415" y="3728852"/>
                </a:lnTo>
              </a:path>
            </a:pathLst>
          </a:custGeom>
          <a:ln>
            <a:solidFill>
              <a:srgbClr val="5F5F5F"/>
            </a:solidFill>
          </a:ln>
        </p:spPr>
        <p:txBody>
          <a:bodyPr vert="horz" wrap="none" lIns="54000" tIns="45720" rIns="54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5" name="제목 1"/>
          <p:cNvSpPr txBox="1">
            <a:spLocks/>
          </p:cNvSpPr>
          <p:nvPr/>
        </p:nvSpPr>
        <p:spPr>
          <a:xfrm>
            <a:off x="310922" y="290483"/>
            <a:ext cx="6448425" cy="373063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-윤고딕160" pitchFamily="18" charset="-127"/>
                <a:ea typeface="-윤고딕160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-윤고딕160" pitchFamily="18" charset="-127"/>
                <a:ea typeface="-윤고딕160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-윤고딕160" pitchFamily="18" charset="-127"/>
                <a:ea typeface="-윤고딕160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-윤고딕160" pitchFamily="18" charset="-127"/>
                <a:ea typeface="-윤고딕160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-윤고딕160" pitchFamily="18" charset="-127"/>
                <a:ea typeface="-윤고딕160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-윤고딕160" pitchFamily="18" charset="-127"/>
                <a:ea typeface="-윤고딕160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-윤고딕160" pitchFamily="18" charset="-127"/>
                <a:ea typeface="-윤고딕160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-윤고딕160" pitchFamily="18" charset="-127"/>
                <a:ea typeface="-윤고딕160" pitchFamily="18" charset="-127"/>
              </a:defRPr>
            </a:lvl9pPr>
          </a:lstStyle>
          <a:p>
            <a:r>
              <a:rPr lang="en-US" altLang="ko-KR" sz="2600" b="1" dirty="0" smtClean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L4 </a:t>
            </a:r>
            <a:r>
              <a:rPr lang="ko-KR" altLang="en-US" sz="2600" b="1" smtClean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스위치 기반의 방화벽 </a:t>
            </a:r>
            <a:r>
              <a:rPr lang="ko-KR" altLang="en-US" sz="2600" b="1" dirty="0" smtClean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로드 </a:t>
            </a:r>
            <a:r>
              <a:rPr lang="ko-KR" altLang="en-US" sz="2600" b="1" dirty="0" err="1" smtClean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밸런싱</a:t>
            </a:r>
            <a:r>
              <a:rPr lang="ko-KR" altLang="en-US" sz="2600" b="1" dirty="0" smtClean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endParaRPr lang="ko-KR" altLang="en-US" sz="2600" b="1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769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15" y="3551820"/>
            <a:ext cx="657225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5" name="그룹 79"/>
          <p:cNvGrpSpPr/>
          <p:nvPr/>
        </p:nvGrpSpPr>
        <p:grpSpPr>
          <a:xfrm>
            <a:off x="2155911" y="2423245"/>
            <a:ext cx="664952" cy="642309"/>
            <a:chOff x="3995738" y="404813"/>
            <a:chExt cx="1476375" cy="1450975"/>
          </a:xfrm>
        </p:grpSpPr>
        <p:sp>
          <p:nvSpPr>
            <p:cNvPr id="36" name="AutoShape 3"/>
            <p:cNvSpPr>
              <a:spLocks noChangeAspect="1" noChangeArrowheads="1" noTextEdit="1"/>
            </p:cNvSpPr>
            <p:nvPr/>
          </p:nvSpPr>
          <p:spPr bwMode="auto">
            <a:xfrm>
              <a:off x="3995738" y="404813"/>
              <a:ext cx="1476375" cy="145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Rectangle 5"/>
            <p:cNvSpPr>
              <a:spLocks noChangeArrowheads="1"/>
            </p:cNvSpPr>
            <p:nvPr/>
          </p:nvSpPr>
          <p:spPr bwMode="auto">
            <a:xfrm>
              <a:off x="3995738" y="558801"/>
              <a:ext cx="1298575" cy="1285875"/>
            </a:xfrm>
            <a:prstGeom prst="rect">
              <a:avLst/>
            </a:prstGeom>
            <a:solidFill>
              <a:srgbClr val="0096D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Rectangle 6"/>
            <p:cNvSpPr>
              <a:spLocks noChangeArrowheads="1"/>
            </p:cNvSpPr>
            <p:nvPr/>
          </p:nvSpPr>
          <p:spPr bwMode="auto">
            <a:xfrm>
              <a:off x="4000501" y="563563"/>
              <a:ext cx="1289050" cy="127635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1113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3995738" y="404813"/>
              <a:ext cx="1465263" cy="153988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104" y="0"/>
                </a:cxn>
                <a:cxn ang="0">
                  <a:pos x="923" y="0"/>
                </a:cxn>
                <a:cxn ang="0">
                  <a:pos x="818" y="97"/>
                </a:cxn>
                <a:cxn ang="0">
                  <a:pos x="0" y="97"/>
                </a:cxn>
              </a:cxnLst>
              <a:rect l="0" t="0" r="r" b="b"/>
              <a:pathLst>
                <a:path w="923" h="97">
                  <a:moveTo>
                    <a:pt x="0" y="97"/>
                  </a:moveTo>
                  <a:lnTo>
                    <a:pt x="104" y="0"/>
                  </a:lnTo>
                  <a:lnTo>
                    <a:pt x="923" y="0"/>
                  </a:lnTo>
                  <a:lnTo>
                    <a:pt x="818" y="97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B4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3995738" y="404813"/>
              <a:ext cx="1465263" cy="153988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104" y="0"/>
                </a:cxn>
                <a:cxn ang="0">
                  <a:pos x="923" y="0"/>
                </a:cxn>
                <a:cxn ang="0">
                  <a:pos x="818" y="97"/>
                </a:cxn>
                <a:cxn ang="0">
                  <a:pos x="0" y="97"/>
                </a:cxn>
              </a:cxnLst>
              <a:rect l="0" t="0" r="r" b="b"/>
              <a:pathLst>
                <a:path w="923" h="97">
                  <a:moveTo>
                    <a:pt x="0" y="97"/>
                  </a:moveTo>
                  <a:lnTo>
                    <a:pt x="104" y="0"/>
                  </a:lnTo>
                  <a:lnTo>
                    <a:pt x="923" y="0"/>
                  </a:lnTo>
                  <a:lnTo>
                    <a:pt x="818" y="97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1113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5294313" y="404813"/>
              <a:ext cx="166688" cy="1427163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105" y="0"/>
                </a:cxn>
                <a:cxn ang="0">
                  <a:pos x="105" y="803"/>
                </a:cxn>
                <a:cxn ang="0">
                  <a:pos x="0" y="899"/>
                </a:cxn>
                <a:cxn ang="0">
                  <a:pos x="0" y="97"/>
                </a:cxn>
              </a:cxnLst>
              <a:rect l="0" t="0" r="r" b="b"/>
              <a:pathLst>
                <a:path w="105" h="899">
                  <a:moveTo>
                    <a:pt x="0" y="97"/>
                  </a:moveTo>
                  <a:lnTo>
                    <a:pt x="105" y="0"/>
                  </a:lnTo>
                  <a:lnTo>
                    <a:pt x="105" y="803"/>
                  </a:lnTo>
                  <a:lnTo>
                    <a:pt x="0" y="899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5A8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Freeform 10"/>
            <p:cNvSpPr>
              <a:spLocks/>
            </p:cNvSpPr>
            <p:nvPr/>
          </p:nvSpPr>
          <p:spPr bwMode="auto">
            <a:xfrm>
              <a:off x="5294313" y="404813"/>
              <a:ext cx="166688" cy="1427163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105" y="0"/>
                </a:cxn>
                <a:cxn ang="0">
                  <a:pos x="105" y="803"/>
                </a:cxn>
                <a:cxn ang="0">
                  <a:pos x="0" y="899"/>
                </a:cxn>
                <a:cxn ang="0">
                  <a:pos x="0" y="97"/>
                </a:cxn>
              </a:cxnLst>
              <a:rect l="0" t="0" r="r" b="b"/>
              <a:pathLst>
                <a:path w="105" h="899">
                  <a:moveTo>
                    <a:pt x="0" y="97"/>
                  </a:moveTo>
                  <a:lnTo>
                    <a:pt x="105" y="0"/>
                  </a:lnTo>
                  <a:lnTo>
                    <a:pt x="105" y="803"/>
                  </a:lnTo>
                  <a:lnTo>
                    <a:pt x="0" y="899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1113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Freeform 11"/>
            <p:cNvSpPr>
              <a:spLocks/>
            </p:cNvSpPr>
            <p:nvPr/>
          </p:nvSpPr>
          <p:spPr bwMode="auto">
            <a:xfrm>
              <a:off x="4054476" y="1089026"/>
              <a:ext cx="449263" cy="200025"/>
            </a:xfrm>
            <a:custGeom>
              <a:avLst/>
              <a:gdLst/>
              <a:ahLst/>
              <a:cxnLst>
                <a:cxn ang="0">
                  <a:pos x="283" y="30"/>
                </a:cxn>
                <a:cxn ang="0">
                  <a:pos x="67" y="30"/>
                </a:cxn>
                <a:cxn ang="0">
                  <a:pos x="67" y="0"/>
                </a:cxn>
                <a:cxn ang="0">
                  <a:pos x="0" y="59"/>
                </a:cxn>
                <a:cxn ang="0">
                  <a:pos x="67" y="126"/>
                </a:cxn>
                <a:cxn ang="0">
                  <a:pos x="67" y="97"/>
                </a:cxn>
                <a:cxn ang="0">
                  <a:pos x="283" y="97"/>
                </a:cxn>
                <a:cxn ang="0">
                  <a:pos x="283" y="30"/>
                </a:cxn>
              </a:cxnLst>
              <a:rect l="0" t="0" r="r" b="b"/>
              <a:pathLst>
                <a:path w="283" h="126">
                  <a:moveTo>
                    <a:pt x="283" y="30"/>
                  </a:moveTo>
                  <a:lnTo>
                    <a:pt x="67" y="30"/>
                  </a:lnTo>
                  <a:lnTo>
                    <a:pt x="67" y="0"/>
                  </a:lnTo>
                  <a:lnTo>
                    <a:pt x="0" y="59"/>
                  </a:lnTo>
                  <a:lnTo>
                    <a:pt x="67" y="126"/>
                  </a:lnTo>
                  <a:lnTo>
                    <a:pt x="67" y="97"/>
                  </a:lnTo>
                  <a:lnTo>
                    <a:pt x="283" y="97"/>
                  </a:lnTo>
                  <a:lnTo>
                    <a:pt x="283" y="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Freeform 12"/>
            <p:cNvSpPr>
              <a:spLocks/>
            </p:cNvSpPr>
            <p:nvPr/>
          </p:nvSpPr>
          <p:spPr bwMode="auto">
            <a:xfrm>
              <a:off x="4054476" y="1089026"/>
              <a:ext cx="449263" cy="200025"/>
            </a:xfrm>
            <a:custGeom>
              <a:avLst/>
              <a:gdLst/>
              <a:ahLst/>
              <a:cxnLst>
                <a:cxn ang="0">
                  <a:pos x="283" y="30"/>
                </a:cxn>
                <a:cxn ang="0">
                  <a:pos x="67" y="30"/>
                </a:cxn>
                <a:cxn ang="0">
                  <a:pos x="67" y="0"/>
                </a:cxn>
                <a:cxn ang="0">
                  <a:pos x="0" y="59"/>
                </a:cxn>
                <a:cxn ang="0">
                  <a:pos x="67" y="126"/>
                </a:cxn>
                <a:cxn ang="0">
                  <a:pos x="67" y="97"/>
                </a:cxn>
                <a:cxn ang="0">
                  <a:pos x="283" y="97"/>
                </a:cxn>
                <a:cxn ang="0">
                  <a:pos x="283" y="30"/>
                </a:cxn>
              </a:cxnLst>
              <a:rect l="0" t="0" r="r" b="b"/>
              <a:pathLst>
                <a:path w="283" h="126">
                  <a:moveTo>
                    <a:pt x="283" y="30"/>
                  </a:moveTo>
                  <a:lnTo>
                    <a:pt x="67" y="30"/>
                  </a:lnTo>
                  <a:lnTo>
                    <a:pt x="67" y="0"/>
                  </a:lnTo>
                  <a:lnTo>
                    <a:pt x="0" y="59"/>
                  </a:lnTo>
                  <a:lnTo>
                    <a:pt x="67" y="126"/>
                  </a:lnTo>
                  <a:lnTo>
                    <a:pt x="67" y="97"/>
                  </a:lnTo>
                  <a:lnTo>
                    <a:pt x="283" y="97"/>
                  </a:lnTo>
                  <a:lnTo>
                    <a:pt x="283" y="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Freeform 13"/>
            <p:cNvSpPr>
              <a:spLocks/>
            </p:cNvSpPr>
            <p:nvPr/>
          </p:nvSpPr>
          <p:spPr bwMode="auto">
            <a:xfrm>
              <a:off x="4219576" y="782638"/>
              <a:ext cx="355600" cy="354013"/>
            </a:xfrm>
            <a:custGeom>
              <a:avLst/>
              <a:gdLst/>
              <a:ahLst/>
              <a:cxnLst>
                <a:cxn ang="0">
                  <a:pos x="224" y="178"/>
                </a:cxn>
                <a:cxn ang="0">
                  <a:pos x="67" y="22"/>
                </a:cxn>
                <a:cxn ang="0">
                  <a:pos x="90" y="0"/>
                </a:cxn>
                <a:cxn ang="0">
                  <a:pos x="0" y="0"/>
                </a:cxn>
                <a:cxn ang="0">
                  <a:pos x="0" y="89"/>
                </a:cxn>
                <a:cxn ang="0">
                  <a:pos x="23" y="67"/>
                </a:cxn>
                <a:cxn ang="0">
                  <a:pos x="179" y="223"/>
                </a:cxn>
                <a:cxn ang="0">
                  <a:pos x="224" y="178"/>
                </a:cxn>
              </a:cxnLst>
              <a:rect l="0" t="0" r="r" b="b"/>
              <a:pathLst>
                <a:path w="224" h="223">
                  <a:moveTo>
                    <a:pt x="224" y="178"/>
                  </a:moveTo>
                  <a:lnTo>
                    <a:pt x="67" y="22"/>
                  </a:lnTo>
                  <a:lnTo>
                    <a:pt x="90" y="0"/>
                  </a:lnTo>
                  <a:lnTo>
                    <a:pt x="0" y="0"/>
                  </a:lnTo>
                  <a:lnTo>
                    <a:pt x="0" y="89"/>
                  </a:lnTo>
                  <a:lnTo>
                    <a:pt x="23" y="67"/>
                  </a:lnTo>
                  <a:lnTo>
                    <a:pt x="179" y="223"/>
                  </a:lnTo>
                  <a:lnTo>
                    <a:pt x="224" y="1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Freeform 14"/>
            <p:cNvSpPr>
              <a:spLocks/>
            </p:cNvSpPr>
            <p:nvPr/>
          </p:nvSpPr>
          <p:spPr bwMode="auto">
            <a:xfrm>
              <a:off x="4219576" y="782638"/>
              <a:ext cx="355600" cy="354013"/>
            </a:xfrm>
            <a:custGeom>
              <a:avLst/>
              <a:gdLst/>
              <a:ahLst/>
              <a:cxnLst>
                <a:cxn ang="0">
                  <a:pos x="224" y="178"/>
                </a:cxn>
                <a:cxn ang="0">
                  <a:pos x="67" y="22"/>
                </a:cxn>
                <a:cxn ang="0">
                  <a:pos x="90" y="0"/>
                </a:cxn>
                <a:cxn ang="0">
                  <a:pos x="0" y="0"/>
                </a:cxn>
                <a:cxn ang="0">
                  <a:pos x="0" y="89"/>
                </a:cxn>
                <a:cxn ang="0">
                  <a:pos x="23" y="67"/>
                </a:cxn>
                <a:cxn ang="0">
                  <a:pos x="179" y="223"/>
                </a:cxn>
                <a:cxn ang="0">
                  <a:pos x="224" y="178"/>
                </a:cxn>
              </a:cxnLst>
              <a:rect l="0" t="0" r="r" b="b"/>
              <a:pathLst>
                <a:path w="224" h="223">
                  <a:moveTo>
                    <a:pt x="224" y="178"/>
                  </a:moveTo>
                  <a:lnTo>
                    <a:pt x="67" y="22"/>
                  </a:lnTo>
                  <a:lnTo>
                    <a:pt x="90" y="0"/>
                  </a:lnTo>
                  <a:lnTo>
                    <a:pt x="0" y="0"/>
                  </a:lnTo>
                  <a:lnTo>
                    <a:pt x="0" y="89"/>
                  </a:lnTo>
                  <a:lnTo>
                    <a:pt x="23" y="67"/>
                  </a:lnTo>
                  <a:lnTo>
                    <a:pt x="179" y="223"/>
                  </a:lnTo>
                  <a:lnTo>
                    <a:pt x="224" y="1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Freeform 15"/>
            <p:cNvSpPr>
              <a:spLocks/>
            </p:cNvSpPr>
            <p:nvPr/>
          </p:nvSpPr>
          <p:spPr bwMode="auto">
            <a:xfrm>
              <a:off x="4527551" y="617538"/>
              <a:ext cx="200025" cy="447675"/>
            </a:xfrm>
            <a:custGeom>
              <a:avLst/>
              <a:gdLst/>
              <a:ahLst/>
              <a:cxnLst>
                <a:cxn ang="0">
                  <a:pos x="97" y="282"/>
                </a:cxn>
                <a:cxn ang="0">
                  <a:pos x="97" y="59"/>
                </a:cxn>
                <a:cxn ang="0">
                  <a:pos x="126" y="59"/>
                </a:cxn>
                <a:cxn ang="0">
                  <a:pos x="67" y="0"/>
                </a:cxn>
                <a:cxn ang="0">
                  <a:pos x="0" y="59"/>
                </a:cxn>
                <a:cxn ang="0">
                  <a:pos x="30" y="59"/>
                </a:cxn>
                <a:cxn ang="0">
                  <a:pos x="30" y="282"/>
                </a:cxn>
                <a:cxn ang="0">
                  <a:pos x="97" y="282"/>
                </a:cxn>
              </a:cxnLst>
              <a:rect l="0" t="0" r="r" b="b"/>
              <a:pathLst>
                <a:path w="126" h="282">
                  <a:moveTo>
                    <a:pt x="97" y="282"/>
                  </a:moveTo>
                  <a:lnTo>
                    <a:pt x="97" y="59"/>
                  </a:lnTo>
                  <a:lnTo>
                    <a:pt x="126" y="59"/>
                  </a:lnTo>
                  <a:lnTo>
                    <a:pt x="67" y="0"/>
                  </a:lnTo>
                  <a:lnTo>
                    <a:pt x="0" y="59"/>
                  </a:lnTo>
                  <a:lnTo>
                    <a:pt x="30" y="59"/>
                  </a:lnTo>
                  <a:lnTo>
                    <a:pt x="30" y="282"/>
                  </a:lnTo>
                  <a:lnTo>
                    <a:pt x="97" y="28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Freeform 16"/>
            <p:cNvSpPr>
              <a:spLocks/>
            </p:cNvSpPr>
            <p:nvPr/>
          </p:nvSpPr>
          <p:spPr bwMode="auto">
            <a:xfrm>
              <a:off x="4527551" y="617538"/>
              <a:ext cx="200025" cy="447675"/>
            </a:xfrm>
            <a:custGeom>
              <a:avLst/>
              <a:gdLst/>
              <a:ahLst/>
              <a:cxnLst>
                <a:cxn ang="0">
                  <a:pos x="97" y="282"/>
                </a:cxn>
                <a:cxn ang="0">
                  <a:pos x="97" y="59"/>
                </a:cxn>
                <a:cxn ang="0">
                  <a:pos x="126" y="59"/>
                </a:cxn>
                <a:cxn ang="0">
                  <a:pos x="67" y="0"/>
                </a:cxn>
                <a:cxn ang="0">
                  <a:pos x="0" y="59"/>
                </a:cxn>
                <a:cxn ang="0">
                  <a:pos x="30" y="59"/>
                </a:cxn>
                <a:cxn ang="0">
                  <a:pos x="30" y="282"/>
                </a:cxn>
                <a:cxn ang="0">
                  <a:pos x="97" y="282"/>
                </a:cxn>
              </a:cxnLst>
              <a:rect l="0" t="0" r="r" b="b"/>
              <a:pathLst>
                <a:path w="126" h="282">
                  <a:moveTo>
                    <a:pt x="97" y="282"/>
                  </a:moveTo>
                  <a:lnTo>
                    <a:pt x="97" y="59"/>
                  </a:lnTo>
                  <a:lnTo>
                    <a:pt x="126" y="59"/>
                  </a:lnTo>
                  <a:lnTo>
                    <a:pt x="67" y="0"/>
                  </a:lnTo>
                  <a:lnTo>
                    <a:pt x="0" y="59"/>
                  </a:lnTo>
                  <a:lnTo>
                    <a:pt x="30" y="59"/>
                  </a:lnTo>
                  <a:lnTo>
                    <a:pt x="30" y="282"/>
                  </a:lnTo>
                  <a:lnTo>
                    <a:pt x="97" y="28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Freeform 17"/>
            <p:cNvSpPr>
              <a:spLocks/>
            </p:cNvSpPr>
            <p:nvPr/>
          </p:nvSpPr>
          <p:spPr bwMode="auto">
            <a:xfrm>
              <a:off x="4681538" y="782638"/>
              <a:ext cx="354013" cy="354013"/>
            </a:xfrm>
            <a:custGeom>
              <a:avLst/>
              <a:gdLst/>
              <a:ahLst/>
              <a:cxnLst>
                <a:cxn ang="0">
                  <a:pos x="44" y="223"/>
                </a:cxn>
                <a:cxn ang="0">
                  <a:pos x="200" y="67"/>
                </a:cxn>
                <a:cxn ang="0">
                  <a:pos x="223" y="89"/>
                </a:cxn>
                <a:cxn ang="0">
                  <a:pos x="223" y="0"/>
                </a:cxn>
                <a:cxn ang="0">
                  <a:pos x="133" y="0"/>
                </a:cxn>
                <a:cxn ang="0">
                  <a:pos x="156" y="22"/>
                </a:cxn>
                <a:cxn ang="0">
                  <a:pos x="0" y="178"/>
                </a:cxn>
                <a:cxn ang="0">
                  <a:pos x="44" y="223"/>
                </a:cxn>
              </a:cxnLst>
              <a:rect l="0" t="0" r="r" b="b"/>
              <a:pathLst>
                <a:path w="223" h="223">
                  <a:moveTo>
                    <a:pt x="44" y="223"/>
                  </a:moveTo>
                  <a:lnTo>
                    <a:pt x="200" y="67"/>
                  </a:lnTo>
                  <a:lnTo>
                    <a:pt x="223" y="89"/>
                  </a:lnTo>
                  <a:lnTo>
                    <a:pt x="223" y="0"/>
                  </a:lnTo>
                  <a:lnTo>
                    <a:pt x="133" y="0"/>
                  </a:lnTo>
                  <a:lnTo>
                    <a:pt x="156" y="22"/>
                  </a:lnTo>
                  <a:lnTo>
                    <a:pt x="0" y="178"/>
                  </a:lnTo>
                  <a:lnTo>
                    <a:pt x="44" y="2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Freeform 18"/>
            <p:cNvSpPr>
              <a:spLocks/>
            </p:cNvSpPr>
            <p:nvPr/>
          </p:nvSpPr>
          <p:spPr bwMode="auto">
            <a:xfrm>
              <a:off x="4681538" y="782638"/>
              <a:ext cx="354013" cy="354013"/>
            </a:xfrm>
            <a:custGeom>
              <a:avLst/>
              <a:gdLst/>
              <a:ahLst/>
              <a:cxnLst>
                <a:cxn ang="0">
                  <a:pos x="44" y="223"/>
                </a:cxn>
                <a:cxn ang="0">
                  <a:pos x="200" y="67"/>
                </a:cxn>
                <a:cxn ang="0">
                  <a:pos x="223" y="89"/>
                </a:cxn>
                <a:cxn ang="0">
                  <a:pos x="223" y="0"/>
                </a:cxn>
                <a:cxn ang="0">
                  <a:pos x="133" y="0"/>
                </a:cxn>
                <a:cxn ang="0">
                  <a:pos x="156" y="22"/>
                </a:cxn>
                <a:cxn ang="0">
                  <a:pos x="0" y="178"/>
                </a:cxn>
                <a:cxn ang="0">
                  <a:pos x="44" y="223"/>
                </a:cxn>
              </a:cxnLst>
              <a:rect l="0" t="0" r="r" b="b"/>
              <a:pathLst>
                <a:path w="223" h="223">
                  <a:moveTo>
                    <a:pt x="44" y="223"/>
                  </a:moveTo>
                  <a:lnTo>
                    <a:pt x="200" y="67"/>
                  </a:lnTo>
                  <a:lnTo>
                    <a:pt x="223" y="89"/>
                  </a:lnTo>
                  <a:lnTo>
                    <a:pt x="223" y="0"/>
                  </a:lnTo>
                  <a:lnTo>
                    <a:pt x="133" y="0"/>
                  </a:lnTo>
                  <a:lnTo>
                    <a:pt x="156" y="22"/>
                  </a:lnTo>
                  <a:lnTo>
                    <a:pt x="0" y="178"/>
                  </a:lnTo>
                  <a:lnTo>
                    <a:pt x="44" y="2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Freeform 19"/>
            <p:cNvSpPr>
              <a:spLocks/>
            </p:cNvSpPr>
            <p:nvPr/>
          </p:nvSpPr>
          <p:spPr bwMode="auto">
            <a:xfrm>
              <a:off x="4751388" y="1089026"/>
              <a:ext cx="449263" cy="200025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223" y="97"/>
                </a:cxn>
                <a:cxn ang="0">
                  <a:pos x="223" y="126"/>
                </a:cxn>
                <a:cxn ang="0">
                  <a:pos x="283" y="59"/>
                </a:cxn>
                <a:cxn ang="0">
                  <a:pos x="223" y="0"/>
                </a:cxn>
                <a:cxn ang="0">
                  <a:pos x="223" y="30"/>
                </a:cxn>
                <a:cxn ang="0">
                  <a:pos x="0" y="30"/>
                </a:cxn>
                <a:cxn ang="0">
                  <a:pos x="0" y="97"/>
                </a:cxn>
              </a:cxnLst>
              <a:rect l="0" t="0" r="r" b="b"/>
              <a:pathLst>
                <a:path w="283" h="126">
                  <a:moveTo>
                    <a:pt x="0" y="97"/>
                  </a:moveTo>
                  <a:lnTo>
                    <a:pt x="223" y="97"/>
                  </a:lnTo>
                  <a:lnTo>
                    <a:pt x="223" y="126"/>
                  </a:lnTo>
                  <a:lnTo>
                    <a:pt x="283" y="59"/>
                  </a:lnTo>
                  <a:lnTo>
                    <a:pt x="223" y="0"/>
                  </a:lnTo>
                  <a:lnTo>
                    <a:pt x="223" y="30"/>
                  </a:lnTo>
                  <a:lnTo>
                    <a:pt x="0" y="3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Freeform 20"/>
            <p:cNvSpPr>
              <a:spLocks/>
            </p:cNvSpPr>
            <p:nvPr/>
          </p:nvSpPr>
          <p:spPr bwMode="auto">
            <a:xfrm>
              <a:off x="4751388" y="1089026"/>
              <a:ext cx="449263" cy="200025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223" y="97"/>
                </a:cxn>
                <a:cxn ang="0">
                  <a:pos x="223" y="126"/>
                </a:cxn>
                <a:cxn ang="0">
                  <a:pos x="283" y="59"/>
                </a:cxn>
                <a:cxn ang="0">
                  <a:pos x="223" y="0"/>
                </a:cxn>
                <a:cxn ang="0">
                  <a:pos x="223" y="30"/>
                </a:cxn>
                <a:cxn ang="0">
                  <a:pos x="0" y="30"/>
                </a:cxn>
                <a:cxn ang="0">
                  <a:pos x="0" y="97"/>
                </a:cxn>
              </a:cxnLst>
              <a:rect l="0" t="0" r="r" b="b"/>
              <a:pathLst>
                <a:path w="283" h="126">
                  <a:moveTo>
                    <a:pt x="0" y="97"/>
                  </a:moveTo>
                  <a:lnTo>
                    <a:pt x="223" y="97"/>
                  </a:lnTo>
                  <a:lnTo>
                    <a:pt x="223" y="126"/>
                  </a:lnTo>
                  <a:lnTo>
                    <a:pt x="283" y="59"/>
                  </a:lnTo>
                  <a:lnTo>
                    <a:pt x="223" y="0"/>
                  </a:lnTo>
                  <a:lnTo>
                    <a:pt x="223" y="30"/>
                  </a:lnTo>
                  <a:lnTo>
                    <a:pt x="0" y="3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Freeform 21"/>
            <p:cNvSpPr>
              <a:spLocks/>
            </p:cNvSpPr>
            <p:nvPr/>
          </p:nvSpPr>
          <p:spPr bwMode="auto">
            <a:xfrm>
              <a:off x="4681538" y="1243013"/>
              <a:ext cx="354013" cy="354013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156" y="200"/>
                </a:cxn>
                <a:cxn ang="0">
                  <a:pos x="133" y="223"/>
                </a:cxn>
                <a:cxn ang="0">
                  <a:pos x="223" y="215"/>
                </a:cxn>
                <a:cxn ang="0">
                  <a:pos x="223" y="133"/>
                </a:cxn>
                <a:cxn ang="0">
                  <a:pos x="200" y="156"/>
                </a:cxn>
                <a:cxn ang="0">
                  <a:pos x="44" y="0"/>
                </a:cxn>
                <a:cxn ang="0">
                  <a:pos x="0" y="44"/>
                </a:cxn>
              </a:cxnLst>
              <a:rect l="0" t="0" r="r" b="b"/>
              <a:pathLst>
                <a:path w="223" h="223">
                  <a:moveTo>
                    <a:pt x="0" y="44"/>
                  </a:moveTo>
                  <a:lnTo>
                    <a:pt x="156" y="200"/>
                  </a:lnTo>
                  <a:lnTo>
                    <a:pt x="133" y="223"/>
                  </a:lnTo>
                  <a:lnTo>
                    <a:pt x="223" y="215"/>
                  </a:lnTo>
                  <a:lnTo>
                    <a:pt x="223" y="133"/>
                  </a:lnTo>
                  <a:lnTo>
                    <a:pt x="200" y="156"/>
                  </a:lnTo>
                  <a:lnTo>
                    <a:pt x="44" y="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Freeform 22"/>
            <p:cNvSpPr>
              <a:spLocks/>
            </p:cNvSpPr>
            <p:nvPr/>
          </p:nvSpPr>
          <p:spPr bwMode="auto">
            <a:xfrm>
              <a:off x="4681538" y="1243013"/>
              <a:ext cx="354013" cy="354013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156" y="200"/>
                </a:cxn>
                <a:cxn ang="0">
                  <a:pos x="133" y="223"/>
                </a:cxn>
                <a:cxn ang="0">
                  <a:pos x="223" y="215"/>
                </a:cxn>
                <a:cxn ang="0">
                  <a:pos x="223" y="133"/>
                </a:cxn>
                <a:cxn ang="0">
                  <a:pos x="200" y="156"/>
                </a:cxn>
                <a:cxn ang="0">
                  <a:pos x="44" y="0"/>
                </a:cxn>
                <a:cxn ang="0">
                  <a:pos x="0" y="44"/>
                </a:cxn>
              </a:cxnLst>
              <a:rect l="0" t="0" r="r" b="b"/>
              <a:pathLst>
                <a:path w="223" h="223">
                  <a:moveTo>
                    <a:pt x="0" y="44"/>
                  </a:moveTo>
                  <a:lnTo>
                    <a:pt x="156" y="200"/>
                  </a:lnTo>
                  <a:lnTo>
                    <a:pt x="133" y="223"/>
                  </a:lnTo>
                  <a:lnTo>
                    <a:pt x="223" y="215"/>
                  </a:lnTo>
                  <a:lnTo>
                    <a:pt x="223" y="133"/>
                  </a:lnTo>
                  <a:lnTo>
                    <a:pt x="200" y="156"/>
                  </a:lnTo>
                  <a:lnTo>
                    <a:pt x="44" y="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Freeform 23"/>
            <p:cNvSpPr>
              <a:spLocks/>
            </p:cNvSpPr>
            <p:nvPr/>
          </p:nvSpPr>
          <p:spPr bwMode="auto">
            <a:xfrm>
              <a:off x="4527551" y="1312863"/>
              <a:ext cx="200025" cy="449263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223"/>
                </a:cxn>
                <a:cxn ang="0">
                  <a:pos x="0" y="223"/>
                </a:cxn>
                <a:cxn ang="0">
                  <a:pos x="67" y="283"/>
                </a:cxn>
                <a:cxn ang="0">
                  <a:pos x="126" y="223"/>
                </a:cxn>
                <a:cxn ang="0">
                  <a:pos x="97" y="223"/>
                </a:cxn>
                <a:cxn ang="0">
                  <a:pos x="97" y="0"/>
                </a:cxn>
                <a:cxn ang="0">
                  <a:pos x="30" y="0"/>
                </a:cxn>
              </a:cxnLst>
              <a:rect l="0" t="0" r="r" b="b"/>
              <a:pathLst>
                <a:path w="126" h="283">
                  <a:moveTo>
                    <a:pt x="30" y="0"/>
                  </a:moveTo>
                  <a:lnTo>
                    <a:pt x="30" y="223"/>
                  </a:lnTo>
                  <a:lnTo>
                    <a:pt x="0" y="223"/>
                  </a:lnTo>
                  <a:lnTo>
                    <a:pt x="67" y="283"/>
                  </a:lnTo>
                  <a:lnTo>
                    <a:pt x="126" y="223"/>
                  </a:lnTo>
                  <a:lnTo>
                    <a:pt x="97" y="223"/>
                  </a:lnTo>
                  <a:lnTo>
                    <a:pt x="97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Freeform 24"/>
            <p:cNvSpPr>
              <a:spLocks/>
            </p:cNvSpPr>
            <p:nvPr/>
          </p:nvSpPr>
          <p:spPr bwMode="auto">
            <a:xfrm>
              <a:off x="4527551" y="1312863"/>
              <a:ext cx="200025" cy="449263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223"/>
                </a:cxn>
                <a:cxn ang="0">
                  <a:pos x="0" y="223"/>
                </a:cxn>
                <a:cxn ang="0">
                  <a:pos x="67" y="283"/>
                </a:cxn>
                <a:cxn ang="0">
                  <a:pos x="126" y="223"/>
                </a:cxn>
                <a:cxn ang="0">
                  <a:pos x="97" y="223"/>
                </a:cxn>
                <a:cxn ang="0">
                  <a:pos x="97" y="0"/>
                </a:cxn>
                <a:cxn ang="0">
                  <a:pos x="30" y="0"/>
                </a:cxn>
              </a:cxnLst>
              <a:rect l="0" t="0" r="r" b="b"/>
              <a:pathLst>
                <a:path w="126" h="283">
                  <a:moveTo>
                    <a:pt x="30" y="0"/>
                  </a:moveTo>
                  <a:lnTo>
                    <a:pt x="30" y="223"/>
                  </a:lnTo>
                  <a:lnTo>
                    <a:pt x="0" y="223"/>
                  </a:lnTo>
                  <a:lnTo>
                    <a:pt x="67" y="283"/>
                  </a:lnTo>
                  <a:lnTo>
                    <a:pt x="126" y="223"/>
                  </a:lnTo>
                  <a:lnTo>
                    <a:pt x="97" y="223"/>
                  </a:lnTo>
                  <a:lnTo>
                    <a:pt x="97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Freeform 25"/>
            <p:cNvSpPr>
              <a:spLocks/>
            </p:cNvSpPr>
            <p:nvPr/>
          </p:nvSpPr>
          <p:spPr bwMode="auto">
            <a:xfrm>
              <a:off x="4219576" y="1243013"/>
              <a:ext cx="355600" cy="354013"/>
            </a:xfrm>
            <a:custGeom>
              <a:avLst/>
              <a:gdLst/>
              <a:ahLst/>
              <a:cxnLst>
                <a:cxn ang="0">
                  <a:pos x="179" y="0"/>
                </a:cxn>
                <a:cxn ang="0">
                  <a:pos x="23" y="156"/>
                </a:cxn>
                <a:cxn ang="0">
                  <a:pos x="0" y="133"/>
                </a:cxn>
                <a:cxn ang="0">
                  <a:pos x="0" y="223"/>
                </a:cxn>
                <a:cxn ang="0">
                  <a:pos x="90" y="223"/>
                </a:cxn>
                <a:cxn ang="0">
                  <a:pos x="67" y="200"/>
                </a:cxn>
                <a:cxn ang="0">
                  <a:pos x="224" y="44"/>
                </a:cxn>
                <a:cxn ang="0">
                  <a:pos x="179" y="0"/>
                </a:cxn>
              </a:cxnLst>
              <a:rect l="0" t="0" r="r" b="b"/>
              <a:pathLst>
                <a:path w="224" h="223">
                  <a:moveTo>
                    <a:pt x="179" y="0"/>
                  </a:moveTo>
                  <a:lnTo>
                    <a:pt x="23" y="156"/>
                  </a:lnTo>
                  <a:lnTo>
                    <a:pt x="0" y="133"/>
                  </a:lnTo>
                  <a:lnTo>
                    <a:pt x="0" y="223"/>
                  </a:lnTo>
                  <a:lnTo>
                    <a:pt x="90" y="223"/>
                  </a:lnTo>
                  <a:lnTo>
                    <a:pt x="67" y="200"/>
                  </a:lnTo>
                  <a:lnTo>
                    <a:pt x="224" y="4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Freeform 26"/>
            <p:cNvSpPr>
              <a:spLocks/>
            </p:cNvSpPr>
            <p:nvPr/>
          </p:nvSpPr>
          <p:spPr bwMode="auto">
            <a:xfrm>
              <a:off x="4219576" y="1243013"/>
              <a:ext cx="355600" cy="354013"/>
            </a:xfrm>
            <a:custGeom>
              <a:avLst/>
              <a:gdLst/>
              <a:ahLst/>
              <a:cxnLst>
                <a:cxn ang="0">
                  <a:pos x="179" y="0"/>
                </a:cxn>
                <a:cxn ang="0">
                  <a:pos x="23" y="156"/>
                </a:cxn>
                <a:cxn ang="0">
                  <a:pos x="0" y="133"/>
                </a:cxn>
                <a:cxn ang="0">
                  <a:pos x="0" y="223"/>
                </a:cxn>
                <a:cxn ang="0">
                  <a:pos x="90" y="223"/>
                </a:cxn>
                <a:cxn ang="0">
                  <a:pos x="67" y="200"/>
                </a:cxn>
                <a:cxn ang="0">
                  <a:pos x="224" y="44"/>
                </a:cxn>
                <a:cxn ang="0">
                  <a:pos x="179" y="0"/>
                </a:cxn>
              </a:cxnLst>
              <a:rect l="0" t="0" r="r" b="b"/>
              <a:pathLst>
                <a:path w="224" h="223">
                  <a:moveTo>
                    <a:pt x="179" y="0"/>
                  </a:moveTo>
                  <a:lnTo>
                    <a:pt x="23" y="156"/>
                  </a:lnTo>
                  <a:lnTo>
                    <a:pt x="0" y="133"/>
                  </a:lnTo>
                  <a:lnTo>
                    <a:pt x="0" y="223"/>
                  </a:lnTo>
                  <a:lnTo>
                    <a:pt x="90" y="223"/>
                  </a:lnTo>
                  <a:lnTo>
                    <a:pt x="67" y="200"/>
                  </a:lnTo>
                  <a:lnTo>
                    <a:pt x="224" y="4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Freeform 27"/>
            <p:cNvSpPr>
              <a:spLocks/>
            </p:cNvSpPr>
            <p:nvPr/>
          </p:nvSpPr>
          <p:spPr bwMode="auto">
            <a:xfrm>
              <a:off x="4067176" y="1100138"/>
              <a:ext cx="447675" cy="201613"/>
            </a:xfrm>
            <a:custGeom>
              <a:avLst/>
              <a:gdLst/>
              <a:ahLst/>
              <a:cxnLst>
                <a:cxn ang="0">
                  <a:pos x="282" y="30"/>
                </a:cxn>
                <a:cxn ang="0">
                  <a:pos x="67" y="30"/>
                </a:cxn>
                <a:cxn ang="0">
                  <a:pos x="67" y="0"/>
                </a:cxn>
                <a:cxn ang="0">
                  <a:pos x="0" y="60"/>
                </a:cxn>
                <a:cxn ang="0">
                  <a:pos x="67" y="127"/>
                </a:cxn>
                <a:cxn ang="0">
                  <a:pos x="67" y="97"/>
                </a:cxn>
                <a:cxn ang="0">
                  <a:pos x="282" y="97"/>
                </a:cxn>
                <a:cxn ang="0">
                  <a:pos x="282" y="30"/>
                </a:cxn>
              </a:cxnLst>
              <a:rect l="0" t="0" r="r" b="b"/>
              <a:pathLst>
                <a:path w="282" h="127">
                  <a:moveTo>
                    <a:pt x="282" y="30"/>
                  </a:moveTo>
                  <a:lnTo>
                    <a:pt x="67" y="30"/>
                  </a:lnTo>
                  <a:lnTo>
                    <a:pt x="67" y="0"/>
                  </a:lnTo>
                  <a:lnTo>
                    <a:pt x="0" y="60"/>
                  </a:lnTo>
                  <a:lnTo>
                    <a:pt x="67" y="127"/>
                  </a:lnTo>
                  <a:lnTo>
                    <a:pt x="67" y="97"/>
                  </a:lnTo>
                  <a:lnTo>
                    <a:pt x="282" y="97"/>
                  </a:lnTo>
                  <a:lnTo>
                    <a:pt x="282" y="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Freeform 28"/>
            <p:cNvSpPr>
              <a:spLocks/>
            </p:cNvSpPr>
            <p:nvPr/>
          </p:nvSpPr>
          <p:spPr bwMode="auto">
            <a:xfrm>
              <a:off x="4067176" y="1100138"/>
              <a:ext cx="447675" cy="201613"/>
            </a:xfrm>
            <a:custGeom>
              <a:avLst/>
              <a:gdLst/>
              <a:ahLst/>
              <a:cxnLst>
                <a:cxn ang="0">
                  <a:pos x="282" y="30"/>
                </a:cxn>
                <a:cxn ang="0">
                  <a:pos x="67" y="30"/>
                </a:cxn>
                <a:cxn ang="0">
                  <a:pos x="67" y="0"/>
                </a:cxn>
                <a:cxn ang="0">
                  <a:pos x="0" y="60"/>
                </a:cxn>
                <a:cxn ang="0">
                  <a:pos x="67" y="127"/>
                </a:cxn>
                <a:cxn ang="0">
                  <a:pos x="67" y="97"/>
                </a:cxn>
                <a:cxn ang="0">
                  <a:pos x="282" y="97"/>
                </a:cxn>
                <a:cxn ang="0">
                  <a:pos x="282" y="30"/>
                </a:cxn>
              </a:cxnLst>
              <a:rect l="0" t="0" r="r" b="b"/>
              <a:pathLst>
                <a:path w="282" h="127">
                  <a:moveTo>
                    <a:pt x="282" y="30"/>
                  </a:moveTo>
                  <a:lnTo>
                    <a:pt x="67" y="30"/>
                  </a:lnTo>
                  <a:lnTo>
                    <a:pt x="67" y="0"/>
                  </a:lnTo>
                  <a:lnTo>
                    <a:pt x="0" y="60"/>
                  </a:lnTo>
                  <a:lnTo>
                    <a:pt x="67" y="127"/>
                  </a:lnTo>
                  <a:lnTo>
                    <a:pt x="67" y="97"/>
                  </a:lnTo>
                  <a:lnTo>
                    <a:pt x="282" y="97"/>
                  </a:lnTo>
                  <a:lnTo>
                    <a:pt x="282" y="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Freeform 29"/>
            <p:cNvSpPr>
              <a:spLocks/>
            </p:cNvSpPr>
            <p:nvPr/>
          </p:nvSpPr>
          <p:spPr bwMode="auto">
            <a:xfrm>
              <a:off x="4232276" y="793751"/>
              <a:ext cx="354013" cy="354013"/>
            </a:xfrm>
            <a:custGeom>
              <a:avLst/>
              <a:gdLst/>
              <a:ahLst/>
              <a:cxnLst>
                <a:cxn ang="0">
                  <a:pos x="223" y="179"/>
                </a:cxn>
                <a:cxn ang="0">
                  <a:pos x="67" y="23"/>
                </a:cxn>
                <a:cxn ang="0">
                  <a:pos x="89" y="0"/>
                </a:cxn>
                <a:cxn ang="0">
                  <a:pos x="0" y="0"/>
                </a:cxn>
                <a:cxn ang="0">
                  <a:pos x="0" y="89"/>
                </a:cxn>
                <a:cxn ang="0">
                  <a:pos x="22" y="67"/>
                </a:cxn>
                <a:cxn ang="0">
                  <a:pos x="178" y="223"/>
                </a:cxn>
                <a:cxn ang="0">
                  <a:pos x="223" y="179"/>
                </a:cxn>
              </a:cxnLst>
              <a:rect l="0" t="0" r="r" b="b"/>
              <a:pathLst>
                <a:path w="223" h="223">
                  <a:moveTo>
                    <a:pt x="223" y="179"/>
                  </a:moveTo>
                  <a:lnTo>
                    <a:pt x="67" y="23"/>
                  </a:lnTo>
                  <a:lnTo>
                    <a:pt x="89" y="0"/>
                  </a:lnTo>
                  <a:lnTo>
                    <a:pt x="0" y="0"/>
                  </a:lnTo>
                  <a:lnTo>
                    <a:pt x="0" y="89"/>
                  </a:lnTo>
                  <a:lnTo>
                    <a:pt x="22" y="67"/>
                  </a:lnTo>
                  <a:lnTo>
                    <a:pt x="178" y="223"/>
                  </a:lnTo>
                  <a:lnTo>
                    <a:pt x="223" y="17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Freeform 30"/>
            <p:cNvSpPr>
              <a:spLocks/>
            </p:cNvSpPr>
            <p:nvPr/>
          </p:nvSpPr>
          <p:spPr bwMode="auto">
            <a:xfrm>
              <a:off x="4232276" y="793751"/>
              <a:ext cx="354013" cy="354013"/>
            </a:xfrm>
            <a:custGeom>
              <a:avLst/>
              <a:gdLst/>
              <a:ahLst/>
              <a:cxnLst>
                <a:cxn ang="0">
                  <a:pos x="223" y="179"/>
                </a:cxn>
                <a:cxn ang="0">
                  <a:pos x="67" y="23"/>
                </a:cxn>
                <a:cxn ang="0">
                  <a:pos x="89" y="0"/>
                </a:cxn>
                <a:cxn ang="0">
                  <a:pos x="0" y="0"/>
                </a:cxn>
                <a:cxn ang="0">
                  <a:pos x="0" y="89"/>
                </a:cxn>
                <a:cxn ang="0">
                  <a:pos x="22" y="67"/>
                </a:cxn>
                <a:cxn ang="0">
                  <a:pos x="178" y="223"/>
                </a:cxn>
                <a:cxn ang="0">
                  <a:pos x="223" y="179"/>
                </a:cxn>
              </a:cxnLst>
              <a:rect l="0" t="0" r="r" b="b"/>
              <a:pathLst>
                <a:path w="223" h="223">
                  <a:moveTo>
                    <a:pt x="223" y="179"/>
                  </a:moveTo>
                  <a:lnTo>
                    <a:pt x="67" y="23"/>
                  </a:lnTo>
                  <a:lnTo>
                    <a:pt x="89" y="0"/>
                  </a:lnTo>
                  <a:lnTo>
                    <a:pt x="0" y="0"/>
                  </a:lnTo>
                  <a:lnTo>
                    <a:pt x="0" y="89"/>
                  </a:lnTo>
                  <a:lnTo>
                    <a:pt x="22" y="67"/>
                  </a:lnTo>
                  <a:lnTo>
                    <a:pt x="178" y="223"/>
                  </a:lnTo>
                  <a:lnTo>
                    <a:pt x="223" y="17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Freeform 31"/>
            <p:cNvSpPr>
              <a:spLocks/>
            </p:cNvSpPr>
            <p:nvPr/>
          </p:nvSpPr>
          <p:spPr bwMode="auto">
            <a:xfrm>
              <a:off x="4538663" y="628651"/>
              <a:ext cx="201613" cy="449263"/>
            </a:xfrm>
            <a:custGeom>
              <a:avLst/>
              <a:gdLst/>
              <a:ahLst/>
              <a:cxnLst>
                <a:cxn ang="0">
                  <a:pos x="97" y="283"/>
                </a:cxn>
                <a:cxn ang="0">
                  <a:pos x="97" y="60"/>
                </a:cxn>
                <a:cxn ang="0">
                  <a:pos x="127" y="60"/>
                </a:cxn>
                <a:cxn ang="0">
                  <a:pos x="67" y="0"/>
                </a:cxn>
                <a:cxn ang="0">
                  <a:pos x="0" y="60"/>
                </a:cxn>
                <a:cxn ang="0">
                  <a:pos x="30" y="60"/>
                </a:cxn>
                <a:cxn ang="0">
                  <a:pos x="30" y="283"/>
                </a:cxn>
                <a:cxn ang="0">
                  <a:pos x="97" y="283"/>
                </a:cxn>
              </a:cxnLst>
              <a:rect l="0" t="0" r="r" b="b"/>
              <a:pathLst>
                <a:path w="127" h="283">
                  <a:moveTo>
                    <a:pt x="97" y="283"/>
                  </a:moveTo>
                  <a:lnTo>
                    <a:pt x="97" y="60"/>
                  </a:lnTo>
                  <a:lnTo>
                    <a:pt x="127" y="60"/>
                  </a:lnTo>
                  <a:lnTo>
                    <a:pt x="67" y="0"/>
                  </a:lnTo>
                  <a:lnTo>
                    <a:pt x="0" y="60"/>
                  </a:lnTo>
                  <a:lnTo>
                    <a:pt x="30" y="60"/>
                  </a:lnTo>
                  <a:lnTo>
                    <a:pt x="30" y="283"/>
                  </a:lnTo>
                  <a:lnTo>
                    <a:pt x="97" y="28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Freeform 32"/>
            <p:cNvSpPr>
              <a:spLocks/>
            </p:cNvSpPr>
            <p:nvPr/>
          </p:nvSpPr>
          <p:spPr bwMode="auto">
            <a:xfrm>
              <a:off x="4538663" y="628651"/>
              <a:ext cx="201613" cy="449263"/>
            </a:xfrm>
            <a:custGeom>
              <a:avLst/>
              <a:gdLst/>
              <a:ahLst/>
              <a:cxnLst>
                <a:cxn ang="0">
                  <a:pos x="97" y="283"/>
                </a:cxn>
                <a:cxn ang="0">
                  <a:pos x="97" y="60"/>
                </a:cxn>
                <a:cxn ang="0">
                  <a:pos x="127" y="60"/>
                </a:cxn>
                <a:cxn ang="0">
                  <a:pos x="67" y="0"/>
                </a:cxn>
                <a:cxn ang="0">
                  <a:pos x="0" y="60"/>
                </a:cxn>
                <a:cxn ang="0">
                  <a:pos x="30" y="60"/>
                </a:cxn>
                <a:cxn ang="0">
                  <a:pos x="30" y="283"/>
                </a:cxn>
                <a:cxn ang="0">
                  <a:pos x="97" y="283"/>
                </a:cxn>
              </a:cxnLst>
              <a:rect l="0" t="0" r="r" b="b"/>
              <a:pathLst>
                <a:path w="127" h="283">
                  <a:moveTo>
                    <a:pt x="97" y="283"/>
                  </a:moveTo>
                  <a:lnTo>
                    <a:pt x="97" y="60"/>
                  </a:lnTo>
                  <a:lnTo>
                    <a:pt x="127" y="60"/>
                  </a:lnTo>
                  <a:lnTo>
                    <a:pt x="67" y="0"/>
                  </a:lnTo>
                  <a:lnTo>
                    <a:pt x="0" y="60"/>
                  </a:lnTo>
                  <a:lnTo>
                    <a:pt x="30" y="60"/>
                  </a:lnTo>
                  <a:lnTo>
                    <a:pt x="30" y="283"/>
                  </a:lnTo>
                  <a:lnTo>
                    <a:pt x="97" y="28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Freeform 33"/>
            <p:cNvSpPr>
              <a:spLocks/>
            </p:cNvSpPr>
            <p:nvPr/>
          </p:nvSpPr>
          <p:spPr bwMode="auto">
            <a:xfrm>
              <a:off x="4692651" y="793751"/>
              <a:ext cx="354013" cy="354013"/>
            </a:xfrm>
            <a:custGeom>
              <a:avLst/>
              <a:gdLst/>
              <a:ahLst/>
              <a:cxnLst>
                <a:cxn ang="0">
                  <a:pos x="45" y="223"/>
                </a:cxn>
                <a:cxn ang="0">
                  <a:pos x="201" y="67"/>
                </a:cxn>
                <a:cxn ang="0">
                  <a:pos x="223" y="89"/>
                </a:cxn>
                <a:cxn ang="0">
                  <a:pos x="223" y="0"/>
                </a:cxn>
                <a:cxn ang="0">
                  <a:pos x="134" y="0"/>
                </a:cxn>
                <a:cxn ang="0">
                  <a:pos x="156" y="23"/>
                </a:cxn>
                <a:cxn ang="0">
                  <a:pos x="0" y="179"/>
                </a:cxn>
                <a:cxn ang="0">
                  <a:pos x="45" y="223"/>
                </a:cxn>
              </a:cxnLst>
              <a:rect l="0" t="0" r="r" b="b"/>
              <a:pathLst>
                <a:path w="223" h="223">
                  <a:moveTo>
                    <a:pt x="45" y="223"/>
                  </a:moveTo>
                  <a:lnTo>
                    <a:pt x="201" y="67"/>
                  </a:lnTo>
                  <a:lnTo>
                    <a:pt x="223" y="89"/>
                  </a:lnTo>
                  <a:lnTo>
                    <a:pt x="223" y="0"/>
                  </a:lnTo>
                  <a:lnTo>
                    <a:pt x="134" y="0"/>
                  </a:lnTo>
                  <a:lnTo>
                    <a:pt x="156" y="23"/>
                  </a:lnTo>
                  <a:lnTo>
                    <a:pt x="0" y="179"/>
                  </a:lnTo>
                  <a:lnTo>
                    <a:pt x="45" y="22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Freeform 34"/>
            <p:cNvSpPr>
              <a:spLocks/>
            </p:cNvSpPr>
            <p:nvPr/>
          </p:nvSpPr>
          <p:spPr bwMode="auto">
            <a:xfrm>
              <a:off x="4692651" y="793751"/>
              <a:ext cx="354013" cy="354013"/>
            </a:xfrm>
            <a:custGeom>
              <a:avLst/>
              <a:gdLst/>
              <a:ahLst/>
              <a:cxnLst>
                <a:cxn ang="0">
                  <a:pos x="45" y="223"/>
                </a:cxn>
                <a:cxn ang="0">
                  <a:pos x="201" y="67"/>
                </a:cxn>
                <a:cxn ang="0">
                  <a:pos x="223" y="89"/>
                </a:cxn>
                <a:cxn ang="0">
                  <a:pos x="223" y="0"/>
                </a:cxn>
                <a:cxn ang="0">
                  <a:pos x="134" y="0"/>
                </a:cxn>
                <a:cxn ang="0">
                  <a:pos x="156" y="23"/>
                </a:cxn>
                <a:cxn ang="0">
                  <a:pos x="0" y="179"/>
                </a:cxn>
                <a:cxn ang="0">
                  <a:pos x="45" y="223"/>
                </a:cxn>
              </a:cxnLst>
              <a:rect l="0" t="0" r="r" b="b"/>
              <a:pathLst>
                <a:path w="223" h="223">
                  <a:moveTo>
                    <a:pt x="45" y="223"/>
                  </a:moveTo>
                  <a:lnTo>
                    <a:pt x="201" y="67"/>
                  </a:lnTo>
                  <a:lnTo>
                    <a:pt x="223" y="89"/>
                  </a:lnTo>
                  <a:lnTo>
                    <a:pt x="223" y="0"/>
                  </a:lnTo>
                  <a:lnTo>
                    <a:pt x="134" y="0"/>
                  </a:lnTo>
                  <a:lnTo>
                    <a:pt x="156" y="23"/>
                  </a:lnTo>
                  <a:lnTo>
                    <a:pt x="0" y="179"/>
                  </a:lnTo>
                  <a:lnTo>
                    <a:pt x="45" y="22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Freeform 35"/>
            <p:cNvSpPr>
              <a:spLocks/>
            </p:cNvSpPr>
            <p:nvPr/>
          </p:nvSpPr>
          <p:spPr bwMode="auto">
            <a:xfrm>
              <a:off x="4764088" y="1100138"/>
              <a:ext cx="447675" cy="201613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223" y="97"/>
                </a:cxn>
                <a:cxn ang="0">
                  <a:pos x="223" y="127"/>
                </a:cxn>
                <a:cxn ang="0">
                  <a:pos x="282" y="60"/>
                </a:cxn>
                <a:cxn ang="0">
                  <a:pos x="223" y="0"/>
                </a:cxn>
                <a:cxn ang="0">
                  <a:pos x="223" y="30"/>
                </a:cxn>
                <a:cxn ang="0">
                  <a:pos x="0" y="30"/>
                </a:cxn>
                <a:cxn ang="0">
                  <a:pos x="0" y="97"/>
                </a:cxn>
              </a:cxnLst>
              <a:rect l="0" t="0" r="r" b="b"/>
              <a:pathLst>
                <a:path w="282" h="127">
                  <a:moveTo>
                    <a:pt x="0" y="97"/>
                  </a:moveTo>
                  <a:lnTo>
                    <a:pt x="223" y="97"/>
                  </a:lnTo>
                  <a:lnTo>
                    <a:pt x="223" y="127"/>
                  </a:lnTo>
                  <a:lnTo>
                    <a:pt x="282" y="60"/>
                  </a:lnTo>
                  <a:lnTo>
                    <a:pt x="223" y="0"/>
                  </a:lnTo>
                  <a:lnTo>
                    <a:pt x="223" y="30"/>
                  </a:lnTo>
                  <a:lnTo>
                    <a:pt x="0" y="3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Freeform 36"/>
            <p:cNvSpPr>
              <a:spLocks/>
            </p:cNvSpPr>
            <p:nvPr/>
          </p:nvSpPr>
          <p:spPr bwMode="auto">
            <a:xfrm>
              <a:off x="4764088" y="1100138"/>
              <a:ext cx="447675" cy="201613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223" y="97"/>
                </a:cxn>
                <a:cxn ang="0">
                  <a:pos x="223" y="127"/>
                </a:cxn>
                <a:cxn ang="0">
                  <a:pos x="282" y="60"/>
                </a:cxn>
                <a:cxn ang="0">
                  <a:pos x="223" y="0"/>
                </a:cxn>
                <a:cxn ang="0">
                  <a:pos x="223" y="30"/>
                </a:cxn>
                <a:cxn ang="0">
                  <a:pos x="0" y="30"/>
                </a:cxn>
                <a:cxn ang="0">
                  <a:pos x="0" y="97"/>
                </a:cxn>
              </a:cxnLst>
              <a:rect l="0" t="0" r="r" b="b"/>
              <a:pathLst>
                <a:path w="282" h="127">
                  <a:moveTo>
                    <a:pt x="0" y="97"/>
                  </a:moveTo>
                  <a:lnTo>
                    <a:pt x="223" y="97"/>
                  </a:lnTo>
                  <a:lnTo>
                    <a:pt x="223" y="127"/>
                  </a:lnTo>
                  <a:lnTo>
                    <a:pt x="282" y="60"/>
                  </a:lnTo>
                  <a:lnTo>
                    <a:pt x="223" y="0"/>
                  </a:lnTo>
                  <a:lnTo>
                    <a:pt x="223" y="30"/>
                  </a:lnTo>
                  <a:lnTo>
                    <a:pt x="0" y="3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Freeform 37"/>
            <p:cNvSpPr>
              <a:spLocks/>
            </p:cNvSpPr>
            <p:nvPr/>
          </p:nvSpPr>
          <p:spPr bwMode="auto">
            <a:xfrm>
              <a:off x="4692651" y="1254126"/>
              <a:ext cx="354013" cy="354013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156" y="201"/>
                </a:cxn>
                <a:cxn ang="0">
                  <a:pos x="134" y="223"/>
                </a:cxn>
                <a:cxn ang="0">
                  <a:pos x="223" y="216"/>
                </a:cxn>
                <a:cxn ang="0">
                  <a:pos x="223" y="134"/>
                </a:cxn>
                <a:cxn ang="0">
                  <a:pos x="201" y="156"/>
                </a:cxn>
                <a:cxn ang="0">
                  <a:pos x="45" y="0"/>
                </a:cxn>
                <a:cxn ang="0">
                  <a:pos x="0" y="45"/>
                </a:cxn>
              </a:cxnLst>
              <a:rect l="0" t="0" r="r" b="b"/>
              <a:pathLst>
                <a:path w="223" h="223">
                  <a:moveTo>
                    <a:pt x="0" y="45"/>
                  </a:moveTo>
                  <a:lnTo>
                    <a:pt x="156" y="201"/>
                  </a:lnTo>
                  <a:lnTo>
                    <a:pt x="134" y="223"/>
                  </a:lnTo>
                  <a:lnTo>
                    <a:pt x="223" y="216"/>
                  </a:lnTo>
                  <a:lnTo>
                    <a:pt x="223" y="134"/>
                  </a:lnTo>
                  <a:lnTo>
                    <a:pt x="201" y="156"/>
                  </a:lnTo>
                  <a:lnTo>
                    <a:pt x="45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Freeform 38"/>
            <p:cNvSpPr>
              <a:spLocks/>
            </p:cNvSpPr>
            <p:nvPr/>
          </p:nvSpPr>
          <p:spPr bwMode="auto">
            <a:xfrm>
              <a:off x="4692651" y="1254126"/>
              <a:ext cx="354013" cy="354013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156" y="201"/>
                </a:cxn>
                <a:cxn ang="0">
                  <a:pos x="134" y="223"/>
                </a:cxn>
                <a:cxn ang="0">
                  <a:pos x="223" y="216"/>
                </a:cxn>
                <a:cxn ang="0">
                  <a:pos x="223" y="134"/>
                </a:cxn>
                <a:cxn ang="0">
                  <a:pos x="201" y="156"/>
                </a:cxn>
                <a:cxn ang="0">
                  <a:pos x="45" y="0"/>
                </a:cxn>
                <a:cxn ang="0">
                  <a:pos x="0" y="45"/>
                </a:cxn>
              </a:cxnLst>
              <a:rect l="0" t="0" r="r" b="b"/>
              <a:pathLst>
                <a:path w="223" h="223">
                  <a:moveTo>
                    <a:pt x="0" y="45"/>
                  </a:moveTo>
                  <a:lnTo>
                    <a:pt x="156" y="201"/>
                  </a:lnTo>
                  <a:lnTo>
                    <a:pt x="134" y="223"/>
                  </a:lnTo>
                  <a:lnTo>
                    <a:pt x="223" y="216"/>
                  </a:lnTo>
                  <a:lnTo>
                    <a:pt x="223" y="134"/>
                  </a:lnTo>
                  <a:lnTo>
                    <a:pt x="201" y="156"/>
                  </a:lnTo>
                  <a:lnTo>
                    <a:pt x="45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Freeform 39"/>
            <p:cNvSpPr>
              <a:spLocks/>
            </p:cNvSpPr>
            <p:nvPr/>
          </p:nvSpPr>
          <p:spPr bwMode="auto">
            <a:xfrm>
              <a:off x="4538663" y="1325563"/>
              <a:ext cx="201613" cy="447675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223"/>
                </a:cxn>
                <a:cxn ang="0">
                  <a:pos x="0" y="223"/>
                </a:cxn>
                <a:cxn ang="0">
                  <a:pos x="67" y="282"/>
                </a:cxn>
                <a:cxn ang="0">
                  <a:pos x="127" y="223"/>
                </a:cxn>
                <a:cxn ang="0">
                  <a:pos x="97" y="223"/>
                </a:cxn>
                <a:cxn ang="0">
                  <a:pos x="97" y="0"/>
                </a:cxn>
                <a:cxn ang="0">
                  <a:pos x="30" y="0"/>
                </a:cxn>
              </a:cxnLst>
              <a:rect l="0" t="0" r="r" b="b"/>
              <a:pathLst>
                <a:path w="127" h="282">
                  <a:moveTo>
                    <a:pt x="30" y="0"/>
                  </a:moveTo>
                  <a:lnTo>
                    <a:pt x="30" y="223"/>
                  </a:lnTo>
                  <a:lnTo>
                    <a:pt x="0" y="223"/>
                  </a:lnTo>
                  <a:lnTo>
                    <a:pt x="67" y="282"/>
                  </a:lnTo>
                  <a:lnTo>
                    <a:pt x="127" y="223"/>
                  </a:lnTo>
                  <a:lnTo>
                    <a:pt x="97" y="223"/>
                  </a:lnTo>
                  <a:lnTo>
                    <a:pt x="97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Freeform 40"/>
            <p:cNvSpPr>
              <a:spLocks/>
            </p:cNvSpPr>
            <p:nvPr/>
          </p:nvSpPr>
          <p:spPr bwMode="auto">
            <a:xfrm>
              <a:off x="4538663" y="1325563"/>
              <a:ext cx="201613" cy="447675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223"/>
                </a:cxn>
                <a:cxn ang="0">
                  <a:pos x="0" y="223"/>
                </a:cxn>
                <a:cxn ang="0">
                  <a:pos x="67" y="282"/>
                </a:cxn>
                <a:cxn ang="0">
                  <a:pos x="127" y="223"/>
                </a:cxn>
                <a:cxn ang="0">
                  <a:pos x="97" y="223"/>
                </a:cxn>
                <a:cxn ang="0">
                  <a:pos x="97" y="0"/>
                </a:cxn>
                <a:cxn ang="0">
                  <a:pos x="30" y="0"/>
                </a:cxn>
              </a:cxnLst>
              <a:rect l="0" t="0" r="r" b="b"/>
              <a:pathLst>
                <a:path w="127" h="282">
                  <a:moveTo>
                    <a:pt x="30" y="0"/>
                  </a:moveTo>
                  <a:lnTo>
                    <a:pt x="30" y="223"/>
                  </a:lnTo>
                  <a:lnTo>
                    <a:pt x="0" y="223"/>
                  </a:lnTo>
                  <a:lnTo>
                    <a:pt x="67" y="282"/>
                  </a:lnTo>
                  <a:lnTo>
                    <a:pt x="127" y="223"/>
                  </a:lnTo>
                  <a:lnTo>
                    <a:pt x="97" y="223"/>
                  </a:lnTo>
                  <a:lnTo>
                    <a:pt x="97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Freeform 41"/>
            <p:cNvSpPr>
              <a:spLocks/>
            </p:cNvSpPr>
            <p:nvPr/>
          </p:nvSpPr>
          <p:spPr bwMode="auto">
            <a:xfrm>
              <a:off x="4232276" y="1254126"/>
              <a:ext cx="354013" cy="354013"/>
            </a:xfrm>
            <a:custGeom>
              <a:avLst/>
              <a:gdLst/>
              <a:ahLst/>
              <a:cxnLst>
                <a:cxn ang="0">
                  <a:pos x="178" y="0"/>
                </a:cxn>
                <a:cxn ang="0">
                  <a:pos x="22" y="156"/>
                </a:cxn>
                <a:cxn ang="0">
                  <a:pos x="0" y="134"/>
                </a:cxn>
                <a:cxn ang="0">
                  <a:pos x="0" y="223"/>
                </a:cxn>
                <a:cxn ang="0">
                  <a:pos x="89" y="223"/>
                </a:cxn>
                <a:cxn ang="0">
                  <a:pos x="67" y="201"/>
                </a:cxn>
                <a:cxn ang="0">
                  <a:pos x="223" y="45"/>
                </a:cxn>
                <a:cxn ang="0">
                  <a:pos x="178" y="0"/>
                </a:cxn>
              </a:cxnLst>
              <a:rect l="0" t="0" r="r" b="b"/>
              <a:pathLst>
                <a:path w="223" h="223">
                  <a:moveTo>
                    <a:pt x="178" y="0"/>
                  </a:moveTo>
                  <a:lnTo>
                    <a:pt x="22" y="156"/>
                  </a:lnTo>
                  <a:lnTo>
                    <a:pt x="0" y="134"/>
                  </a:lnTo>
                  <a:lnTo>
                    <a:pt x="0" y="223"/>
                  </a:lnTo>
                  <a:lnTo>
                    <a:pt x="89" y="223"/>
                  </a:lnTo>
                  <a:lnTo>
                    <a:pt x="67" y="201"/>
                  </a:lnTo>
                  <a:lnTo>
                    <a:pt x="223" y="45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Freeform 42"/>
            <p:cNvSpPr>
              <a:spLocks/>
            </p:cNvSpPr>
            <p:nvPr/>
          </p:nvSpPr>
          <p:spPr bwMode="auto">
            <a:xfrm>
              <a:off x="4232276" y="1254126"/>
              <a:ext cx="354013" cy="354013"/>
            </a:xfrm>
            <a:custGeom>
              <a:avLst/>
              <a:gdLst/>
              <a:ahLst/>
              <a:cxnLst>
                <a:cxn ang="0">
                  <a:pos x="178" y="0"/>
                </a:cxn>
                <a:cxn ang="0">
                  <a:pos x="22" y="156"/>
                </a:cxn>
                <a:cxn ang="0">
                  <a:pos x="0" y="134"/>
                </a:cxn>
                <a:cxn ang="0">
                  <a:pos x="0" y="223"/>
                </a:cxn>
                <a:cxn ang="0">
                  <a:pos x="89" y="223"/>
                </a:cxn>
                <a:cxn ang="0">
                  <a:pos x="67" y="201"/>
                </a:cxn>
                <a:cxn ang="0">
                  <a:pos x="223" y="45"/>
                </a:cxn>
                <a:cxn ang="0">
                  <a:pos x="178" y="0"/>
                </a:cxn>
              </a:cxnLst>
              <a:rect l="0" t="0" r="r" b="b"/>
              <a:pathLst>
                <a:path w="223" h="223">
                  <a:moveTo>
                    <a:pt x="178" y="0"/>
                  </a:moveTo>
                  <a:lnTo>
                    <a:pt x="22" y="156"/>
                  </a:lnTo>
                  <a:lnTo>
                    <a:pt x="0" y="134"/>
                  </a:lnTo>
                  <a:lnTo>
                    <a:pt x="0" y="223"/>
                  </a:lnTo>
                  <a:lnTo>
                    <a:pt x="89" y="223"/>
                  </a:lnTo>
                  <a:lnTo>
                    <a:pt x="67" y="201"/>
                  </a:lnTo>
                  <a:lnTo>
                    <a:pt x="223" y="45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Oval 43"/>
            <p:cNvSpPr>
              <a:spLocks noChangeArrowheads="1"/>
            </p:cNvSpPr>
            <p:nvPr/>
          </p:nvSpPr>
          <p:spPr bwMode="auto">
            <a:xfrm>
              <a:off x="4432301" y="1006476"/>
              <a:ext cx="390525" cy="388938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Oval 44"/>
            <p:cNvSpPr>
              <a:spLocks noChangeArrowheads="1"/>
            </p:cNvSpPr>
            <p:nvPr/>
          </p:nvSpPr>
          <p:spPr bwMode="auto">
            <a:xfrm>
              <a:off x="4456113" y="1030288"/>
              <a:ext cx="390525" cy="38893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Oval 45"/>
            <p:cNvSpPr>
              <a:spLocks noChangeArrowheads="1"/>
            </p:cNvSpPr>
            <p:nvPr/>
          </p:nvSpPr>
          <p:spPr bwMode="auto">
            <a:xfrm>
              <a:off x="4445001" y="1017588"/>
              <a:ext cx="388938" cy="390525"/>
            </a:xfrm>
            <a:prstGeom prst="ellipse">
              <a:avLst/>
            </a:prstGeom>
            <a:solidFill>
              <a:srgbClr val="E5405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구름 2"/>
          <p:cNvSpPr/>
          <p:nvPr/>
        </p:nvSpPr>
        <p:spPr bwMode="auto">
          <a:xfrm>
            <a:off x="111196" y="1237810"/>
            <a:ext cx="1156435" cy="668215"/>
          </a:xfrm>
          <a:prstGeom prst="cloud">
            <a:avLst/>
          </a:prstGeom>
          <a:solidFill>
            <a:schemeClr val="bg2"/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45720" rIns="54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4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375" y="3460218"/>
            <a:ext cx="657225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9" name="그룹 79"/>
          <p:cNvGrpSpPr/>
          <p:nvPr/>
        </p:nvGrpSpPr>
        <p:grpSpPr>
          <a:xfrm>
            <a:off x="2099783" y="5215206"/>
            <a:ext cx="664952" cy="642309"/>
            <a:chOff x="3995738" y="404813"/>
            <a:chExt cx="1476375" cy="1450975"/>
          </a:xfrm>
        </p:grpSpPr>
        <p:sp>
          <p:nvSpPr>
            <p:cNvPr id="150" name="AutoShape 3"/>
            <p:cNvSpPr>
              <a:spLocks noChangeAspect="1" noChangeArrowheads="1" noTextEdit="1"/>
            </p:cNvSpPr>
            <p:nvPr/>
          </p:nvSpPr>
          <p:spPr bwMode="auto">
            <a:xfrm>
              <a:off x="3995738" y="404813"/>
              <a:ext cx="1476375" cy="145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1" name="Rectangle 5"/>
            <p:cNvSpPr>
              <a:spLocks noChangeArrowheads="1"/>
            </p:cNvSpPr>
            <p:nvPr/>
          </p:nvSpPr>
          <p:spPr bwMode="auto">
            <a:xfrm>
              <a:off x="3995738" y="558801"/>
              <a:ext cx="1298575" cy="1285875"/>
            </a:xfrm>
            <a:prstGeom prst="rect">
              <a:avLst/>
            </a:prstGeom>
            <a:solidFill>
              <a:srgbClr val="0096D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2" name="Rectangle 6"/>
            <p:cNvSpPr>
              <a:spLocks noChangeArrowheads="1"/>
            </p:cNvSpPr>
            <p:nvPr/>
          </p:nvSpPr>
          <p:spPr bwMode="auto">
            <a:xfrm>
              <a:off x="4000501" y="563563"/>
              <a:ext cx="1289050" cy="127635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1113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" name="Freeform 7"/>
            <p:cNvSpPr>
              <a:spLocks/>
            </p:cNvSpPr>
            <p:nvPr/>
          </p:nvSpPr>
          <p:spPr bwMode="auto">
            <a:xfrm>
              <a:off x="3995738" y="404813"/>
              <a:ext cx="1465263" cy="153988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104" y="0"/>
                </a:cxn>
                <a:cxn ang="0">
                  <a:pos x="923" y="0"/>
                </a:cxn>
                <a:cxn ang="0">
                  <a:pos x="818" y="97"/>
                </a:cxn>
                <a:cxn ang="0">
                  <a:pos x="0" y="97"/>
                </a:cxn>
              </a:cxnLst>
              <a:rect l="0" t="0" r="r" b="b"/>
              <a:pathLst>
                <a:path w="923" h="97">
                  <a:moveTo>
                    <a:pt x="0" y="97"/>
                  </a:moveTo>
                  <a:lnTo>
                    <a:pt x="104" y="0"/>
                  </a:lnTo>
                  <a:lnTo>
                    <a:pt x="923" y="0"/>
                  </a:lnTo>
                  <a:lnTo>
                    <a:pt x="818" y="97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B4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4" name="Freeform 8"/>
            <p:cNvSpPr>
              <a:spLocks/>
            </p:cNvSpPr>
            <p:nvPr/>
          </p:nvSpPr>
          <p:spPr bwMode="auto">
            <a:xfrm>
              <a:off x="3995738" y="404813"/>
              <a:ext cx="1465263" cy="153988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104" y="0"/>
                </a:cxn>
                <a:cxn ang="0">
                  <a:pos x="923" y="0"/>
                </a:cxn>
                <a:cxn ang="0">
                  <a:pos x="818" y="97"/>
                </a:cxn>
                <a:cxn ang="0">
                  <a:pos x="0" y="97"/>
                </a:cxn>
              </a:cxnLst>
              <a:rect l="0" t="0" r="r" b="b"/>
              <a:pathLst>
                <a:path w="923" h="97">
                  <a:moveTo>
                    <a:pt x="0" y="97"/>
                  </a:moveTo>
                  <a:lnTo>
                    <a:pt x="104" y="0"/>
                  </a:lnTo>
                  <a:lnTo>
                    <a:pt x="923" y="0"/>
                  </a:lnTo>
                  <a:lnTo>
                    <a:pt x="818" y="97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1113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5" name="Freeform 9"/>
            <p:cNvSpPr>
              <a:spLocks/>
            </p:cNvSpPr>
            <p:nvPr/>
          </p:nvSpPr>
          <p:spPr bwMode="auto">
            <a:xfrm>
              <a:off x="5294313" y="404813"/>
              <a:ext cx="166688" cy="1427163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105" y="0"/>
                </a:cxn>
                <a:cxn ang="0">
                  <a:pos x="105" y="803"/>
                </a:cxn>
                <a:cxn ang="0">
                  <a:pos x="0" y="899"/>
                </a:cxn>
                <a:cxn ang="0">
                  <a:pos x="0" y="97"/>
                </a:cxn>
              </a:cxnLst>
              <a:rect l="0" t="0" r="r" b="b"/>
              <a:pathLst>
                <a:path w="105" h="899">
                  <a:moveTo>
                    <a:pt x="0" y="97"/>
                  </a:moveTo>
                  <a:lnTo>
                    <a:pt x="105" y="0"/>
                  </a:lnTo>
                  <a:lnTo>
                    <a:pt x="105" y="803"/>
                  </a:lnTo>
                  <a:lnTo>
                    <a:pt x="0" y="899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5A8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6" name="Freeform 10"/>
            <p:cNvSpPr>
              <a:spLocks/>
            </p:cNvSpPr>
            <p:nvPr/>
          </p:nvSpPr>
          <p:spPr bwMode="auto">
            <a:xfrm>
              <a:off x="5294313" y="404813"/>
              <a:ext cx="166688" cy="1427163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105" y="0"/>
                </a:cxn>
                <a:cxn ang="0">
                  <a:pos x="105" y="803"/>
                </a:cxn>
                <a:cxn ang="0">
                  <a:pos x="0" y="899"/>
                </a:cxn>
                <a:cxn ang="0">
                  <a:pos x="0" y="97"/>
                </a:cxn>
              </a:cxnLst>
              <a:rect l="0" t="0" r="r" b="b"/>
              <a:pathLst>
                <a:path w="105" h="899">
                  <a:moveTo>
                    <a:pt x="0" y="97"/>
                  </a:moveTo>
                  <a:lnTo>
                    <a:pt x="105" y="0"/>
                  </a:lnTo>
                  <a:lnTo>
                    <a:pt x="105" y="803"/>
                  </a:lnTo>
                  <a:lnTo>
                    <a:pt x="0" y="899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1113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7" name="Freeform 11"/>
            <p:cNvSpPr>
              <a:spLocks/>
            </p:cNvSpPr>
            <p:nvPr/>
          </p:nvSpPr>
          <p:spPr bwMode="auto">
            <a:xfrm>
              <a:off x="4054476" y="1089026"/>
              <a:ext cx="449263" cy="200025"/>
            </a:xfrm>
            <a:custGeom>
              <a:avLst/>
              <a:gdLst/>
              <a:ahLst/>
              <a:cxnLst>
                <a:cxn ang="0">
                  <a:pos x="283" y="30"/>
                </a:cxn>
                <a:cxn ang="0">
                  <a:pos x="67" y="30"/>
                </a:cxn>
                <a:cxn ang="0">
                  <a:pos x="67" y="0"/>
                </a:cxn>
                <a:cxn ang="0">
                  <a:pos x="0" y="59"/>
                </a:cxn>
                <a:cxn ang="0">
                  <a:pos x="67" y="126"/>
                </a:cxn>
                <a:cxn ang="0">
                  <a:pos x="67" y="97"/>
                </a:cxn>
                <a:cxn ang="0">
                  <a:pos x="283" y="97"/>
                </a:cxn>
                <a:cxn ang="0">
                  <a:pos x="283" y="30"/>
                </a:cxn>
              </a:cxnLst>
              <a:rect l="0" t="0" r="r" b="b"/>
              <a:pathLst>
                <a:path w="283" h="126">
                  <a:moveTo>
                    <a:pt x="283" y="30"/>
                  </a:moveTo>
                  <a:lnTo>
                    <a:pt x="67" y="30"/>
                  </a:lnTo>
                  <a:lnTo>
                    <a:pt x="67" y="0"/>
                  </a:lnTo>
                  <a:lnTo>
                    <a:pt x="0" y="59"/>
                  </a:lnTo>
                  <a:lnTo>
                    <a:pt x="67" y="126"/>
                  </a:lnTo>
                  <a:lnTo>
                    <a:pt x="67" y="97"/>
                  </a:lnTo>
                  <a:lnTo>
                    <a:pt x="283" y="97"/>
                  </a:lnTo>
                  <a:lnTo>
                    <a:pt x="283" y="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8" name="Freeform 12"/>
            <p:cNvSpPr>
              <a:spLocks/>
            </p:cNvSpPr>
            <p:nvPr/>
          </p:nvSpPr>
          <p:spPr bwMode="auto">
            <a:xfrm>
              <a:off x="4054476" y="1089026"/>
              <a:ext cx="449263" cy="200025"/>
            </a:xfrm>
            <a:custGeom>
              <a:avLst/>
              <a:gdLst/>
              <a:ahLst/>
              <a:cxnLst>
                <a:cxn ang="0">
                  <a:pos x="283" y="30"/>
                </a:cxn>
                <a:cxn ang="0">
                  <a:pos x="67" y="30"/>
                </a:cxn>
                <a:cxn ang="0">
                  <a:pos x="67" y="0"/>
                </a:cxn>
                <a:cxn ang="0">
                  <a:pos x="0" y="59"/>
                </a:cxn>
                <a:cxn ang="0">
                  <a:pos x="67" y="126"/>
                </a:cxn>
                <a:cxn ang="0">
                  <a:pos x="67" y="97"/>
                </a:cxn>
                <a:cxn ang="0">
                  <a:pos x="283" y="97"/>
                </a:cxn>
                <a:cxn ang="0">
                  <a:pos x="283" y="30"/>
                </a:cxn>
              </a:cxnLst>
              <a:rect l="0" t="0" r="r" b="b"/>
              <a:pathLst>
                <a:path w="283" h="126">
                  <a:moveTo>
                    <a:pt x="283" y="30"/>
                  </a:moveTo>
                  <a:lnTo>
                    <a:pt x="67" y="30"/>
                  </a:lnTo>
                  <a:lnTo>
                    <a:pt x="67" y="0"/>
                  </a:lnTo>
                  <a:lnTo>
                    <a:pt x="0" y="59"/>
                  </a:lnTo>
                  <a:lnTo>
                    <a:pt x="67" y="126"/>
                  </a:lnTo>
                  <a:lnTo>
                    <a:pt x="67" y="97"/>
                  </a:lnTo>
                  <a:lnTo>
                    <a:pt x="283" y="97"/>
                  </a:lnTo>
                  <a:lnTo>
                    <a:pt x="283" y="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9" name="Freeform 13"/>
            <p:cNvSpPr>
              <a:spLocks/>
            </p:cNvSpPr>
            <p:nvPr/>
          </p:nvSpPr>
          <p:spPr bwMode="auto">
            <a:xfrm>
              <a:off x="4219576" y="782638"/>
              <a:ext cx="355600" cy="354013"/>
            </a:xfrm>
            <a:custGeom>
              <a:avLst/>
              <a:gdLst/>
              <a:ahLst/>
              <a:cxnLst>
                <a:cxn ang="0">
                  <a:pos x="224" y="178"/>
                </a:cxn>
                <a:cxn ang="0">
                  <a:pos x="67" y="22"/>
                </a:cxn>
                <a:cxn ang="0">
                  <a:pos x="90" y="0"/>
                </a:cxn>
                <a:cxn ang="0">
                  <a:pos x="0" y="0"/>
                </a:cxn>
                <a:cxn ang="0">
                  <a:pos x="0" y="89"/>
                </a:cxn>
                <a:cxn ang="0">
                  <a:pos x="23" y="67"/>
                </a:cxn>
                <a:cxn ang="0">
                  <a:pos x="179" y="223"/>
                </a:cxn>
                <a:cxn ang="0">
                  <a:pos x="224" y="178"/>
                </a:cxn>
              </a:cxnLst>
              <a:rect l="0" t="0" r="r" b="b"/>
              <a:pathLst>
                <a:path w="224" h="223">
                  <a:moveTo>
                    <a:pt x="224" y="178"/>
                  </a:moveTo>
                  <a:lnTo>
                    <a:pt x="67" y="22"/>
                  </a:lnTo>
                  <a:lnTo>
                    <a:pt x="90" y="0"/>
                  </a:lnTo>
                  <a:lnTo>
                    <a:pt x="0" y="0"/>
                  </a:lnTo>
                  <a:lnTo>
                    <a:pt x="0" y="89"/>
                  </a:lnTo>
                  <a:lnTo>
                    <a:pt x="23" y="67"/>
                  </a:lnTo>
                  <a:lnTo>
                    <a:pt x="179" y="223"/>
                  </a:lnTo>
                  <a:lnTo>
                    <a:pt x="224" y="1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Freeform 14"/>
            <p:cNvSpPr>
              <a:spLocks/>
            </p:cNvSpPr>
            <p:nvPr/>
          </p:nvSpPr>
          <p:spPr bwMode="auto">
            <a:xfrm>
              <a:off x="4219576" y="782638"/>
              <a:ext cx="355600" cy="354013"/>
            </a:xfrm>
            <a:custGeom>
              <a:avLst/>
              <a:gdLst/>
              <a:ahLst/>
              <a:cxnLst>
                <a:cxn ang="0">
                  <a:pos x="224" y="178"/>
                </a:cxn>
                <a:cxn ang="0">
                  <a:pos x="67" y="22"/>
                </a:cxn>
                <a:cxn ang="0">
                  <a:pos x="90" y="0"/>
                </a:cxn>
                <a:cxn ang="0">
                  <a:pos x="0" y="0"/>
                </a:cxn>
                <a:cxn ang="0">
                  <a:pos x="0" y="89"/>
                </a:cxn>
                <a:cxn ang="0">
                  <a:pos x="23" y="67"/>
                </a:cxn>
                <a:cxn ang="0">
                  <a:pos x="179" y="223"/>
                </a:cxn>
                <a:cxn ang="0">
                  <a:pos x="224" y="178"/>
                </a:cxn>
              </a:cxnLst>
              <a:rect l="0" t="0" r="r" b="b"/>
              <a:pathLst>
                <a:path w="224" h="223">
                  <a:moveTo>
                    <a:pt x="224" y="178"/>
                  </a:moveTo>
                  <a:lnTo>
                    <a:pt x="67" y="22"/>
                  </a:lnTo>
                  <a:lnTo>
                    <a:pt x="90" y="0"/>
                  </a:lnTo>
                  <a:lnTo>
                    <a:pt x="0" y="0"/>
                  </a:lnTo>
                  <a:lnTo>
                    <a:pt x="0" y="89"/>
                  </a:lnTo>
                  <a:lnTo>
                    <a:pt x="23" y="67"/>
                  </a:lnTo>
                  <a:lnTo>
                    <a:pt x="179" y="223"/>
                  </a:lnTo>
                  <a:lnTo>
                    <a:pt x="224" y="1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1" name="Freeform 15"/>
            <p:cNvSpPr>
              <a:spLocks/>
            </p:cNvSpPr>
            <p:nvPr/>
          </p:nvSpPr>
          <p:spPr bwMode="auto">
            <a:xfrm>
              <a:off x="4527551" y="617538"/>
              <a:ext cx="200025" cy="447675"/>
            </a:xfrm>
            <a:custGeom>
              <a:avLst/>
              <a:gdLst/>
              <a:ahLst/>
              <a:cxnLst>
                <a:cxn ang="0">
                  <a:pos x="97" y="282"/>
                </a:cxn>
                <a:cxn ang="0">
                  <a:pos x="97" y="59"/>
                </a:cxn>
                <a:cxn ang="0">
                  <a:pos x="126" y="59"/>
                </a:cxn>
                <a:cxn ang="0">
                  <a:pos x="67" y="0"/>
                </a:cxn>
                <a:cxn ang="0">
                  <a:pos x="0" y="59"/>
                </a:cxn>
                <a:cxn ang="0">
                  <a:pos x="30" y="59"/>
                </a:cxn>
                <a:cxn ang="0">
                  <a:pos x="30" y="282"/>
                </a:cxn>
                <a:cxn ang="0">
                  <a:pos x="97" y="282"/>
                </a:cxn>
              </a:cxnLst>
              <a:rect l="0" t="0" r="r" b="b"/>
              <a:pathLst>
                <a:path w="126" h="282">
                  <a:moveTo>
                    <a:pt x="97" y="282"/>
                  </a:moveTo>
                  <a:lnTo>
                    <a:pt x="97" y="59"/>
                  </a:lnTo>
                  <a:lnTo>
                    <a:pt x="126" y="59"/>
                  </a:lnTo>
                  <a:lnTo>
                    <a:pt x="67" y="0"/>
                  </a:lnTo>
                  <a:lnTo>
                    <a:pt x="0" y="59"/>
                  </a:lnTo>
                  <a:lnTo>
                    <a:pt x="30" y="59"/>
                  </a:lnTo>
                  <a:lnTo>
                    <a:pt x="30" y="282"/>
                  </a:lnTo>
                  <a:lnTo>
                    <a:pt x="97" y="28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2" name="Freeform 16"/>
            <p:cNvSpPr>
              <a:spLocks/>
            </p:cNvSpPr>
            <p:nvPr/>
          </p:nvSpPr>
          <p:spPr bwMode="auto">
            <a:xfrm>
              <a:off x="4527551" y="617538"/>
              <a:ext cx="200025" cy="447675"/>
            </a:xfrm>
            <a:custGeom>
              <a:avLst/>
              <a:gdLst/>
              <a:ahLst/>
              <a:cxnLst>
                <a:cxn ang="0">
                  <a:pos x="97" y="282"/>
                </a:cxn>
                <a:cxn ang="0">
                  <a:pos x="97" y="59"/>
                </a:cxn>
                <a:cxn ang="0">
                  <a:pos x="126" y="59"/>
                </a:cxn>
                <a:cxn ang="0">
                  <a:pos x="67" y="0"/>
                </a:cxn>
                <a:cxn ang="0">
                  <a:pos x="0" y="59"/>
                </a:cxn>
                <a:cxn ang="0">
                  <a:pos x="30" y="59"/>
                </a:cxn>
                <a:cxn ang="0">
                  <a:pos x="30" y="282"/>
                </a:cxn>
                <a:cxn ang="0">
                  <a:pos x="97" y="282"/>
                </a:cxn>
              </a:cxnLst>
              <a:rect l="0" t="0" r="r" b="b"/>
              <a:pathLst>
                <a:path w="126" h="282">
                  <a:moveTo>
                    <a:pt x="97" y="282"/>
                  </a:moveTo>
                  <a:lnTo>
                    <a:pt x="97" y="59"/>
                  </a:lnTo>
                  <a:lnTo>
                    <a:pt x="126" y="59"/>
                  </a:lnTo>
                  <a:lnTo>
                    <a:pt x="67" y="0"/>
                  </a:lnTo>
                  <a:lnTo>
                    <a:pt x="0" y="59"/>
                  </a:lnTo>
                  <a:lnTo>
                    <a:pt x="30" y="59"/>
                  </a:lnTo>
                  <a:lnTo>
                    <a:pt x="30" y="282"/>
                  </a:lnTo>
                  <a:lnTo>
                    <a:pt x="97" y="28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" name="Freeform 17"/>
            <p:cNvSpPr>
              <a:spLocks/>
            </p:cNvSpPr>
            <p:nvPr/>
          </p:nvSpPr>
          <p:spPr bwMode="auto">
            <a:xfrm>
              <a:off x="4681538" y="782638"/>
              <a:ext cx="354013" cy="354013"/>
            </a:xfrm>
            <a:custGeom>
              <a:avLst/>
              <a:gdLst/>
              <a:ahLst/>
              <a:cxnLst>
                <a:cxn ang="0">
                  <a:pos x="44" y="223"/>
                </a:cxn>
                <a:cxn ang="0">
                  <a:pos x="200" y="67"/>
                </a:cxn>
                <a:cxn ang="0">
                  <a:pos x="223" y="89"/>
                </a:cxn>
                <a:cxn ang="0">
                  <a:pos x="223" y="0"/>
                </a:cxn>
                <a:cxn ang="0">
                  <a:pos x="133" y="0"/>
                </a:cxn>
                <a:cxn ang="0">
                  <a:pos x="156" y="22"/>
                </a:cxn>
                <a:cxn ang="0">
                  <a:pos x="0" y="178"/>
                </a:cxn>
                <a:cxn ang="0">
                  <a:pos x="44" y="223"/>
                </a:cxn>
              </a:cxnLst>
              <a:rect l="0" t="0" r="r" b="b"/>
              <a:pathLst>
                <a:path w="223" h="223">
                  <a:moveTo>
                    <a:pt x="44" y="223"/>
                  </a:moveTo>
                  <a:lnTo>
                    <a:pt x="200" y="67"/>
                  </a:lnTo>
                  <a:lnTo>
                    <a:pt x="223" y="89"/>
                  </a:lnTo>
                  <a:lnTo>
                    <a:pt x="223" y="0"/>
                  </a:lnTo>
                  <a:lnTo>
                    <a:pt x="133" y="0"/>
                  </a:lnTo>
                  <a:lnTo>
                    <a:pt x="156" y="22"/>
                  </a:lnTo>
                  <a:lnTo>
                    <a:pt x="0" y="178"/>
                  </a:lnTo>
                  <a:lnTo>
                    <a:pt x="44" y="2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" name="Freeform 18"/>
            <p:cNvSpPr>
              <a:spLocks/>
            </p:cNvSpPr>
            <p:nvPr/>
          </p:nvSpPr>
          <p:spPr bwMode="auto">
            <a:xfrm>
              <a:off x="4681538" y="782638"/>
              <a:ext cx="354013" cy="354013"/>
            </a:xfrm>
            <a:custGeom>
              <a:avLst/>
              <a:gdLst/>
              <a:ahLst/>
              <a:cxnLst>
                <a:cxn ang="0">
                  <a:pos x="44" y="223"/>
                </a:cxn>
                <a:cxn ang="0">
                  <a:pos x="200" y="67"/>
                </a:cxn>
                <a:cxn ang="0">
                  <a:pos x="223" y="89"/>
                </a:cxn>
                <a:cxn ang="0">
                  <a:pos x="223" y="0"/>
                </a:cxn>
                <a:cxn ang="0">
                  <a:pos x="133" y="0"/>
                </a:cxn>
                <a:cxn ang="0">
                  <a:pos x="156" y="22"/>
                </a:cxn>
                <a:cxn ang="0">
                  <a:pos x="0" y="178"/>
                </a:cxn>
                <a:cxn ang="0">
                  <a:pos x="44" y="223"/>
                </a:cxn>
              </a:cxnLst>
              <a:rect l="0" t="0" r="r" b="b"/>
              <a:pathLst>
                <a:path w="223" h="223">
                  <a:moveTo>
                    <a:pt x="44" y="223"/>
                  </a:moveTo>
                  <a:lnTo>
                    <a:pt x="200" y="67"/>
                  </a:lnTo>
                  <a:lnTo>
                    <a:pt x="223" y="89"/>
                  </a:lnTo>
                  <a:lnTo>
                    <a:pt x="223" y="0"/>
                  </a:lnTo>
                  <a:lnTo>
                    <a:pt x="133" y="0"/>
                  </a:lnTo>
                  <a:lnTo>
                    <a:pt x="156" y="22"/>
                  </a:lnTo>
                  <a:lnTo>
                    <a:pt x="0" y="178"/>
                  </a:lnTo>
                  <a:lnTo>
                    <a:pt x="44" y="2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5" name="Freeform 19"/>
            <p:cNvSpPr>
              <a:spLocks/>
            </p:cNvSpPr>
            <p:nvPr/>
          </p:nvSpPr>
          <p:spPr bwMode="auto">
            <a:xfrm>
              <a:off x="4751388" y="1089026"/>
              <a:ext cx="449263" cy="200025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223" y="97"/>
                </a:cxn>
                <a:cxn ang="0">
                  <a:pos x="223" y="126"/>
                </a:cxn>
                <a:cxn ang="0">
                  <a:pos x="283" y="59"/>
                </a:cxn>
                <a:cxn ang="0">
                  <a:pos x="223" y="0"/>
                </a:cxn>
                <a:cxn ang="0">
                  <a:pos x="223" y="30"/>
                </a:cxn>
                <a:cxn ang="0">
                  <a:pos x="0" y="30"/>
                </a:cxn>
                <a:cxn ang="0">
                  <a:pos x="0" y="97"/>
                </a:cxn>
              </a:cxnLst>
              <a:rect l="0" t="0" r="r" b="b"/>
              <a:pathLst>
                <a:path w="283" h="126">
                  <a:moveTo>
                    <a:pt x="0" y="97"/>
                  </a:moveTo>
                  <a:lnTo>
                    <a:pt x="223" y="97"/>
                  </a:lnTo>
                  <a:lnTo>
                    <a:pt x="223" y="126"/>
                  </a:lnTo>
                  <a:lnTo>
                    <a:pt x="283" y="59"/>
                  </a:lnTo>
                  <a:lnTo>
                    <a:pt x="223" y="0"/>
                  </a:lnTo>
                  <a:lnTo>
                    <a:pt x="223" y="30"/>
                  </a:lnTo>
                  <a:lnTo>
                    <a:pt x="0" y="3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6" name="Freeform 20"/>
            <p:cNvSpPr>
              <a:spLocks/>
            </p:cNvSpPr>
            <p:nvPr/>
          </p:nvSpPr>
          <p:spPr bwMode="auto">
            <a:xfrm>
              <a:off x="4751388" y="1089026"/>
              <a:ext cx="449263" cy="200025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223" y="97"/>
                </a:cxn>
                <a:cxn ang="0">
                  <a:pos x="223" y="126"/>
                </a:cxn>
                <a:cxn ang="0">
                  <a:pos x="283" y="59"/>
                </a:cxn>
                <a:cxn ang="0">
                  <a:pos x="223" y="0"/>
                </a:cxn>
                <a:cxn ang="0">
                  <a:pos x="223" y="30"/>
                </a:cxn>
                <a:cxn ang="0">
                  <a:pos x="0" y="30"/>
                </a:cxn>
                <a:cxn ang="0">
                  <a:pos x="0" y="97"/>
                </a:cxn>
              </a:cxnLst>
              <a:rect l="0" t="0" r="r" b="b"/>
              <a:pathLst>
                <a:path w="283" h="126">
                  <a:moveTo>
                    <a:pt x="0" y="97"/>
                  </a:moveTo>
                  <a:lnTo>
                    <a:pt x="223" y="97"/>
                  </a:lnTo>
                  <a:lnTo>
                    <a:pt x="223" y="126"/>
                  </a:lnTo>
                  <a:lnTo>
                    <a:pt x="283" y="59"/>
                  </a:lnTo>
                  <a:lnTo>
                    <a:pt x="223" y="0"/>
                  </a:lnTo>
                  <a:lnTo>
                    <a:pt x="223" y="30"/>
                  </a:lnTo>
                  <a:lnTo>
                    <a:pt x="0" y="3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7" name="Freeform 21"/>
            <p:cNvSpPr>
              <a:spLocks/>
            </p:cNvSpPr>
            <p:nvPr/>
          </p:nvSpPr>
          <p:spPr bwMode="auto">
            <a:xfrm>
              <a:off x="4681538" y="1243013"/>
              <a:ext cx="354013" cy="354013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156" y="200"/>
                </a:cxn>
                <a:cxn ang="0">
                  <a:pos x="133" y="223"/>
                </a:cxn>
                <a:cxn ang="0">
                  <a:pos x="223" y="215"/>
                </a:cxn>
                <a:cxn ang="0">
                  <a:pos x="223" y="133"/>
                </a:cxn>
                <a:cxn ang="0">
                  <a:pos x="200" y="156"/>
                </a:cxn>
                <a:cxn ang="0">
                  <a:pos x="44" y="0"/>
                </a:cxn>
                <a:cxn ang="0">
                  <a:pos x="0" y="44"/>
                </a:cxn>
              </a:cxnLst>
              <a:rect l="0" t="0" r="r" b="b"/>
              <a:pathLst>
                <a:path w="223" h="223">
                  <a:moveTo>
                    <a:pt x="0" y="44"/>
                  </a:moveTo>
                  <a:lnTo>
                    <a:pt x="156" y="200"/>
                  </a:lnTo>
                  <a:lnTo>
                    <a:pt x="133" y="223"/>
                  </a:lnTo>
                  <a:lnTo>
                    <a:pt x="223" y="215"/>
                  </a:lnTo>
                  <a:lnTo>
                    <a:pt x="223" y="133"/>
                  </a:lnTo>
                  <a:lnTo>
                    <a:pt x="200" y="156"/>
                  </a:lnTo>
                  <a:lnTo>
                    <a:pt x="44" y="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8" name="Freeform 22"/>
            <p:cNvSpPr>
              <a:spLocks/>
            </p:cNvSpPr>
            <p:nvPr/>
          </p:nvSpPr>
          <p:spPr bwMode="auto">
            <a:xfrm>
              <a:off x="4681538" y="1243013"/>
              <a:ext cx="354013" cy="354013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156" y="200"/>
                </a:cxn>
                <a:cxn ang="0">
                  <a:pos x="133" y="223"/>
                </a:cxn>
                <a:cxn ang="0">
                  <a:pos x="223" y="215"/>
                </a:cxn>
                <a:cxn ang="0">
                  <a:pos x="223" y="133"/>
                </a:cxn>
                <a:cxn ang="0">
                  <a:pos x="200" y="156"/>
                </a:cxn>
                <a:cxn ang="0">
                  <a:pos x="44" y="0"/>
                </a:cxn>
                <a:cxn ang="0">
                  <a:pos x="0" y="44"/>
                </a:cxn>
              </a:cxnLst>
              <a:rect l="0" t="0" r="r" b="b"/>
              <a:pathLst>
                <a:path w="223" h="223">
                  <a:moveTo>
                    <a:pt x="0" y="44"/>
                  </a:moveTo>
                  <a:lnTo>
                    <a:pt x="156" y="200"/>
                  </a:lnTo>
                  <a:lnTo>
                    <a:pt x="133" y="223"/>
                  </a:lnTo>
                  <a:lnTo>
                    <a:pt x="223" y="215"/>
                  </a:lnTo>
                  <a:lnTo>
                    <a:pt x="223" y="133"/>
                  </a:lnTo>
                  <a:lnTo>
                    <a:pt x="200" y="156"/>
                  </a:lnTo>
                  <a:lnTo>
                    <a:pt x="44" y="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9" name="Freeform 23"/>
            <p:cNvSpPr>
              <a:spLocks/>
            </p:cNvSpPr>
            <p:nvPr/>
          </p:nvSpPr>
          <p:spPr bwMode="auto">
            <a:xfrm>
              <a:off x="4527551" y="1312863"/>
              <a:ext cx="200025" cy="449263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223"/>
                </a:cxn>
                <a:cxn ang="0">
                  <a:pos x="0" y="223"/>
                </a:cxn>
                <a:cxn ang="0">
                  <a:pos x="67" y="283"/>
                </a:cxn>
                <a:cxn ang="0">
                  <a:pos x="126" y="223"/>
                </a:cxn>
                <a:cxn ang="0">
                  <a:pos x="97" y="223"/>
                </a:cxn>
                <a:cxn ang="0">
                  <a:pos x="97" y="0"/>
                </a:cxn>
                <a:cxn ang="0">
                  <a:pos x="30" y="0"/>
                </a:cxn>
              </a:cxnLst>
              <a:rect l="0" t="0" r="r" b="b"/>
              <a:pathLst>
                <a:path w="126" h="283">
                  <a:moveTo>
                    <a:pt x="30" y="0"/>
                  </a:moveTo>
                  <a:lnTo>
                    <a:pt x="30" y="223"/>
                  </a:lnTo>
                  <a:lnTo>
                    <a:pt x="0" y="223"/>
                  </a:lnTo>
                  <a:lnTo>
                    <a:pt x="67" y="283"/>
                  </a:lnTo>
                  <a:lnTo>
                    <a:pt x="126" y="223"/>
                  </a:lnTo>
                  <a:lnTo>
                    <a:pt x="97" y="223"/>
                  </a:lnTo>
                  <a:lnTo>
                    <a:pt x="97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0" name="Freeform 24"/>
            <p:cNvSpPr>
              <a:spLocks/>
            </p:cNvSpPr>
            <p:nvPr/>
          </p:nvSpPr>
          <p:spPr bwMode="auto">
            <a:xfrm>
              <a:off x="4527551" y="1312863"/>
              <a:ext cx="200025" cy="449263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223"/>
                </a:cxn>
                <a:cxn ang="0">
                  <a:pos x="0" y="223"/>
                </a:cxn>
                <a:cxn ang="0">
                  <a:pos x="67" y="283"/>
                </a:cxn>
                <a:cxn ang="0">
                  <a:pos x="126" y="223"/>
                </a:cxn>
                <a:cxn ang="0">
                  <a:pos x="97" y="223"/>
                </a:cxn>
                <a:cxn ang="0">
                  <a:pos x="97" y="0"/>
                </a:cxn>
                <a:cxn ang="0">
                  <a:pos x="30" y="0"/>
                </a:cxn>
              </a:cxnLst>
              <a:rect l="0" t="0" r="r" b="b"/>
              <a:pathLst>
                <a:path w="126" h="283">
                  <a:moveTo>
                    <a:pt x="30" y="0"/>
                  </a:moveTo>
                  <a:lnTo>
                    <a:pt x="30" y="223"/>
                  </a:lnTo>
                  <a:lnTo>
                    <a:pt x="0" y="223"/>
                  </a:lnTo>
                  <a:lnTo>
                    <a:pt x="67" y="283"/>
                  </a:lnTo>
                  <a:lnTo>
                    <a:pt x="126" y="223"/>
                  </a:lnTo>
                  <a:lnTo>
                    <a:pt x="97" y="223"/>
                  </a:lnTo>
                  <a:lnTo>
                    <a:pt x="97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1" name="Freeform 25"/>
            <p:cNvSpPr>
              <a:spLocks/>
            </p:cNvSpPr>
            <p:nvPr/>
          </p:nvSpPr>
          <p:spPr bwMode="auto">
            <a:xfrm>
              <a:off x="4219576" y="1243013"/>
              <a:ext cx="355600" cy="354013"/>
            </a:xfrm>
            <a:custGeom>
              <a:avLst/>
              <a:gdLst/>
              <a:ahLst/>
              <a:cxnLst>
                <a:cxn ang="0">
                  <a:pos x="179" y="0"/>
                </a:cxn>
                <a:cxn ang="0">
                  <a:pos x="23" y="156"/>
                </a:cxn>
                <a:cxn ang="0">
                  <a:pos x="0" y="133"/>
                </a:cxn>
                <a:cxn ang="0">
                  <a:pos x="0" y="223"/>
                </a:cxn>
                <a:cxn ang="0">
                  <a:pos x="90" y="223"/>
                </a:cxn>
                <a:cxn ang="0">
                  <a:pos x="67" y="200"/>
                </a:cxn>
                <a:cxn ang="0">
                  <a:pos x="224" y="44"/>
                </a:cxn>
                <a:cxn ang="0">
                  <a:pos x="179" y="0"/>
                </a:cxn>
              </a:cxnLst>
              <a:rect l="0" t="0" r="r" b="b"/>
              <a:pathLst>
                <a:path w="224" h="223">
                  <a:moveTo>
                    <a:pt x="179" y="0"/>
                  </a:moveTo>
                  <a:lnTo>
                    <a:pt x="23" y="156"/>
                  </a:lnTo>
                  <a:lnTo>
                    <a:pt x="0" y="133"/>
                  </a:lnTo>
                  <a:lnTo>
                    <a:pt x="0" y="223"/>
                  </a:lnTo>
                  <a:lnTo>
                    <a:pt x="90" y="223"/>
                  </a:lnTo>
                  <a:lnTo>
                    <a:pt x="67" y="200"/>
                  </a:lnTo>
                  <a:lnTo>
                    <a:pt x="224" y="4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2" name="Freeform 26"/>
            <p:cNvSpPr>
              <a:spLocks/>
            </p:cNvSpPr>
            <p:nvPr/>
          </p:nvSpPr>
          <p:spPr bwMode="auto">
            <a:xfrm>
              <a:off x="4219576" y="1243013"/>
              <a:ext cx="355600" cy="354013"/>
            </a:xfrm>
            <a:custGeom>
              <a:avLst/>
              <a:gdLst/>
              <a:ahLst/>
              <a:cxnLst>
                <a:cxn ang="0">
                  <a:pos x="179" y="0"/>
                </a:cxn>
                <a:cxn ang="0">
                  <a:pos x="23" y="156"/>
                </a:cxn>
                <a:cxn ang="0">
                  <a:pos x="0" y="133"/>
                </a:cxn>
                <a:cxn ang="0">
                  <a:pos x="0" y="223"/>
                </a:cxn>
                <a:cxn ang="0">
                  <a:pos x="90" y="223"/>
                </a:cxn>
                <a:cxn ang="0">
                  <a:pos x="67" y="200"/>
                </a:cxn>
                <a:cxn ang="0">
                  <a:pos x="224" y="44"/>
                </a:cxn>
                <a:cxn ang="0">
                  <a:pos x="179" y="0"/>
                </a:cxn>
              </a:cxnLst>
              <a:rect l="0" t="0" r="r" b="b"/>
              <a:pathLst>
                <a:path w="224" h="223">
                  <a:moveTo>
                    <a:pt x="179" y="0"/>
                  </a:moveTo>
                  <a:lnTo>
                    <a:pt x="23" y="156"/>
                  </a:lnTo>
                  <a:lnTo>
                    <a:pt x="0" y="133"/>
                  </a:lnTo>
                  <a:lnTo>
                    <a:pt x="0" y="223"/>
                  </a:lnTo>
                  <a:lnTo>
                    <a:pt x="90" y="223"/>
                  </a:lnTo>
                  <a:lnTo>
                    <a:pt x="67" y="200"/>
                  </a:lnTo>
                  <a:lnTo>
                    <a:pt x="224" y="4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3" name="Freeform 27"/>
            <p:cNvSpPr>
              <a:spLocks/>
            </p:cNvSpPr>
            <p:nvPr/>
          </p:nvSpPr>
          <p:spPr bwMode="auto">
            <a:xfrm>
              <a:off x="4067176" y="1100138"/>
              <a:ext cx="447675" cy="201613"/>
            </a:xfrm>
            <a:custGeom>
              <a:avLst/>
              <a:gdLst/>
              <a:ahLst/>
              <a:cxnLst>
                <a:cxn ang="0">
                  <a:pos x="282" y="30"/>
                </a:cxn>
                <a:cxn ang="0">
                  <a:pos x="67" y="30"/>
                </a:cxn>
                <a:cxn ang="0">
                  <a:pos x="67" y="0"/>
                </a:cxn>
                <a:cxn ang="0">
                  <a:pos x="0" y="60"/>
                </a:cxn>
                <a:cxn ang="0">
                  <a:pos x="67" y="127"/>
                </a:cxn>
                <a:cxn ang="0">
                  <a:pos x="67" y="97"/>
                </a:cxn>
                <a:cxn ang="0">
                  <a:pos x="282" y="97"/>
                </a:cxn>
                <a:cxn ang="0">
                  <a:pos x="282" y="30"/>
                </a:cxn>
              </a:cxnLst>
              <a:rect l="0" t="0" r="r" b="b"/>
              <a:pathLst>
                <a:path w="282" h="127">
                  <a:moveTo>
                    <a:pt x="282" y="30"/>
                  </a:moveTo>
                  <a:lnTo>
                    <a:pt x="67" y="30"/>
                  </a:lnTo>
                  <a:lnTo>
                    <a:pt x="67" y="0"/>
                  </a:lnTo>
                  <a:lnTo>
                    <a:pt x="0" y="60"/>
                  </a:lnTo>
                  <a:lnTo>
                    <a:pt x="67" y="127"/>
                  </a:lnTo>
                  <a:lnTo>
                    <a:pt x="67" y="97"/>
                  </a:lnTo>
                  <a:lnTo>
                    <a:pt x="282" y="97"/>
                  </a:lnTo>
                  <a:lnTo>
                    <a:pt x="282" y="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4" name="Freeform 28"/>
            <p:cNvSpPr>
              <a:spLocks/>
            </p:cNvSpPr>
            <p:nvPr/>
          </p:nvSpPr>
          <p:spPr bwMode="auto">
            <a:xfrm>
              <a:off x="4067176" y="1100138"/>
              <a:ext cx="447675" cy="201613"/>
            </a:xfrm>
            <a:custGeom>
              <a:avLst/>
              <a:gdLst/>
              <a:ahLst/>
              <a:cxnLst>
                <a:cxn ang="0">
                  <a:pos x="282" y="30"/>
                </a:cxn>
                <a:cxn ang="0">
                  <a:pos x="67" y="30"/>
                </a:cxn>
                <a:cxn ang="0">
                  <a:pos x="67" y="0"/>
                </a:cxn>
                <a:cxn ang="0">
                  <a:pos x="0" y="60"/>
                </a:cxn>
                <a:cxn ang="0">
                  <a:pos x="67" y="127"/>
                </a:cxn>
                <a:cxn ang="0">
                  <a:pos x="67" y="97"/>
                </a:cxn>
                <a:cxn ang="0">
                  <a:pos x="282" y="97"/>
                </a:cxn>
                <a:cxn ang="0">
                  <a:pos x="282" y="30"/>
                </a:cxn>
              </a:cxnLst>
              <a:rect l="0" t="0" r="r" b="b"/>
              <a:pathLst>
                <a:path w="282" h="127">
                  <a:moveTo>
                    <a:pt x="282" y="30"/>
                  </a:moveTo>
                  <a:lnTo>
                    <a:pt x="67" y="30"/>
                  </a:lnTo>
                  <a:lnTo>
                    <a:pt x="67" y="0"/>
                  </a:lnTo>
                  <a:lnTo>
                    <a:pt x="0" y="60"/>
                  </a:lnTo>
                  <a:lnTo>
                    <a:pt x="67" y="127"/>
                  </a:lnTo>
                  <a:lnTo>
                    <a:pt x="67" y="97"/>
                  </a:lnTo>
                  <a:lnTo>
                    <a:pt x="282" y="97"/>
                  </a:lnTo>
                  <a:lnTo>
                    <a:pt x="282" y="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5" name="Freeform 29"/>
            <p:cNvSpPr>
              <a:spLocks/>
            </p:cNvSpPr>
            <p:nvPr/>
          </p:nvSpPr>
          <p:spPr bwMode="auto">
            <a:xfrm>
              <a:off x="4232276" y="793751"/>
              <a:ext cx="354013" cy="354013"/>
            </a:xfrm>
            <a:custGeom>
              <a:avLst/>
              <a:gdLst/>
              <a:ahLst/>
              <a:cxnLst>
                <a:cxn ang="0">
                  <a:pos x="223" y="179"/>
                </a:cxn>
                <a:cxn ang="0">
                  <a:pos x="67" y="23"/>
                </a:cxn>
                <a:cxn ang="0">
                  <a:pos x="89" y="0"/>
                </a:cxn>
                <a:cxn ang="0">
                  <a:pos x="0" y="0"/>
                </a:cxn>
                <a:cxn ang="0">
                  <a:pos x="0" y="89"/>
                </a:cxn>
                <a:cxn ang="0">
                  <a:pos x="22" y="67"/>
                </a:cxn>
                <a:cxn ang="0">
                  <a:pos x="178" y="223"/>
                </a:cxn>
                <a:cxn ang="0">
                  <a:pos x="223" y="179"/>
                </a:cxn>
              </a:cxnLst>
              <a:rect l="0" t="0" r="r" b="b"/>
              <a:pathLst>
                <a:path w="223" h="223">
                  <a:moveTo>
                    <a:pt x="223" y="179"/>
                  </a:moveTo>
                  <a:lnTo>
                    <a:pt x="67" y="23"/>
                  </a:lnTo>
                  <a:lnTo>
                    <a:pt x="89" y="0"/>
                  </a:lnTo>
                  <a:lnTo>
                    <a:pt x="0" y="0"/>
                  </a:lnTo>
                  <a:lnTo>
                    <a:pt x="0" y="89"/>
                  </a:lnTo>
                  <a:lnTo>
                    <a:pt x="22" y="67"/>
                  </a:lnTo>
                  <a:lnTo>
                    <a:pt x="178" y="223"/>
                  </a:lnTo>
                  <a:lnTo>
                    <a:pt x="223" y="17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6" name="Freeform 30"/>
            <p:cNvSpPr>
              <a:spLocks/>
            </p:cNvSpPr>
            <p:nvPr/>
          </p:nvSpPr>
          <p:spPr bwMode="auto">
            <a:xfrm>
              <a:off x="4232276" y="793751"/>
              <a:ext cx="354013" cy="354013"/>
            </a:xfrm>
            <a:custGeom>
              <a:avLst/>
              <a:gdLst/>
              <a:ahLst/>
              <a:cxnLst>
                <a:cxn ang="0">
                  <a:pos x="223" y="179"/>
                </a:cxn>
                <a:cxn ang="0">
                  <a:pos x="67" y="23"/>
                </a:cxn>
                <a:cxn ang="0">
                  <a:pos x="89" y="0"/>
                </a:cxn>
                <a:cxn ang="0">
                  <a:pos x="0" y="0"/>
                </a:cxn>
                <a:cxn ang="0">
                  <a:pos x="0" y="89"/>
                </a:cxn>
                <a:cxn ang="0">
                  <a:pos x="22" y="67"/>
                </a:cxn>
                <a:cxn ang="0">
                  <a:pos x="178" y="223"/>
                </a:cxn>
                <a:cxn ang="0">
                  <a:pos x="223" y="179"/>
                </a:cxn>
              </a:cxnLst>
              <a:rect l="0" t="0" r="r" b="b"/>
              <a:pathLst>
                <a:path w="223" h="223">
                  <a:moveTo>
                    <a:pt x="223" y="179"/>
                  </a:moveTo>
                  <a:lnTo>
                    <a:pt x="67" y="23"/>
                  </a:lnTo>
                  <a:lnTo>
                    <a:pt x="89" y="0"/>
                  </a:lnTo>
                  <a:lnTo>
                    <a:pt x="0" y="0"/>
                  </a:lnTo>
                  <a:lnTo>
                    <a:pt x="0" y="89"/>
                  </a:lnTo>
                  <a:lnTo>
                    <a:pt x="22" y="67"/>
                  </a:lnTo>
                  <a:lnTo>
                    <a:pt x="178" y="223"/>
                  </a:lnTo>
                  <a:lnTo>
                    <a:pt x="223" y="17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7" name="Freeform 31"/>
            <p:cNvSpPr>
              <a:spLocks/>
            </p:cNvSpPr>
            <p:nvPr/>
          </p:nvSpPr>
          <p:spPr bwMode="auto">
            <a:xfrm>
              <a:off x="4538663" y="628651"/>
              <a:ext cx="201613" cy="449263"/>
            </a:xfrm>
            <a:custGeom>
              <a:avLst/>
              <a:gdLst/>
              <a:ahLst/>
              <a:cxnLst>
                <a:cxn ang="0">
                  <a:pos x="97" y="283"/>
                </a:cxn>
                <a:cxn ang="0">
                  <a:pos x="97" y="60"/>
                </a:cxn>
                <a:cxn ang="0">
                  <a:pos x="127" y="60"/>
                </a:cxn>
                <a:cxn ang="0">
                  <a:pos x="67" y="0"/>
                </a:cxn>
                <a:cxn ang="0">
                  <a:pos x="0" y="60"/>
                </a:cxn>
                <a:cxn ang="0">
                  <a:pos x="30" y="60"/>
                </a:cxn>
                <a:cxn ang="0">
                  <a:pos x="30" y="283"/>
                </a:cxn>
                <a:cxn ang="0">
                  <a:pos x="97" y="283"/>
                </a:cxn>
              </a:cxnLst>
              <a:rect l="0" t="0" r="r" b="b"/>
              <a:pathLst>
                <a:path w="127" h="283">
                  <a:moveTo>
                    <a:pt x="97" y="283"/>
                  </a:moveTo>
                  <a:lnTo>
                    <a:pt x="97" y="60"/>
                  </a:lnTo>
                  <a:lnTo>
                    <a:pt x="127" y="60"/>
                  </a:lnTo>
                  <a:lnTo>
                    <a:pt x="67" y="0"/>
                  </a:lnTo>
                  <a:lnTo>
                    <a:pt x="0" y="60"/>
                  </a:lnTo>
                  <a:lnTo>
                    <a:pt x="30" y="60"/>
                  </a:lnTo>
                  <a:lnTo>
                    <a:pt x="30" y="283"/>
                  </a:lnTo>
                  <a:lnTo>
                    <a:pt x="97" y="28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8" name="Freeform 32"/>
            <p:cNvSpPr>
              <a:spLocks/>
            </p:cNvSpPr>
            <p:nvPr/>
          </p:nvSpPr>
          <p:spPr bwMode="auto">
            <a:xfrm>
              <a:off x="4538663" y="628651"/>
              <a:ext cx="201613" cy="449263"/>
            </a:xfrm>
            <a:custGeom>
              <a:avLst/>
              <a:gdLst/>
              <a:ahLst/>
              <a:cxnLst>
                <a:cxn ang="0">
                  <a:pos x="97" y="283"/>
                </a:cxn>
                <a:cxn ang="0">
                  <a:pos x="97" y="60"/>
                </a:cxn>
                <a:cxn ang="0">
                  <a:pos x="127" y="60"/>
                </a:cxn>
                <a:cxn ang="0">
                  <a:pos x="67" y="0"/>
                </a:cxn>
                <a:cxn ang="0">
                  <a:pos x="0" y="60"/>
                </a:cxn>
                <a:cxn ang="0">
                  <a:pos x="30" y="60"/>
                </a:cxn>
                <a:cxn ang="0">
                  <a:pos x="30" y="283"/>
                </a:cxn>
                <a:cxn ang="0">
                  <a:pos x="97" y="283"/>
                </a:cxn>
              </a:cxnLst>
              <a:rect l="0" t="0" r="r" b="b"/>
              <a:pathLst>
                <a:path w="127" h="283">
                  <a:moveTo>
                    <a:pt x="97" y="283"/>
                  </a:moveTo>
                  <a:lnTo>
                    <a:pt x="97" y="60"/>
                  </a:lnTo>
                  <a:lnTo>
                    <a:pt x="127" y="60"/>
                  </a:lnTo>
                  <a:lnTo>
                    <a:pt x="67" y="0"/>
                  </a:lnTo>
                  <a:lnTo>
                    <a:pt x="0" y="60"/>
                  </a:lnTo>
                  <a:lnTo>
                    <a:pt x="30" y="60"/>
                  </a:lnTo>
                  <a:lnTo>
                    <a:pt x="30" y="283"/>
                  </a:lnTo>
                  <a:lnTo>
                    <a:pt x="97" y="28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9" name="Freeform 33"/>
            <p:cNvSpPr>
              <a:spLocks/>
            </p:cNvSpPr>
            <p:nvPr/>
          </p:nvSpPr>
          <p:spPr bwMode="auto">
            <a:xfrm>
              <a:off x="4692651" y="793751"/>
              <a:ext cx="354013" cy="354013"/>
            </a:xfrm>
            <a:custGeom>
              <a:avLst/>
              <a:gdLst/>
              <a:ahLst/>
              <a:cxnLst>
                <a:cxn ang="0">
                  <a:pos x="45" y="223"/>
                </a:cxn>
                <a:cxn ang="0">
                  <a:pos x="201" y="67"/>
                </a:cxn>
                <a:cxn ang="0">
                  <a:pos x="223" y="89"/>
                </a:cxn>
                <a:cxn ang="0">
                  <a:pos x="223" y="0"/>
                </a:cxn>
                <a:cxn ang="0">
                  <a:pos x="134" y="0"/>
                </a:cxn>
                <a:cxn ang="0">
                  <a:pos x="156" y="23"/>
                </a:cxn>
                <a:cxn ang="0">
                  <a:pos x="0" y="179"/>
                </a:cxn>
                <a:cxn ang="0">
                  <a:pos x="45" y="223"/>
                </a:cxn>
              </a:cxnLst>
              <a:rect l="0" t="0" r="r" b="b"/>
              <a:pathLst>
                <a:path w="223" h="223">
                  <a:moveTo>
                    <a:pt x="45" y="223"/>
                  </a:moveTo>
                  <a:lnTo>
                    <a:pt x="201" y="67"/>
                  </a:lnTo>
                  <a:lnTo>
                    <a:pt x="223" y="89"/>
                  </a:lnTo>
                  <a:lnTo>
                    <a:pt x="223" y="0"/>
                  </a:lnTo>
                  <a:lnTo>
                    <a:pt x="134" y="0"/>
                  </a:lnTo>
                  <a:lnTo>
                    <a:pt x="156" y="23"/>
                  </a:lnTo>
                  <a:lnTo>
                    <a:pt x="0" y="179"/>
                  </a:lnTo>
                  <a:lnTo>
                    <a:pt x="45" y="22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0" name="Freeform 34"/>
            <p:cNvSpPr>
              <a:spLocks/>
            </p:cNvSpPr>
            <p:nvPr/>
          </p:nvSpPr>
          <p:spPr bwMode="auto">
            <a:xfrm>
              <a:off x="4692651" y="793751"/>
              <a:ext cx="354013" cy="354013"/>
            </a:xfrm>
            <a:custGeom>
              <a:avLst/>
              <a:gdLst/>
              <a:ahLst/>
              <a:cxnLst>
                <a:cxn ang="0">
                  <a:pos x="45" y="223"/>
                </a:cxn>
                <a:cxn ang="0">
                  <a:pos x="201" y="67"/>
                </a:cxn>
                <a:cxn ang="0">
                  <a:pos x="223" y="89"/>
                </a:cxn>
                <a:cxn ang="0">
                  <a:pos x="223" y="0"/>
                </a:cxn>
                <a:cxn ang="0">
                  <a:pos x="134" y="0"/>
                </a:cxn>
                <a:cxn ang="0">
                  <a:pos x="156" y="23"/>
                </a:cxn>
                <a:cxn ang="0">
                  <a:pos x="0" y="179"/>
                </a:cxn>
                <a:cxn ang="0">
                  <a:pos x="45" y="223"/>
                </a:cxn>
              </a:cxnLst>
              <a:rect l="0" t="0" r="r" b="b"/>
              <a:pathLst>
                <a:path w="223" h="223">
                  <a:moveTo>
                    <a:pt x="45" y="223"/>
                  </a:moveTo>
                  <a:lnTo>
                    <a:pt x="201" y="67"/>
                  </a:lnTo>
                  <a:lnTo>
                    <a:pt x="223" y="89"/>
                  </a:lnTo>
                  <a:lnTo>
                    <a:pt x="223" y="0"/>
                  </a:lnTo>
                  <a:lnTo>
                    <a:pt x="134" y="0"/>
                  </a:lnTo>
                  <a:lnTo>
                    <a:pt x="156" y="23"/>
                  </a:lnTo>
                  <a:lnTo>
                    <a:pt x="0" y="179"/>
                  </a:lnTo>
                  <a:lnTo>
                    <a:pt x="45" y="22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1" name="Freeform 35"/>
            <p:cNvSpPr>
              <a:spLocks/>
            </p:cNvSpPr>
            <p:nvPr/>
          </p:nvSpPr>
          <p:spPr bwMode="auto">
            <a:xfrm>
              <a:off x="4764088" y="1100138"/>
              <a:ext cx="447675" cy="201613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223" y="97"/>
                </a:cxn>
                <a:cxn ang="0">
                  <a:pos x="223" y="127"/>
                </a:cxn>
                <a:cxn ang="0">
                  <a:pos x="282" y="60"/>
                </a:cxn>
                <a:cxn ang="0">
                  <a:pos x="223" y="0"/>
                </a:cxn>
                <a:cxn ang="0">
                  <a:pos x="223" y="30"/>
                </a:cxn>
                <a:cxn ang="0">
                  <a:pos x="0" y="30"/>
                </a:cxn>
                <a:cxn ang="0">
                  <a:pos x="0" y="97"/>
                </a:cxn>
              </a:cxnLst>
              <a:rect l="0" t="0" r="r" b="b"/>
              <a:pathLst>
                <a:path w="282" h="127">
                  <a:moveTo>
                    <a:pt x="0" y="97"/>
                  </a:moveTo>
                  <a:lnTo>
                    <a:pt x="223" y="97"/>
                  </a:lnTo>
                  <a:lnTo>
                    <a:pt x="223" y="127"/>
                  </a:lnTo>
                  <a:lnTo>
                    <a:pt x="282" y="60"/>
                  </a:lnTo>
                  <a:lnTo>
                    <a:pt x="223" y="0"/>
                  </a:lnTo>
                  <a:lnTo>
                    <a:pt x="223" y="30"/>
                  </a:lnTo>
                  <a:lnTo>
                    <a:pt x="0" y="3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2" name="Freeform 36"/>
            <p:cNvSpPr>
              <a:spLocks/>
            </p:cNvSpPr>
            <p:nvPr/>
          </p:nvSpPr>
          <p:spPr bwMode="auto">
            <a:xfrm>
              <a:off x="4764088" y="1100138"/>
              <a:ext cx="447675" cy="201613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223" y="97"/>
                </a:cxn>
                <a:cxn ang="0">
                  <a:pos x="223" y="127"/>
                </a:cxn>
                <a:cxn ang="0">
                  <a:pos x="282" y="60"/>
                </a:cxn>
                <a:cxn ang="0">
                  <a:pos x="223" y="0"/>
                </a:cxn>
                <a:cxn ang="0">
                  <a:pos x="223" y="30"/>
                </a:cxn>
                <a:cxn ang="0">
                  <a:pos x="0" y="30"/>
                </a:cxn>
                <a:cxn ang="0">
                  <a:pos x="0" y="97"/>
                </a:cxn>
              </a:cxnLst>
              <a:rect l="0" t="0" r="r" b="b"/>
              <a:pathLst>
                <a:path w="282" h="127">
                  <a:moveTo>
                    <a:pt x="0" y="97"/>
                  </a:moveTo>
                  <a:lnTo>
                    <a:pt x="223" y="97"/>
                  </a:lnTo>
                  <a:lnTo>
                    <a:pt x="223" y="127"/>
                  </a:lnTo>
                  <a:lnTo>
                    <a:pt x="282" y="60"/>
                  </a:lnTo>
                  <a:lnTo>
                    <a:pt x="223" y="0"/>
                  </a:lnTo>
                  <a:lnTo>
                    <a:pt x="223" y="30"/>
                  </a:lnTo>
                  <a:lnTo>
                    <a:pt x="0" y="3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3" name="Freeform 37"/>
            <p:cNvSpPr>
              <a:spLocks/>
            </p:cNvSpPr>
            <p:nvPr/>
          </p:nvSpPr>
          <p:spPr bwMode="auto">
            <a:xfrm>
              <a:off x="4692651" y="1254126"/>
              <a:ext cx="354013" cy="354013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156" y="201"/>
                </a:cxn>
                <a:cxn ang="0">
                  <a:pos x="134" y="223"/>
                </a:cxn>
                <a:cxn ang="0">
                  <a:pos x="223" y="216"/>
                </a:cxn>
                <a:cxn ang="0">
                  <a:pos x="223" y="134"/>
                </a:cxn>
                <a:cxn ang="0">
                  <a:pos x="201" y="156"/>
                </a:cxn>
                <a:cxn ang="0">
                  <a:pos x="45" y="0"/>
                </a:cxn>
                <a:cxn ang="0">
                  <a:pos x="0" y="45"/>
                </a:cxn>
              </a:cxnLst>
              <a:rect l="0" t="0" r="r" b="b"/>
              <a:pathLst>
                <a:path w="223" h="223">
                  <a:moveTo>
                    <a:pt x="0" y="45"/>
                  </a:moveTo>
                  <a:lnTo>
                    <a:pt x="156" y="201"/>
                  </a:lnTo>
                  <a:lnTo>
                    <a:pt x="134" y="223"/>
                  </a:lnTo>
                  <a:lnTo>
                    <a:pt x="223" y="216"/>
                  </a:lnTo>
                  <a:lnTo>
                    <a:pt x="223" y="134"/>
                  </a:lnTo>
                  <a:lnTo>
                    <a:pt x="201" y="156"/>
                  </a:lnTo>
                  <a:lnTo>
                    <a:pt x="45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4" name="Freeform 38"/>
            <p:cNvSpPr>
              <a:spLocks/>
            </p:cNvSpPr>
            <p:nvPr/>
          </p:nvSpPr>
          <p:spPr bwMode="auto">
            <a:xfrm>
              <a:off x="4692651" y="1254126"/>
              <a:ext cx="354013" cy="354013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156" y="201"/>
                </a:cxn>
                <a:cxn ang="0">
                  <a:pos x="134" y="223"/>
                </a:cxn>
                <a:cxn ang="0">
                  <a:pos x="223" y="216"/>
                </a:cxn>
                <a:cxn ang="0">
                  <a:pos x="223" y="134"/>
                </a:cxn>
                <a:cxn ang="0">
                  <a:pos x="201" y="156"/>
                </a:cxn>
                <a:cxn ang="0">
                  <a:pos x="45" y="0"/>
                </a:cxn>
                <a:cxn ang="0">
                  <a:pos x="0" y="45"/>
                </a:cxn>
              </a:cxnLst>
              <a:rect l="0" t="0" r="r" b="b"/>
              <a:pathLst>
                <a:path w="223" h="223">
                  <a:moveTo>
                    <a:pt x="0" y="45"/>
                  </a:moveTo>
                  <a:lnTo>
                    <a:pt x="156" y="201"/>
                  </a:lnTo>
                  <a:lnTo>
                    <a:pt x="134" y="223"/>
                  </a:lnTo>
                  <a:lnTo>
                    <a:pt x="223" y="216"/>
                  </a:lnTo>
                  <a:lnTo>
                    <a:pt x="223" y="134"/>
                  </a:lnTo>
                  <a:lnTo>
                    <a:pt x="201" y="156"/>
                  </a:lnTo>
                  <a:lnTo>
                    <a:pt x="45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5" name="Freeform 39"/>
            <p:cNvSpPr>
              <a:spLocks/>
            </p:cNvSpPr>
            <p:nvPr/>
          </p:nvSpPr>
          <p:spPr bwMode="auto">
            <a:xfrm>
              <a:off x="4538663" y="1325563"/>
              <a:ext cx="201613" cy="447675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223"/>
                </a:cxn>
                <a:cxn ang="0">
                  <a:pos x="0" y="223"/>
                </a:cxn>
                <a:cxn ang="0">
                  <a:pos x="67" y="282"/>
                </a:cxn>
                <a:cxn ang="0">
                  <a:pos x="127" y="223"/>
                </a:cxn>
                <a:cxn ang="0">
                  <a:pos x="97" y="223"/>
                </a:cxn>
                <a:cxn ang="0">
                  <a:pos x="97" y="0"/>
                </a:cxn>
                <a:cxn ang="0">
                  <a:pos x="30" y="0"/>
                </a:cxn>
              </a:cxnLst>
              <a:rect l="0" t="0" r="r" b="b"/>
              <a:pathLst>
                <a:path w="127" h="282">
                  <a:moveTo>
                    <a:pt x="30" y="0"/>
                  </a:moveTo>
                  <a:lnTo>
                    <a:pt x="30" y="223"/>
                  </a:lnTo>
                  <a:lnTo>
                    <a:pt x="0" y="223"/>
                  </a:lnTo>
                  <a:lnTo>
                    <a:pt x="67" y="282"/>
                  </a:lnTo>
                  <a:lnTo>
                    <a:pt x="127" y="223"/>
                  </a:lnTo>
                  <a:lnTo>
                    <a:pt x="97" y="223"/>
                  </a:lnTo>
                  <a:lnTo>
                    <a:pt x="97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6" name="Freeform 40"/>
            <p:cNvSpPr>
              <a:spLocks/>
            </p:cNvSpPr>
            <p:nvPr/>
          </p:nvSpPr>
          <p:spPr bwMode="auto">
            <a:xfrm>
              <a:off x="4538663" y="1325563"/>
              <a:ext cx="201613" cy="447675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223"/>
                </a:cxn>
                <a:cxn ang="0">
                  <a:pos x="0" y="223"/>
                </a:cxn>
                <a:cxn ang="0">
                  <a:pos x="67" y="282"/>
                </a:cxn>
                <a:cxn ang="0">
                  <a:pos x="127" y="223"/>
                </a:cxn>
                <a:cxn ang="0">
                  <a:pos x="97" y="223"/>
                </a:cxn>
                <a:cxn ang="0">
                  <a:pos x="97" y="0"/>
                </a:cxn>
                <a:cxn ang="0">
                  <a:pos x="30" y="0"/>
                </a:cxn>
              </a:cxnLst>
              <a:rect l="0" t="0" r="r" b="b"/>
              <a:pathLst>
                <a:path w="127" h="282">
                  <a:moveTo>
                    <a:pt x="30" y="0"/>
                  </a:moveTo>
                  <a:lnTo>
                    <a:pt x="30" y="223"/>
                  </a:lnTo>
                  <a:lnTo>
                    <a:pt x="0" y="223"/>
                  </a:lnTo>
                  <a:lnTo>
                    <a:pt x="67" y="282"/>
                  </a:lnTo>
                  <a:lnTo>
                    <a:pt x="127" y="223"/>
                  </a:lnTo>
                  <a:lnTo>
                    <a:pt x="97" y="223"/>
                  </a:lnTo>
                  <a:lnTo>
                    <a:pt x="97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7" name="Freeform 41"/>
            <p:cNvSpPr>
              <a:spLocks/>
            </p:cNvSpPr>
            <p:nvPr/>
          </p:nvSpPr>
          <p:spPr bwMode="auto">
            <a:xfrm>
              <a:off x="4232276" y="1254126"/>
              <a:ext cx="354013" cy="354013"/>
            </a:xfrm>
            <a:custGeom>
              <a:avLst/>
              <a:gdLst/>
              <a:ahLst/>
              <a:cxnLst>
                <a:cxn ang="0">
                  <a:pos x="178" y="0"/>
                </a:cxn>
                <a:cxn ang="0">
                  <a:pos x="22" y="156"/>
                </a:cxn>
                <a:cxn ang="0">
                  <a:pos x="0" y="134"/>
                </a:cxn>
                <a:cxn ang="0">
                  <a:pos x="0" y="223"/>
                </a:cxn>
                <a:cxn ang="0">
                  <a:pos x="89" y="223"/>
                </a:cxn>
                <a:cxn ang="0">
                  <a:pos x="67" y="201"/>
                </a:cxn>
                <a:cxn ang="0">
                  <a:pos x="223" y="45"/>
                </a:cxn>
                <a:cxn ang="0">
                  <a:pos x="178" y="0"/>
                </a:cxn>
              </a:cxnLst>
              <a:rect l="0" t="0" r="r" b="b"/>
              <a:pathLst>
                <a:path w="223" h="223">
                  <a:moveTo>
                    <a:pt x="178" y="0"/>
                  </a:moveTo>
                  <a:lnTo>
                    <a:pt x="22" y="156"/>
                  </a:lnTo>
                  <a:lnTo>
                    <a:pt x="0" y="134"/>
                  </a:lnTo>
                  <a:lnTo>
                    <a:pt x="0" y="223"/>
                  </a:lnTo>
                  <a:lnTo>
                    <a:pt x="89" y="223"/>
                  </a:lnTo>
                  <a:lnTo>
                    <a:pt x="67" y="201"/>
                  </a:lnTo>
                  <a:lnTo>
                    <a:pt x="223" y="45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8" name="Freeform 42"/>
            <p:cNvSpPr>
              <a:spLocks/>
            </p:cNvSpPr>
            <p:nvPr/>
          </p:nvSpPr>
          <p:spPr bwMode="auto">
            <a:xfrm>
              <a:off x="4232276" y="1254126"/>
              <a:ext cx="354013" cy="354013"/>
            </a:xfrm>
            <a:custGeom>
              <a:avLst/>
              <a:gdLst/>
              <a:ahLst/>
              <a:cxnLst>
                <a:cxn ang="0">
                  <a:pos x="178" y="0"/>
                </a:cxn>
                <a:cxn ang="0">
                  <a:pos x="22" y="156"/>
                </a:cxn>
                <a:cxn ang="0">
                  <a:pos x="0" y="134"/>
                </a:cxn>
                <a:cxn ang="0">
                  <a:pos x="0" y="223"/>
                </a:cxn>
                <a:cxn ang="0">
                  <a:pos x="89" y="223"/>
                </a:cxn>
                <a:cxn ang="0">
                  <a:pos x="67" y="201"/>
                </a:cxn>
                <a:cxn ang="0">
                  <a:pos x="223" y="45"/>
                </a:cxn>
                <a:cxn ang="0">
                  <a:pos x="178" y="0"/>
                </a:cxn>
              </a:cxnLst>
              <a:rect l="0" t="0" r="r" b="b"/>
              <a:pathLst>
                <a:path w="223" h="223">
                  <a:moveTo>
                    <a:pt x="178" y="0"/>
                  </a:moveTo>
                  <a:lnTo>
                    <a:pt x="22" y="156"/>
                  </a:lnTo>
                  <a:lnTo>
                    <a:pt x="0" y="134"/>
                  </a:lnTo>
                  <a:lnTo>
                    <a:pt x="0" y="223"/>
                  </a:lnTo>
                  <a:lnTo>
                    <a:pt x="89" y="223"/>
                  </a:lnTo>
                  <a:lnTo>
                    <a:pt x="67" y="201"/>
                  </a:lnTo>
                  <a:lnTo>
                    <a:pt x="223" y="45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9" name="Oval 43"/>
            <p:cNvSpPr>
              <a:spLocks noChangeArrowheads="1"/>
            </p:cNvSpPr>
            <p:nvPr/>
          </p:nvSpPr>
          <p:spPr bwMode="auto">
            <a:xfrm>
              <a:off x="4432301" y="1006476"/>
              <a:ext cx="390525" cy="388938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0" name="Oval 44"/>
            <p:cNvSpPr>
              <a:spLocks noChangeArrowheads="1"/>
            </p:cNvSpPr>
            <p:nvPr/>
          </p:nvSpPr>
          <p:spPr bwMode="auto">
            <a:xfrm>
              <a:off x="4456113" y="1030288"/>
              <a:ext cx="390525" cy="38893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1" name="Oval 45"/>
            <p:cNvSpPr>
              <a:spLocks noChangeArrowheads="1"/>
            </p:cNvSpPr>
            <p:nvPr/>
          </p:nvSpPr>
          <p:spPr bwMode="auto">
            <a:xfrm>
              <a:off x="4445001" y="1017588"/>
              <a:ext cx="388938" cy="390525"/>
            </a:xfrm>
            <a:prstGeom prst="ellipse">
              <a:avLst/>
            </a:prstGeom>
            <a:solidFill>
              <a:srgbClr val="E5405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3" name="구름 192"/>
          <p:cNvSpPr/>
          <p:nvPr/>
        </p:nvSpPr>
        <p:spPr bwMode="auto">
          <a:xfrm>
            <a:off x="3385113" y="1237809"/>
            <a:ext cx="1156435" cy="668215"/>
          </a:xfrm>
          <a:prstGeom prst="cloud">
            <a:avLst/>
          </a:prstGeom>
          <a:solidFill>
            <a:schemeClr val="bg2"/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45720" rIns="54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8" name="직선 연결선 7"/>
          <p:cNvCxnSpPr>
            <a:stCxn id="150" idx="2"/>
          </p:cNvCxnSpPr>
          <p:nvPr/>
        </p:nvCxnSpPr>
        <p:spPr bwMode="auto">
          <a:xfrm flipH="1">
            <a:off x="2429756" y="5857515"/>
            <a:ext cx="2503" cy="629640"/>
          </a:xfrm>
          <a:prstGeom prst="line">
            <a:avLst/>
          </a:prstGeom>
          <a:solidFill>
            <a:schemeClr val="bg2"/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4" name="TextBox 193"/>
          <p:cNvSpPr txBox="1"/>
          <p:nvPr/>
        </p:nvSpPr>
        <p:spPr>
          <a:xfrm>
            <a:off x="4365183" y="2549316"/>
            <a:ext cx="27061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b="0" dirty="0" smtClean="0">
                <a:latin typeface="Times New Roman" pitchFamily="18" charset="0"/>
                <a:cs typeface="Times New Roman" pitchFamily="18" charset="0"/>
              </a:rPr>
              <a:t>Sticky mode Switch </a:t>
            </a:r>
            <a:r>
              <a:rPr lang="ko-KR" altLang="en-US" sz="1400" b="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기능 제공</a:t>
            </a:r>
            <a:r>
              <a:rPr lang="en-US" altLang="ko-KR" sz="1600" b="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endParaRPr lang="ko-KR" altLang="en-US" sz="1600" b="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graphicFrame>
        <p:nvGraphicFramePr>
          <p:cNvPr id="195" name="표 194"/>
          <p:cNvGraphicFramePr>
            <a:graphicFrameLocks noGrp="1"/>
          </p:cNvGraphicFramePr>
          <p:nvPr>
            <p:extLst/>
          </p:nvPr>
        </p:nvGraphicFramePr>
        <p:xfrm>
          <a:off x="2936240" y="2141558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송신지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IP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수신지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IP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송신포트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수신 포트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프로토콜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rgbClr val="FF0000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거친 방화벽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96" name="TextBox 195"/>
          <p:cNvSpPr txBox="1"/>
          <p:nvPr/>
        </p:nvSpPr>
        <p:spPr>
          <a:xfrm>
            <a:off x="4492261" y="1870663"/>
            <a:ext cx="2924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L4 </a:t>
            </a:r>
            <a:r>
              <a:rPr lang="ko-KR" altLang="en-US" sz="1200" b="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스위치의 세션 기억 테이블 </a:t>
            </a:r>
            <a:r>
              <a:rPr lang="ko-KR" altLang="en-US" sz="1200" b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구성 항목</a:t>
            </a:r>
            <a:r>
              <a:rPr lang="en-US" altLang="ko-KR" sz="1200" b="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endParaRPr lang="ko-KR" altLang="en-US" sz="1200" b="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0" name="자유형 9"/>
          <p:cNvSpPr/>
          <p:nvPr/>
        </p:nvSpPr>
        <p:spPr>
          <a:xfrm>
            <a:off x="2583939" y="1749103"/>
            <a:ext cx="866898" cy="3443845"/>
          </a:xfrm>
          <a:custGeom>
            <a:avLst/>
            <a:gdLst>
              <a:gd name="connsiteX0" fmla="*/ 35626 w 866898"/>
              <a:gd name="connsiteY0" fmla="*/ 3443845 h 3443845"/>
              <a:gd name="connsiteX1" fmla="*/ 831272 w 866898"/>
              <a:gd name="connsiteY1" fmla="*/ 2256312 h 3443845"/>
              <a:gd name="connsiteX2" fmla="*/ 0 w 866898"/>
              <a:gd name="connsiteY2" fmla="*/ 961902 h 3443845"/>
              <a:gd name="connsiteX3" fmla="*/ 866898 w 866898"/>
              <a:gd name="connsiteY3" fmla="*/ 0 h 344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6898" h="3443845">
                <a:moveTo>
                  <a:pt x="35626" y="3443845"/>
                </a:moveTo>
                <a:lnTo>
                  <a:pt x="831272" y="2256312"/>
                </a:lnTo>
                <a:lnTo>
                  <a:pt x="0" y="961902"/>
                </a:lnTo>
                <a:lnTo>
                  <a:pt x="866898" y="0"/>
                </a:lnTo>
              </a:path>
            </a:pathLst>
          </a:custGeom>
          <a:ln w="28575">
            <a:solidFill>
              <a:srgbClr val="FF0000"/>
            </a:solidFill>
            <a:prstDash val="sysDash"/>
            <a:tailEnd type="triangle"/>
          </a:ln>
        </p:spPr>
        <p:txBody>
          <a:bodyPr vert="horz" wrap="none" lIns="54000" tIns="45720" rIns="54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4200" y="4361445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FW#1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3324818" y="4269843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FW#2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104" name="제목 1"/>
          <p:cNvSpPr txBox="1">
            <a:spLocks/>
          </p:cNvSpPr>
          <p:nvPr/>
        </p:nvSpPr>
        <p:spPr>
          <a:xfrm>
            <a:off x="4301619" y="4450634"/>
            <a:ext cx="3436714" cy="74231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 L4 Switch - Sticky mode </a:t>
            </a:r>
            <a:endParaRPr lang="ko-KR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내용 개체 틀 2"/>
          <p:cNvSpPr txBox="1">
            <a:spLocks/>
          </p:cNvSpPr>
          <p:nvPr/>
        </p:nvSpPr>
        <p:spPr>
          <a:xfrm>
            <a:off x="4307962" y="4892970"/>
            <a:ext cx="4340693" cy="135986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L4 </a:t>
            </a:r>
            <a:r>
              <a:rPr lang="ko-KR" altLang="ko-KR" sz="16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스위치는 </a:t>
            </a:r>
            <a:r>
              <a:rPr lang="en-US" altLang="ko-KR" sz="16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Sticky mode</a:t>
            </a:r>
            <a:r>
              <a:rPr lang="ko-KR" altLang="ko-KR" sz="16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통해 세션 별로 어떤 방화벽을 거쳐 트래픽이 전송되었는지를 저장</a:t>
            </a:r>
            <a:endParaRPr lang="en-US" altLang="ko-KR" sz="16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Sticky mode</a:t>
            </a:r>
            <a:r>
              <a:rPr lang="ko-KR" altLang="ko-KR" sz="16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는 방화벽의 </a:t>
            </a:r>
            <a:r>
              <a:rPr lang="en-US" altLang="ko-KR" sz="16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NAT </a:t>
            </a:r>
            <a:r>
              <a:rPr lang="ko-KR" altLang="ko-KR" sz="16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기능을 원활하게 지원하기 위한</a:t>
            </a:r>
            <a:r>
              <a:rPr lang="en-US" altLang="ko-KR" sz="16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L4 </a:t>
            </a:r>
            <a:r>
              <a:rPr lang="ko-KR" altLang="ko-KR" sz="16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스위치의 주요 기능</a:t>
            </a:r>
            <a:r>
              <a:rPr lang="en-US" altLang="ko-KR" sz="16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</a:p>
          <a:p>
            <a:endParaRPr lang="ko-KR" altLang="en-US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351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직선 화살표 연결선 86"/>
          <p:cNvCxnSpPr/>
          <p:nvPr/>
        </p:nvCxnSpPr>
        <p:spPr>
          <a:xfrm>
            <a:off x="5398703" y="5688869"/>
            <a:ext cx="323267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>
            <a:off x="1130229" y="5688868"/>
            <a:ext cx="393531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5174333" y="2427173"/>
            <a:ext cx="1021" cy="34290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49796" y="2853011"/>
            <a:ext cx="940586" cy="936407"/>
          </a:xfrm>
          <a:prstGeom prst="rect">
            <a:avLst/>
          </a:prstGeom>
          <a:effectLst>
            <a:outerShdw blurRad="1168400" dist="50800" dir="5400000" algn="ctr" rotWithShape="0">
              <a:srgbClr val="000000">
                <a:alpha val="0"/>
              </a:srgbClr>
            </a:outerShdw>
          </a:effectLst>
        </p:spPr>
      </p:pic>
      <p:cxnSp>
        <p:nvCxnSpPr>
          <p:cNvPr id="5" name="직선 연결선 4"/>
          <p:cNvCxnSpPr/>
          <p:nvPr/>
        </p:nvCxnSpPr>
        <p:spPr>
          <a:xfrm>
            <a:off x="1578500" y="4801892"/>
            <a:ext cx="1364783" cy="262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6839738" y="3964513"/>
            <a:ext cx="1704994" cy="317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구름 7"/>
          <p:cNvSpPr/>
          <p:nvPr/>
        </p:nvSpPr>
        <p:spPr>
          <a:xfrm>
            <a:off x="918851" y="4438411"/>
            <a:ext cx="1393628" cy="74606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7801743" y="3734413"/>
            <a:ext cx="908523" cy="460200"/>
            <a:chOff x="3779912" y="1124744"/>
            <a:chExt cx="1499235" cy="742950"/>
          </a:xfrm>
        </p:grpSpPr>
        <p:sp>
          <p:nvSpPr>
            <p:cNvPr id="19" name="AutoShape 26"/>
            <p:cNvSpPr>
              <a:spLocks noChangeArrowheads="1"/>
            </p:cNvSpPr>
            <p:nvPr/>
          </p:nvSpPr>
          <p:spPr bwMode="auto">
            <a:xfrm>
              <a:off x="3779912" y="1124744"/>
              <a:ext cx="1495425" cy="74295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0" name="Freeform 27"/>
            <p:cNvSpPr>
              <a:spLocks/>
            </p:cNvSpPr>
            <p:nvPr/>
          </p:nvSpPr>
          <p:spPr bwMode="auto">
            <a:xfrm>
              <a:off x="3782134" y="1124744"/>
              <a:ext cx="1497013" cy="417512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1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832934" y="1588294"/>
              <a:ext cx="1003300" cy="2619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36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rPr>
                <a:t>SWITCH</a:t>
              </a:r>
              <a:endParaRPr lang="ko-KR" altLang="en-US" sz="3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ahoma"/>
                <a:cs typeface="Tahoma"/>
              </a:endParaRPr>
            </a:p>
          </p:txBody>
        </p:sp>
        <p:sp>
          <p:nvSpPr>
            <p:cNvPr id="22" name="Freeform 29"/>
            <p:cNvSpPr>
              <a:spLocks/>
            </p:cNvSpPr>
            <p:nvPr/>
          </p:nvSpPr>
          <p:spPr bwMode="auto">
            <a:xfrm>
              <a:off x="3920247" y="1135856"/>
              <a:ext cx="1228725" cy="357188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148410" y="4682016"/>
            <a:ext cx="971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인터넷</a:t>
            </a:r>
            <a:r>
              <a:rPr lang="en-US" altLang="ko-KR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(KT)</a:t>
            </a:r>
            <a:endParaRPr lang="ko-KR" altLang="en-US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605150" y="4593805"/>
            <a:ext cx="863133" cy="416163"/>
            <a:chOff x="1328738" y="1820863"/>
            <a:chExt cx="1162050" cy="792162"/>
          </a:xfrm>
        </p:grpSpPr>
        <p:sp>
          <p:nvSpPr>
            <p:cNvPr id="14" name="AutoShape 20"/>
            <p:cNvSpPr>
              <a:spLocks noChangeArrowheads="1"/>
            </p:cNvSpPr>
            <p:nvPr/>
          </p:nvSpPr>
          <p:spPr bwMode="auto">
            <a:xfrm>
              <a:off x="1330325" y="1828800"/>
              <a:ext cx="1160463" cy="784225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5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1382713" y="2141538"/>
              <a:ext cx="1060450" cy="39687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54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ahoma"/>
                  <a:cs typeface="Tahoma"/>
                </a:rPr>
                <a:t>ROUTER</a:t>
              </a:r>
              <a:endParaRPr lang="ko-KR" altLang="en-US" sz="54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ahoma"/>
                <a:cs typeface="Tahoma"/>
              </a:endParaRPr>
            </a:p>
          </p:txBody>
        </p:sp>
        <p:sp>
          <p:nvSpPr>
            <p:cNvPr id="16" name="Oval 22"/>
            <p:cNvSpPr>
              <a:spLocks noChangeArrowheads="1"/>
            </p:cNvSpPr>
            <p:nvPr/>
          </p:nvSpPr>
          <p:spPr bwMode="auto">
            <a:xfrm>
              <a:off x="1328738" y="1820863"/>
              <a:ext cx="1162050" cy="396875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7" name="AutoShape 23"/>
            <p:cNvSpPr>
              <a:spLocks noChangeArrowheads="1"/>
            </p:cNvSpPr>
            <p:nvPr/>
          </p:nvSpPr>
          <p:spPr bwMode="auto">
            <a:xfrm rot="5400000">
              <a:off x="1912144" y="1667669"/>
              <a:ext cx="185738" cy="71755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8 h 21600"/>
                <a:gd name="T4" fmla="*/ 0 w 21600"/>
                <a:gd name="T5" fmla="*/ 2 h 21600"/>
                <a:gd name="T6" fmla="*/ 1 w 21600"/>
                <a:gd name="T7" fmla="*/ 5 h 21600"/>
                <a:gd name="T8" fmla="*/ 1 w 21600"/>
                <a:gd name="T9" fmla="*/ 7 h 21600"/>
                <a:gd name="T10" fmla="*/ 0 w 21600"/>
                <a:gd name="T11" fmla="*/ 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66 w 21600"/>
                <a:gd name="T19" fmla="*/ 3162 h 21600"/>
                <a:gd name="T20" fmla="*/ 18434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8" name="AutoShape 24"/>
            <p:cNvSpPr>
              <a:spLocks noChangeArrowheads="1"/>
            </p:cNvSpPr>
            <p:nvPr/>
          </p:nvSpPr>
          <p:spPr bwMode="auto">
            <a:xfrm rot="16200000">
              <a:off x="1751013" y="1603375"/>
              <a:ext cx="182562" cy="73183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8 h 21600"/>
                <a:gd name="T4" fmla="*/ 0 w 21600"/>
                <a:gd name="T5" fmla="*/ 2 h 21600"/>
                <a:gd name="T6" fmla="*/ 1 w 21600"/>
                <a:gd name="T7" fmla="*/ 5 h 21600"/>
                <a:gd name="T8" fmla="*/ 1 w 21600"/>
                <a:gd name="T9" fmla="*/ 8 h 21600"/>
                <a:gd name="T10" fmla="*/ 0 w 21600"/>
                <a:gd name="T11" fmla="*/ 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21 w 21600"/>
                <a:gd name="T19" fmla="*/ 3142 h 21600"/>
                <a:gd name="T20" fmla="*/ 18379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23" name="Picture 158" descr="multilayer switch"/>
          <p:cNvPicPr preferRelativeResize="0"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536" y="3713446"/>
            <a:ext cx="702379" cy="624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직선 연결선 23"/>
          <p:cNvCxnSpPr/>
          <p:nvPr/>
        </p:nvCxnSpPr>
        <p:spPr>
          <a:xfrm>
            <a:off x="1533731" y="3256586"/>
            <a:ext cx="1262478" cy="12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구름 24"/>
          <p:cNvSpPr/>
          <p:nvPr/>
        </p:nvSpPr>
        <p:spPr>
          <a:xfrm>
            <a:off x="874082" y="2893105"/>
            <a:ext cx="1393628" cy="74606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130229" y="3078466"/>
            <a:ext cx="971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인터넷</a:t>
            </a:r>
            <a:r>
              <a:rPr lang="en-US" altLang="ko-KR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(LG)</a:t>
            </a:r>
            <a:endParaRPr lang="ko-KR" altLang="en-US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2560381" y="3048499"/>
            <a:ext cx="863133" cy="416163"/>
            <a:chOff x="1328738" y="1820863"/>
            <a:chExt cx="1162050" cy="792162"/>
          </a:xfrm>
        </p:grpSpPr>
        <p:sp>
          <p:nvSpPr>
            <p:cNvPr id="28" name="AutoShape 20"/>
            <p:cNvSpPr>
              <a:spLocks noChangeArrowheads="1"/>
            </p:cNvSpPr>
            <p:nvPr/>
          </p:nvSpPr>
          <p:spPr bwMode="auto">
            <a:xfrm>
              <a:off x="1330325" y="1828800"/>
              <a:ext cx="1160463" cy="784225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9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1382713" y="2141538"/>
              <a:ext cx="1060450" cy="39687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54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ahoma"/>
                  <a:cs typeface="Tahoma"/>
                </a:rPr>
                <a:t>ROUTER</a:t>
              </a:r>
              <a:endParaRPr lang="ko-KR" altLang="en-US" sz="54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ahoma"/>
                <a:cs typeface="Tahoma"/>
              </a:endParaRPr>
            </a:p>
          </p:txBody>
        </p:sp>
        <p:sp>
          <p:nvSpPr>
            <p:cNvPr id="30" name="Oval 22"/>
            <p:cNvSpPr>
              <a:spLocks noChangeArrowheads="1"/>
            </p:cNvSpPr>
            <p:nvPr/>
          </p:nvSpPr>
          <p:spPr bwMode="auto">
            <a:xfrm>
              <a:off x="1328738" y="1820863"/>
              <a:ext cx="1162050" cy="396875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31" name="AutoShape 23"/>
            <p:cNvSpPr>
              <a:spLocks noChangeArrowheads="1"/>
            </p:cNvSpPr>
            <p:nvPr/>
          </p:nvSpPr>
          <p:spPr bwMode="auto">
            <a:xfrm rot="5400000">
              <a:off x="1912144" y="1667669"/>
              <a:ext cx="185738" cy="71755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8 h 21600"/>
                <a:gd name="T4" fmla="*/ 0 w 21600"/>
                <a:gd name="T5" fmla="*/ 2 h 21600"/>
                <a:gd name="T6" fmla="*/ 1 w 21600"/>
                <a:gd name="T7" fmla="*/ 5 h 21600"/>
                <a:gd name="T8" fmla="*/ 1 w 21600"/>
                <a:gd name="T9" fmla="*/ 7 h 21600"/>
                <a:gd name="T10" fmla="*/ 0 w 21600"/>
                <a:gd name="T11" fmla="*/ 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66 w 21600"/>
                <a:gd name="T19" fmla="*/ 3162 h 21600"/>
                <a:gd name="T20" fmla="*/ 18434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32" name="AutoShape 24"/>
            <p:cNvSpPr>
              <a:spLocks noChangeArrowheads="1"/>
            </p:cNvSpPr>
            <p:nvPr/>
          </p:nvSpPr>
          <p:spPr bwMode="auto">
            <a:xfrm rot="16200000">
              <a:off x="1751013" y="1603375"/>
              <a:ext cx="182562" cy="73183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8 h 21600"/>
                <a:gd name="T4" fmla="*/ 0 w 21600"/>
                <a:gd name="T5" fmla="*/ 2 h 21600"/>
                <a:gd name="T6" fmla="*/ 1 w 21600"/>
                <a:gd name="T7" fmla="*/ 5 h 21600"/>
                <a:gd name="T8" fmla="*/ 1 w 21600"/>
                <a:gd name="T9" fmla="*/ 8 h 21600"/>
                <a:gd name="T10" fmla="*/ 0 w 21600"/>
                <a:gd name="T11" fmla="*/ 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21 w 21600"/>
                <a:gd name="T19" fmla="*/ 3142 h 21600"/>
                <a:gd name="T20" fmla="*/ 18379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</p:grpSp>
      <p:cxnSp>
        <p:nvCxnSpPr>
          <p:cNvPr id="36" name="직선 연결선 35"/>
          <p:cNvCxnSpPr>
            <a:stCxn id="28" idx="4"/>
          </p:cNvCxnSpPr>
          <p:nvPr/>
        </p:nvCxnSpPr>
        <p:spPr>
          <a:xfrm>
            <a:off x="3423514" y="3258666"/>
            <a:ext cx="410113" cy="4547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14" idx="4"/>
          </p:cNvCxnSpPr>
          <p:nvPr/>
        </p:nvCxnSpPr>
        <p:spPr>
          <a:xfrm flipV="1">
            <a:off x="3468283" y="4316806"/>
            <a:ext cx="292671" cy="4871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00710" y="4333688"/>
            <a:ext cx="940586" cy="936407"/>
          </a:xfrm>
          <a:prstGeom prst="rect">
            <a:avLst/>
          </a:prstGeom>
          <a:effectLst>
            <a:outerShdw blurRad="1168400" dist="50800" dir="5400000" algn="ctr" rotWithShape="0">
              <a:srgbClr val="000000">
                <a:alpha val="0"/>
              </a:srgbClr>
            </a:outerShdw>
          </a:effectLst>
        </p:spPr>
      </p:pic>
      <p:cxnSp>
        <p:nvCxnSpPr>
          <p:cNvPr id="48" name="직선 연결선 47"/>
          <p:cNvCxnSpPr/>
          <p:nvPr/>
        </p:nvCxnSpPr>
        <p:spPr>
          <a:xfrm flipH="1">
            <a:off x="4294938" y="3281263"/>
            <a:ext cx="561670" cy="5081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H="1" flipV="1">
            <a:off x="4367717" y="4244198"/>
            <a:ext cx="469509" cy="5259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158" descr="multilayer switch"/>
          <p:cNvPicPr preferRelativeResize="0"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359" y="3675473"/>
            <a:ext cx="702379" cy="624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0" name="직선 연결선 59"/>
          <p:cNvCxnSpPr/>
          <p:nvPr/>
        </p:nvCxnSpPr>
        <p:spPr>
          <a:xfrm>
            <a:off x="5523626" y="3240805"/>
            <a:ext cx="613733" cy="486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V="1">
            <a:off x="5472259" y="4244198"/>
            <a:ext cx="740452" cy="6524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4646855" y="2630770"/>
            <a:ext cx="1149674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Active Firewall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596166" y="5184472"/>
            <a:ext cx="1149674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Active Firewall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3268078" y="3435345"/>
            <a:ext cx="3770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1.0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3270954" y="4326381"/>
            <a:ext cx="3770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2.0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4275261" y="3388750"/>
            <a:ext cx="3770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3.0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463774" y="4249461"/>
            <a:ext cx="3770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4.0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5702832" y="3240805"/>
            <a:ext cx="3770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5.0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5729667" y="4543516"/>
            <a:ext cx="3770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6.0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101970" y="5537984"/>
            <a:ext cx="1962397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Dirty Side (</a:t>
            </a:r>
            <a:r>
              <a:rPr lang="ko-KR" altLang="en-US" sz="12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외부 네트워크</a:t>
            </a:r>
            <a:r>
              <a:rPr lang="en-US" altLang="ko-KR" sz="12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)</a:t>
            </a:r>
            <a:endParaRPr lang="ko-KR" altLang="en-US" sz="1200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6035446" y="5550369"/>
            <a:ext cx="2002471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Clean Side (</a:t>
            </a:r>
            <a:r>
              <a:rPr lang="ko-KR" altLang="en-US" sz="12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내부네트워크</a:t>
            </a:r>
            <a:r>
              <a:rPr lang="en-US" altLang="ko-KR" sz="12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)</a:t>
            </a:r>
            <a:endParaRPr lang="ko-KR" altLang="en-US" sz="1200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3775995" y="4333893"/>
            <a:ext cx="587020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L4SW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6234793" y="4266517"/>
            <a:ext cx="587020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L4SW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자유형 33"/>
          <p:cNvSpPr/>
          <p:nvPr/>
        </p:nvSpPr>
        <p:spPr>
          <a:xfrm>
            <a:off x="2391953" y="2978502"/>
            <a:ext cx="5405718" cy="806824"/>
          </a:xfrm>
          <a:custGeom>
            <a:avLst/>
            <a:gdLst>
              <a:gd name="connsiteX0" fmla="*/ 5405718 w 5405718"/>
              <a:gd name="connsiteY0" fmla="*/ 806824 h 806824"/>
              <a:gd name="connsiteX1" fmla="*/ 4020671 w 5405718"/>
              <a:gd name="connsiteY1" fmla="*/ 793377 h 806824"/>
              <a:gd name="connsiteX2" fmla="*/ 3173506 w 5405718"/>
              <a:gd name="connsiteY2" fmla="*/ 53789 h 806824"/>
              <a:gd name="connsiteX3" fmla="*/ 2380129 w 5405718"/>
              <a:gd name="connsiteY3" fmla="*/ 0 h 806824"/>
              <a:gd name="connsiteX4" fmla="*/ 1855694 w 5405718"/>
              <a:gd name="connsiteY4" fmla="*/ 672353 h 806824"/>
              <a:gd name="connsiteX5" fmla="*/ 1573306 w 5405718"/>
              <a:gd name="connsiteY5" fmla="*/ 685800 h 806824"/>
              <a:gd name="connsiteX6" fmla="*/ 1183341 w 5405718"/>
              <a:gd name="connsiteY6" fmla="*/ 242048 h 806824"/>
              <a:gd name="connsiteX7" fmla="*/ 0 w 5405718"/>
              <a:gd name="connsiteY7" fmla="*/ 215153 h 806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05718" h="806824">
                <a:moveTo>
                  <a:pt x="5405718" y="806824"/>
                </a:moveTo>
                <a:lnTo>
                  <a:pt x="4020671" y="793377"/>
                </a:lnTo>
                <a:lnTo>
                  <a:pt x="3173506" y="53789"/>
                </a:lnTo>
                <a:lnTo>
                  <a:pt x="2380129" y="0"/>
                </a:lnTo>
                <a:lnTo>
                  <a:pt x="1855694" y="672353"/>
                </a:lnTo>
                <a:lnTo>
                  <a:pt x="1573306" y="685800"/>
                </a:lnTo>
                <a:lnTo>
                  <a:pt x="1183341" y="242048"/>
                </a:lnTo>
                <a:lnTo>
                  <a:pt x="0" y="215153"/>
                </a:lnTo>
              </a:path>
            </a:pathLst>
          </a:custGeom>
          <a:noFill/>
          <a:ln w="22225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/>
          </p:nvPr>
        </p:nvGraphicFramePr>
        <p:xfrm>
          <a:off x="743738" y="2056333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송신지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IP 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수신지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IP 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송신포트 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수신 포트 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프로토콜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거친 방화벽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7" name="아래쪽 화살표 36"/>
          <p:cNvSpPr/>
          <p:nvPr/>
        </p:nvSpPr>
        <p:spPr>
          <a:xfrm rot="10800000">
            <a:off x="3937850" y="2584944"/>
            <a:ext cx="229309" cy="969206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763533" y="1796394"/>
            <a:ext cx="37978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L4 </a:t>
            </a:r>
            <a:r>
              <a:rPr lang="ko-KR" altLang="en-US" sz="12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스위치의 세션 기억 테이블 구성 항목</a:t>
            </a:r>
            <a:r>
              <a:rPr lang="en-US" altLang="ko-KR" sz="1200" dirty="0" smtClean="0"/>
              <a:t>( Sticky mode) </a:t>
            </a:r>
            <a:endParaRPr lang="ko-KR" altLang="en-US" sz="1200" dirty="0"/>
          </a:p>
        </p:txBody>
      </p:sp>
      <p:sp>
        <p:nvSpPr>
          <p:cNvPr id="3" name="직사각형 2"/>
          <p:cNvSpPr/>
          <p:nvPr/>
        </p:nvSpPr>
        <p:spPr>
          <a:xfrm>
            <a:off x="625678" y="1044352"/>
            <a:ext cx="3193503" cy="346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15000"/>
              </a:lnSpc>
            </a:pPr>
            <a:r>
              <a:rPr lang="ko-KR" altLang="en-US" sz="1600" kern="1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∎ </a:t>
            </a:r>
            <a:r>
              <a:rPr lang="en-US" altLang="ko-KR" sz="1600" kern="100" dirty="0" smtClean="0">
                <a:latin typeface="함초롬돋움" panose="02030504000101010101" pitchFamily="18" charset="-127"/>
                <a:ea typeface="바탕" panose="02030600000101010101" pitchFamily="18" charset="-127"/>
                <a:cs typeface="Times New Roman" panose="02020603050405020304" pitchFamily="18" charset="0"/>
              </a:rPr>
              <a:t>L4 </a:t>
            </a:r>
            <a:r>
              <a:rPr lang="ko-KR" altLang="ko-KR" sz="1600" kern="100" dirty="0">
                <a:latin typeface="바탕" panose="02030600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스위치 기반의 로드 </a:t>
            </a:r>
            <a:r>
              <a:rPr lang="ko-KR" altLang="ko-KR" sz="1600" kern="100" dirty="0" err="1">
                <a:latin typeface="바탕" panose="02030600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밸런싱</a:t>
            </a:r>
            <a:r>
              <a:rPr lang="ko-KR" altLang="ko-KR" sz="1600" kern="100" dirty="0">
                <a:latin typeface="바탕" panose="02030600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 </a:t>
            </a:r>
            <a:endParaRPr lang="ko-KR" altLang="ko-KR" sz="1600" kern="100" dirty="0">
              <a:effectLst/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8" name="제목 1"/>
          <p:cNvSpPr>
            <a:spLocks noGrp="1"/>
          </p:cNvSpPr>
          <p:nvPr>
            <p:ph type="title"/>
          </p:nvPr>
        </p:nvSpPr>
        <p:spPr>
          <a:xfrm>
            <a:off x="494117" y="229802"/>
            <a:ext cx="7543800" cy="523744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Firewall Load Balancing (FLB) </a:t>
            </a:r>
            <a:endParaRPr lang="ko-KR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>
          <a:xfrm>
            <a:off x="6768971" y="6254511"/>
            <a:ext cx="2057400" cy="365125"/>
          </a:xfrm>
        </p:spPr>
        <p:txBody>
          <a:bodyPr/>
          <a:lstStyle/>
          <a:p>
            <a:pPr algn="r">
              <a:defRPr/>
            </a:pPr>
            <a:fld id="{55039F87-4339-4CB4-BF1F-37AA21ADD955}" type="slidenum">
              <a:rPr lang="en-US" altLang="ko-KR" smtClean="0"/>
              <a:pPr algn="r">
                <a:defRPr/>
              </a:pPr>
              <a:t>41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6049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225314" y="1028621"/>
            <a:ext cx="8751449" cy="5138504"/>
            <a:chOff x="72914" y="647621"/>
            <a:chExt cx="8751449" cy="5138504"/>
          </a:xfrm>
        </p:grpSpPr>
        <p:cxnSp>
          <p:nvCxnSpPr>
            <p:cNvPr id="105" name="직선 연결선 104"/>
            <p:cNvCxnSpPr/>
            <p:nvPr/>
          </p:nvCxnSpPr>
          <p:spPr>
            <a:xfrm flipH="1" flipV="1">
              <a:off x="7415932" y="2522076"/>
              <a:ext cx="744596" cy="11217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/>
            <p:nvPr/>
          </p:nvCxnSpPr>
          <p:spPr>
            <a:xfrm>
              <a:off x="5893703" y="4257577"/>
              <a:ext cx="814" cy="6234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/>
            <p:nvPr/>
          </p:nvCxnSpPr>
          <p:spPr>
            <a:xfrm flipH="1" flipV="1">
              <a:off x="3768673" y="2628842"/>
              <a:ext cx="813229" cy="1194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/>
            <p:nvPr/>
          </p:nvCxnSpPr>
          <p:spPr>
            <a:xfrm flipV="1">
              <a:off x="3682423" y="2584350"/>
              <a:ext cx="849539" cy="12033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flipV="1">
              <a:off x="2363336" y="2650533"/>
              <a:ext cx="849539" cy="12033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/>
            <p:cNvCxnSpPr/>
            <p:nvPr/>
          </p:nvCxnSpPr>
          <p:spPr>
            <a:xfrm>
              <a:off x="796837" y="3987757"/>
              <a:ext cx="7518042" cy="64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732563" y="2426822"/>
              <a:ext cx="7518042" cy="64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/>
            <p:cNvCxnSpPr/>
            <p:nvPr/>
          </p:nvCxnSpPr>
          <p:spPr>
            <a:xfrm>
              <a:off x="777332" y="3972128"/>
              <a:ext cx="1364783" cy="262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5906860" y="1418747"/>
              <a:ext cx="814" cy="6234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구름 7"/>
            <p:cNvSpPr/>
            <p:nvPr/>
          </p:nvSpPr>
          <p:spPr>
            <a:xfrm>
              <a:off x="125549" y="3711056"/>
              <a:ext cx="1005735" cy="559983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4219732" y="2218127"/>
              <a:ext cx="908523" cy="450881"/>
              <a:chOff x="3779912" y="1124744"/>
              <a:chExt cx="1499235" cy="742950"/>
            </a:xfrm>
          </p:grpSpPr>
          <p:sp>
            <p:nvSpPr>
              <p:cNvPr id="19" name="AutoShape 26"/>
              <p:cNvSpPr>
                <a:spLocks noChangeArrowheads="1"/>
              </p:cNvSpPr>
              <p:nvPr/>
            </p:nvSpPr>
            <p:spPr bwMode="auto">
              <a:xfrm>
                <a:off x="3779912" y="1124744"/>
                <a:ext cx="1495425" cy="742950"/>
              </a:xfrm>
              <a:prstGeom prst="cube">
                <a:avLst>
                  <a:gd name="adj" fmla="val 55426"/>
                </a:avLst>
              </a:prstGeom>
              <a:gradFill rotWithShape="1">
                <a:gsLst>
                  <a:gs pos="0">
                    <a:srgbClr val="EAEAEA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77777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0" name="Freeform 27"/>
              <p:cNvSpPr>
                <a:spLocks/>
              </p:cNvSpPr>
              <p:nvPr/>
            </p:nvSpPr>
            <p:spPr bwMode="auto">
              <a:xfrm>
                <a:off x="3782134" y="1124744"/>
                <a:ext cx="1497013" cy="417512"/>
              </a:xfrm>
              <a:custGeom>
                <a:avLst/>
                <a:gdLst/>
                <a:ahLst/>
                <a:cxnLst>
                  <a:cxn ang="0">
                    <a:pos x="0" y="693"/>
                  </a:cxn>
                  <a:cxn ang="0">
                    <a:pos x="2108" y="699"/>
                  </a:cxn>
                  <a:cxn ang="0">
                    <a:pos x="2802" y="0"/>
                  </a:cxn>
                  <a:cxn ang="0">
                    <a:pos x="693" y="0"/>
                  </a:cxn>
                  <a:cxn ang="0">
                    <a:pos x="0" y="693"/>
                  </a:cxn>
                </a:cxnLst>
                <a:rect l="0" t="0" r="r" b="b"/>
                <a:pathLst>
                  <a:path w="2802" h="699">
                    <a:moveTo>
                      <a:pt x="0" y="693"/>
                    </a:moveTo>
                    <a:lnTo>
                      <a:pt x="2108" y="699"/>
                    </a:lnTo>
                    <a:lnTo>
                      <a:pt x="2802" y="0"/>
                    </a:lnTo>
                    <a:lnTo>
                      <a:pt x="693" y="0"/>
                    </a:lnTo>
                    <a:lnTo>
                      <a:pt x="0" y="69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0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solidFill>
                  <a:srgbClr val="777777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1" name="WordArt 28"/>
              <p:cNvSpPr>
                <a:spLocks noChangeArrowheads="1" noChangeShapeType="1" noTextEdit="1"/>
              </p:cNvSpPr>
              <p:nvPr/>
            </p:nvSpPr>
            <p:spPr bwMode="auto">
              <a:xfrm>
                <a:off x="3832934" y="1588294"/>
                <a:ext cx="1003300" cy="26193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buNone/>
                </a:pPr>
                <a:r>
                  <a:rPr lang="en-US" altLang="ko-KR" sz="3600" kern="10" dirty="0" smtClean="0">
                    <a:ln w="952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solidFill>
                      <a:srgbClr val="808080"/>
                    </a:solidFill>
                    <a:latin typeface="Tahoma"/>
                    <a:cs typeface="Tahoma"/>
                  </a:rPr>
                  <a:t>SWITCH</a:t>
                </a:r>
                <a:endParaRPr lang="ko-KR" altLang="en-US" sz="36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endParaRPr>
              </a:p>
            </p:txBody>
          </p:sp>
          <p:sp>
            <p:nvSpPr>
              <p:cNvPr id="22" name="Freeform 29"/>
              <p:cNvSpPr>
                <a:spLocks/>
              </p:cNvSpPr>
              <p:nvPr/>
            </p:nvSpPr>
            <p:spPr bwMode="auto">
              <a:xfrm>
                <a:off x="3920247" y="1135856"/>
                <a:ext cx="1228725" cy="357188"/>
              </a:xfrm>
              <a:custGeom>
                <a:avLst/>
                <a:gdLst/>
                <a:ahLst/>
                <a:cxnLst>
                  <a:cxn ang="0">
                    <a:pos x="599" y="140"/>
                  </a:cxn>
                  <a:cxn ang="0">
                    <a:pos x="877" y="270"/>
                  </a:cxn>
                  <a:cxn ang="0">
                    <a:pos x="964" y="177"/>
                  </a:cxn>
                  <a:cxn ang="0">
                    <a:pos x="1393" y="183"/>
                  </a:cxn>
                  <a:cxn ang="0">
                    <a:pos x="1527" y="459"/>
                  </a:cxn>
                  <a:cxn ang="0">
                    <a:pos x="856" y="727"/>
                  </a:cxn>
                  <a:cxn ang="0">
                    <a:pos x="436" y="721"/>
                  </a:cxn>
                  <a:cxn ang="0">
                    <a:pos x="537" y="615"/>
                  </a:cxn>
                  <a:cxn ang="0">
                    <a:pos x="0" y="755"/>
                  </a:cxn>
                  <a:cxn ang="0">
                    <a:pos x="247" y="906"/>
                  </a:cxn>
                  <a:cxn ang="0">
                    <a:pos x="337" y="804"/>
                  </a:cxn>
                  <a:cxn ang="0">
                    <a:pos x="973" y="800"/>
                  </a:cxn>
                  <a:cxn ang="0">
                    <a:pos x="1570" y="552"/>
                  </a:cxn>
                  <a:cxn ang="0">
                    <a:pos x="1663" y="810"/>
                  </a:cxn>
                  <a:cxn ang="0">
                    <a:pos x="2281" y="807"/>
                  </a:cxn>
                  <a:cxn ang="0">
                    <a:pos x="2188" y="900"/>
                  </a:cxn>
                  <a:cxn ang="0">
                    <a:pos x="2707" y="772"/>
                  </a:cxn>
                  <a:cxn ang="0">
                    <a:pos x="2467" y="624"/>
                  </a:cxn>
                  <a:cxn ang="0">
                    <a:pos x="2359" y="726"/>
                  </a:cxn>
                  <a:cxn ang="0">
                    <a:pos x="1915" y="720"/>
                  </a:cxn>
                  <a:cxn ang="0">
                    <a:pos x="1812" y="447"/>
                  </a:cxn>
                  <a:cxn ang="0">
                    <a:pos x="2438" y="190"/>
                  </a:cxn>
                  <a:cxn ang="0">
                    <a:pos x="2899" y="192"/>
                  </a:cxn>
                  <a:cxn ang="0">
                    <a:pos x="2815" y="276"/>
                  </a:cxn>
                  <a:cxn ang="0">
                    <a:pos x="3328" y="151"/>
                  </a:cxn>
                  <a:cxn ang="0">
                    <a:pos x="3085" y="0"/>
                  </a:cxn>
                  <a:cxn ang="0">
                    <a:pos x="2974" y="114"/>
                  </a:cxn>
                  <a:cxn ang="0">
                    <a:pos x="2338" y="106"/>
                  </a:cxn>
                  <a:cxn ang="0">
                    <a:pos x="1762" y="352"/>
                  </a:cxn>
                  <a:cxn ang="0">
                    <a:pos x="1667" y="112"/>
                  </a:cxn>
                  <a:cxn ang="0">
                    <a:pos x="1046" y="106"/>
                  </a:cxn>
                  <a:cxn ang="0">
                    <a:pos x="1147" y="11"/>
                  </a:cxn>
                  <a:cxn ang="0">
                    <a:pos x="599" y="140"/>
                  </a:cxn>
                </a:cxnLst>
                <a:rect l="0" t="0" r="r" b="b"/>
                <a:pathLst>
                  <a:path w="3328" h="906">
                    <a:moveTo>
                      <a:pt x="599" y="140"/>
                    </a:moveTo>
                    <a:lnTo>
                      <a:pt x="877" y="270"/>
                    </a:lnTo>
                    <a:lnTo>
                      <a:pt x="964" y="177"/>
                    </a:lnTo>
                    <a:lnTo>
                      <a:pt x="1393" y="183"/>
                    </a:lnTo>
                    <a:lnTo>
                      <a:pt x="1527" y="459"/>
                    </a:lnTo>
                    <a:lnTo>
                      <a:pt x="856" y="727"/>
                    </a:lnTo>
                    <a:lnTo>
                      <a:pt x="436" y="721"/>
                    </a:lnTo>
                    <a:lnTo>
                      <a:pt x="537" y="615"/>
                    </a:lnTo>
                    <a:lnTo>
                      <a:pt x="0" y="755"/>
                    </a:lnTo>
                    <a:lnTo>
                      <a:pt x="247" y="906"/>
                    </a:lnTo>
                    <a:lnTo>
                      <a:pt x="337" y="804"/>
                    </a:lnTo>
                    <a:lnTo>
                      <a:pt x="973" y="800"/>
                    </a:lnTo>
                    <a:lnTo>
                      <a:pt x="1570" y="552"/>
                    </a:lnTo>
                    <a:lnTo>
                      <a:pt x="1663" y="810"/>
                    </a:lnTo>
                    <a:lnTo>
                      <a:pt x="2281" y="807"/>
                    </a:lnTo>
                    <a:lnTo>
                      <a:pt x="2188" y="900"/>
                    </a:lnTo>
                    <a:lnTo>
                      <a:pt x="2707" y="772"/>
                    </a:lnTo>
                    <a:lnTo>
                      <a:pt x="2467" y="624"/>
                    </a:lnTo>
                    <a:lnTo>
                      <a:pt x="2359" y="726"/>
                    </a:lnTo>
                    <a:lnTo>
                      <a:pt x="1915" y="720"/>
                    </a:lnTo>
                    <a:lnTo>
                      <a:pt x="1812" y="447"/>
                    </a:lnTo>
                    <a:lnTo>
                      <a:pt x="2438" y="190"/>
                    </a:lnTo>
                    <a:lnTo>
                      <a:pt x="2899" y="192"/>
                    </a:lnTo>
                    <a:lnTo>
                      <a:pt x="2815" y="276"/>
                    </a:lnTo>
                    <a:lnTo>
                      <a:pt x="3328" y="151"/>
                    </a:lnTo>
                    <a:lnTo>
                      <a:pt x="3085" y="0"/>
                    </a:lnTo>
                    <a:lnTo>
                      <a:pt x="2974" y="114"/>
                    </a:lnTo>
                    <a:lnTo>
                      <a:pt x="2338" y="106"/>
                    </a:lnTo>
                    <a:lnTo>
                      <a:pt x="1762" y="352"/>
                    </a:lnTo>
                    <a:lnTo>
                      <a:pt x="1667" y="112"/>
                    </a:lnTo>
                    <a:lnTo>
                      <a:pt x="1046" y="106"/>
                    </a:lnTo>
                    <a:lnTo>
                      <a:pt x="1147" y="11"/>
                    </a:lnTo>
                    <a:lnTo>
                      <a:pt x="599" y="14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4D4D4D"/>
                </a:solidFill>
                <a:round/>
                <a:headEnd type="none" w="med" len="med"/>
                <a:tailEnd type="none" w="med" len="med"/>
              </a:ln>
              <a:effectLst>
                <a:outerShdw dist="17961" dir="2700000" algn="ctr" rotWithShape="0">
                  <a:srgbClr val="4D4D4D">
                    <a:alpha val="50000"/>
                  </a:srgbClr>
                </a:outerShdw>
              </a:effectLst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159367" y="3852251"/>
              <a:ext cx="9717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인터넷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(KT)</a:t>
              </a:r>
              <a:endParaRPr lang="ko-KR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1574380" y="3758487"/>
              <a:ext cx="863133" cy="407736"/>
              <a:chOff x="1328738" y="1820863"/>
              <a:chExt cx="1162050" cy="792162"/>
            </a:xfrm>
          </p:grpSpPr>
          <p:sp>
            <p:nvSpPr>
              <p:cNvPr id="14" name="AutoShape 20"/>
              <p:cNvSpPr>
                <a:spLocks noChangeArrowheads="1"/>
              </p:cNvSpPr>
              <p:nvPr/>
            </p:nvSpPr>
            <p:spPr bwMode="auto">
              <a:xfrm>
                <a:off x="1330325" y="1828800"/>
                <a:ext cx="1160463" cy="784225"/>
              </a:xfrm>
              <a:prstGeom prst="can">
                <a:avLst>
                  <a:gd name="adj" fmla="val 50000"/>
                </a:avLst>
              </a:prstGeom>
              <a:gradFill rotWithShape="1">
                <a:gsLst>
                  <a:gs pos="0">
                    <a:srgbClr val="DDDDDD"/>
                  </a:gs>
                  <a:gs pos="50000">
                    <a:srgbClr val="DDDDDD">
                      <a:gamma/>
                      <a:tint val="9020"/>
                      <a:invGamma/>
                    </a:srgbClr>
                  </a:gs>
                  <a:gs pos="100000">
                    <a:srgbClr val="DDDDDD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5" name="WordArt 21"/>
              <p:cNvSpPr>
                <a:spLocks noChangeArrowheads="1" noChangeShapeType="1" noTextEdit="1"/>
              </p:cNvSpPr>
              <p:nvPr/>
            </p:nvSpPr>
            <p:spPr bwMode="auto">
              <a:xfrm>
                <a:off x="1382713" y="2141538"/>
                <a:ext cx="1060450" cy="396875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>
                  <a:buNone/>
                </a:pPr>
                <a:r>
                  <a:rPr lang="en-US" altLang="ko-KR" sz="5400" kern="10" dirty="0" smtClean="0">
                    <a:ln w="952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solidFill>
                      <a:srgbClr val="777777"/>
                    </a:solidFill>
                    <a:latin typeface="Tahoma"/>
                    <a:cs typeface="Tahoma"/>
                  </a:rPr>
                  <a:t>ROUTER</a:t>
                </a:r>
                <a:endParaRPr lang="ko-KR" altLang="en-US" sz="54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ahoma"/>
                  <a:cs typeface="Tahoma"/>
                </a:endParaRPr>
              </a:p>
            </p:txBody>
          </p:sp>
          <p:sp>
            <p:nvSpPr>
              <p:cNvPr id="16" name="Oval 22"/>
              <p:cNvSpPr>
                <a:spLocks noChangeArrowheads="1"/>
              </p:cNvSpPr>
              <p:nvPr/>
            </p:nvSpPr>
            <p:spPr bwMode="auto">
              <a:xfrm>
                <a:off x="1328738" y="1820863"/>
                <a:ext cx="1162050" cy="396875"/>
              </a:xfrm>
              <a:prstGeom prst="ellipse">
                <a:avLst/>
              </a:pr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33333"/>
                      <a:invGamma/>
                    </a:srgbClr>
                  </a:gs>
                </a:gsLst>
                <a:lin ang="1890000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7" name="AutoShape 23"/>
              <p:cNvSpPr>
                <a:spLocks noChangeArrowheads="1"/>
              </p:cNvSpPr>
              <p:nvPr/>
            </p:nvSpPr>
            <p:spPr bwMode="auto">
              <a:xfrm rot="5400000">
                <a:off x="1912144" y="1667669"/>
                <a:ext cx="185738" cy="71755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8 h 21600"/>
                  <a:gd name="T4" fmla="*/ 0 w 21600"/>
                  <a:gd name="T5" fmla="*/ 2 h 21600"/>
                  <a:gd name="T6" fmla="*/ 1 w 21600"/>
                  <a:gd name="T7" fmla="*/ 5 h 21600"/>
                  <a:gd name="T8" fmla="*/ 1 w 21600"/>
                  <a:gd name="T9" fmla="*/ 7 h 21600"/>
                  <a:gd name="T10" fmla="*/ 0 w 21600"/>
                  <a:gd name="T11" fmla="*/ 5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166 w 21600"/>
                  <a:gd name="T19" fmla="*/ 3162 h 21600"/>
                  <a:gd name="T20" fmla="*/ 18434 w 21600"/>
                  <a:gd name="T21" fmla="*/ 18438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7370" y="10242"/>
                    </a:moveTo>
                    <a:cubicBezTo>
                      <a:pt x="17080" y="6828"/>
                      <a:pt x="14225" y="4206"/>
                      <a:pt x="10800" y="4206"/>
                    </a:cubicBezTo>
                    <a:cubicBezTo>
                      <a:pt x="7158" y="4206"/>
                      <a:pt x="4206" y="7158"/>
                      <a:pt x="4206" y="10800"/>
                    </a:cubicBezTo>
                    <a:cubicBezTo>
                      <a:pt x="4205" y="12133"/>
                      <a:pt x="4610" y="13436"/>
                      <a:pt x="5366" y="14535"/>
                    </a:cubicBezTo>
                    <a:lnTo>
                      <a:pt x="1900" y="16918"/>
                    </a:lnTo>
                    <a:cubicBezTo>
                      <a:pt x="662" y="15117"/>
                      <a:pt x="0" y="12984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410" y="-1"/>
                      <a:pt x="21086" y="4295"/>
                      <a:pt x="21561" y="9886"/>
                    </a:cubicBezTo>
                    <a:lnTo>
                      <a:pt x="24251" y="9657"/>
                    </a:lnTo>
                    <a:lnTo>
                      <a:pt x="19871" y="14849"/>
                    </a:lnTo>
                    <a:lnTo>
                      <a:pt x="14680" y="10470"/>
                    </a:lnTo>
                    <a:lnTo>
                      <a:pt x="17370" y="1024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808080"/>
                </a:solidFill>
                <a:miter lim="800000"/>
                <a:headEnd/>
                <a:tailEnd/>
              </a:ln>
              <a:effectLst>
                <a:outerShdw dist="25400" dir="5400000" algn="ctr" rotWithShape="0">
                  <a:srgbClr val="1C1C1C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8" name="AutoShape 24"/>
              <p:cNvSpPr>
                <a:spLocks noChangeArrowheads="1"/>
              </p:cNvSpPr>
              <p:nvPr/>
            </p:nvSpPr>
            <p:spPr bwMode="auto">
              <a:xfrm rot="16200000">
                <a:off x="1751013" y="1603375"/>
                <a:ext cx="182562" cy="73183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8 h 21600"/>
                  <a:gd name="T4" fmla="*/ 0 w 21600"/>
                  <a:gd name="T5" fmla="*/ 2 h 21600"/>
                  <a:gd name="T6" fmla="*/ 1 w 21600"/>
                  <a:gd name="T7" fmla="*/ 5 h 21600"/>
                  <a:gd name="T8" fmla="*/ 1 w 21600"/>
                  <a:gd name="T9" fmla="*/ 8 h 21600"/>
                  <a:gd name="T10" fmla="*/ 0 w 21600"/>
                  <a:gd name="T11" fmla="*/ 5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221 w 21600"/>
                  <a:gd name="T19" fmla="*/ 3142 h 21600"/>
                  <a:gd name="T20" fmla="*/ 18379 w 21600"/>
                  <a:gd name="T21" fmla="*/ 18458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7370" y="10242"/>
                    </a:moveTo>
                    <a:cubicBezTo>
                      <a:pt x="17080" y="6828"/>
                      <a:pt x="14225" y="4206"/>
                      <a:pt x="10800" y="4206"/>
                    </a:cubicBezTo>
                    <a:cubicBezTo>
                      <a:pt x="7158" y="4206"/>
                      <a:pt x="4206" y="7158"/>
                      <a:pt x="4206" y="10800"/>
                    </a:cubicBezTo>
                    <a:cubicBezTo>
                      <a:pt x="4205" y="12133"/>
                      <a:pt x="4610" y="13436"/>
                      <a:pt x="5366" y="14535"/>
                    </a:cubicBezTo>
                    <a:lnTo>
                      <a:pt x="1900" y="16918"/>
                    </a:lnTo>
                    <a:cubicBezTo>
                      <a:pt x="662" y="15117"/>
                      <a:pt x="0" y="12984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410" y="-1"/>
                      <a:pt x="21086" y="4295"/>
                      <a:pt x="21561" y="9886"/>
                    </a:cubicBezTo>
                    <a:lnTo>
                      <a:pt x="24251" y="9657"/>
                    </a:lnTo>
                    <a:lnTo>
                      <a:pt x="19871" y="14849"/>
                    </a:lnTo>
                    <a:lnTo>
                      <a:pt x="14680" y="10470"/>
                    </a:lnTo>
                    <a:lnTo>
                      <a:pt x="17370" y="1024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808080"/>
                </a:solidFill>
                <a:miter lim="800000"/>
                <a:headEnd/>
                <a:tailEnd/>
              </a:ln>
              <a:effectLst>
                <a:outerShdw dist="25400" dir="5400000" algn="ctr" rotWithShape="0">
                  <a:srgbClr val="1C1C1C">
                    <a:alpha val="50000"/>
                  </a:srgbClr>
                </a:outerShdw>
              </a:effectLst>
            </p:spPr>
            <p:txBody>
              <a:bodyPr rot="10800000" wrap="none" anchor="ctr"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</p:grpSp>
        <p:pic>
          <p:nvPicPr>
            <p:cNvPr id="23" name="Picture 158" descr="multilayer switch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0300" y="2133232"/>
              <a:ext cx="702379" cy="611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구름 24"/>
            <p:cNvSpPr/>
            <p:nvPr/>
          </p:nvSpPr>
          <p:spPr>
            <a:xfrm>
              <a:off x="72914" y="2077147"/>
              <a:ext cx="1134459" cy="667997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16986" y="2254648"/>
              <a:ext cx="9717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인터넷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(LG)</a:t>
              </a:r>
              <a:endParaRPr lang="ko-KR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1589107" y="2227167"/>
              <a:ext cx="863133" cy="407736"/>
              <a:chOff x="1328738" y="1820863"/>
              <a:chExt cx="1162050" cy="792162"/>
            </a:xfrm>
          </p:grpSpPr>
          <p:sp>
            <p:nvSpPr>
              <p:cNvPr id="28" name="AutoShape 20"/>
              <p:cNvSpPr>
                <a:spLocks noChangeArrowheads="1"/>
              </p:cNvSpPr>
              <p:nvPr/>
            </p:nvSpPr>
            <p:spPr bwMode="auto">
              <a:xfrm>
                <a:off x="1330325" y="1828800"/>
                <a:ext cx="1160463" cy="784225"/>
              </a:xfrm>
              <a:prstGeom prst="can">
                <a:avLst>
                  <a:gd name="adj" fmla="val 50000"/>
                </a:avLst>
              </a:prstGeom>
              <a:gradFill rotWithShape="1">
                <a:gsLst>
                  <a:gs pos="0">
                    <a:srgbClr val="DDDDDD"/>
                  </a:gs>
                  <a:gs pos="50000">
                    <a:srgbClr val="DDDDDD">
                      <a:gamma/>
                      <a:tint val="9020"/>
                      <a:invGamma/>
                    </a:srgbClr>
                  </a:gs>
                  <a:gs pos="100000">
                    <a:srgbClr val="DDDDDD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9" name="WordArt 21"/>
              <p:cNvSpPr>
                <a:spLocks noChangeArrowheads="1" noChangeShapeType="1" noTextEdit="1"/>
              </p:cNvSpPr>
              <p:nvPr/>
            </p:nvSpPr>
            <p:spPr bwMode="auto">
              <a:xfrm>
                <a:off x="1382713" y="2141538"/>
                <a:ext cx="1060450" cy="396875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>
                  <a:buNone/>
                </a:pPr>
                <a:r>
                  <a:rPr lang="en-US" altLang="ko-KR" sz="5400" kern="10" dirty="0" smtClean="0">
                    <a:ln w="952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solidFill>
                      <a:srgbClr val="777777"/>
                    </a:solidFill>
                    <a:latin typeface="Tahoma"/>
                    <a:cs typeface="Tahoma"/>
                  </a:rPr>
                  <a:t>ROUTER</a:t>
                </a:r>
                <a:endParaRPr lang="ko-KR" altLang="en-US" sz="54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ahoma"/>
                  <a:cs typeface="Tahoma"/>
                </a:endParaRPr>
              </a:p>
            </p:txBody>
          </p:sp>
          <p:sp>
            <p:nvSpPr>
              <p:cNvPr id="30" name="Oval 22"/>
              <p:cNvSpPr>
                <a:spLocks noChangeArrowheads="1"/>
              </p:cNvSpPr>
              <p:nvPr/>
            </p:nvSpPr>
            <p:spPr bwMode="auto">
              <a:xfrm>
                <a:off x="1328738" y="1820863"/>
                <a:ext cx="1162050" cy="396875"/>
              </a:xfrm>
              <a:prstGeom prst="ellipse">
                <a:avLst/>
              </a:pr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33333"/>
                      <a:invGamma/>
                    </a:srgbClr>
                  </a:gs>
                </a:gsLst>
                <a:lin ang="1890000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1" name="AutoShape 23"/>
              <p:cNvSpPr>
                <a:spLocks noChangeArrowheads="1"/>
              </p:cNvSpPr>
              <p:nvPr/>
            </p:nvSpPr>
            <p:spPr bwMode="auto">
              <a:xfrm rot="5400000">
                <a:off x="1912144" y="1667669"/>
                <a:ext cx="185738" cy="71755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8 h 21600"/>
                  <a:gd name="T4" fmla="*/ 0 w 21600"/>
                  <a:gd name="T5" fmla="*/ 2 h 21600"/>
                  <a:gd name="T6" fmla="*/ 1 w 21600"/>
                  <a:gd name="T7" fmla="*/ 5 h 21600"/>
                  <a:gd name="T8" fmla="*/ 1 w 21600"/>
                  <a:gd name="T9" fmla="*/ 7 h 21600"/>
                  <a:gd name="T10" fmla="*/ 0 w 21600"/>
                  <a:gd name="T11" fmla="*/ 5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166 w 21600"/>
                  <a:gd name="T19" fmla="*/ 3162 h 21600"/>
                  <a:gd name="T20" fmla="*/ 18434 w 21600"/>
                  <a:gd name="T21" fmla="*/ 18438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7370" y="10242"/>
                    </a:moveTo>
                    <a:cubicBezTo>
                      <a:pt x="17080" y="6828"/>
                      <a:pt x="14225" y="4206"/>
                      <a:pt x="10800" y="4206"/>
                    </a:cubicBezTo>
                    <a:cubicBezTo>
                      <a:pt x="7158" y="4206"/>
                      <a:pt x="4206" y="7158"/>
                      <a:pt x="4206" y="10800"/>
                    </a:cubicBezTo>
                    <a:cubicBezTo>
                      <a:pt x="4205" y="12133"/>
                      <a:pt x="4610" y="13436"/>
                      <a:pt x="5366" y="14535"/>
                    </a:cubicBezTo>
                    <a:lnTo>
                      <a:pt x="1900" y="16918"/>
                    </a:lnTo>
                    <a:cubicBezTo>
                      <a:pt x="662" y="15117"/>
                      <a:pt x="0" y="12984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410" y="-1"/>
                      <a:pt x="21086" y="4295"/>
                      <a:pt x="21561" y="9886"/>
                    </a:cubicBezTo>
                    <a:lnTo>
                      <a:pt x="24251" y="9657"/>
                    </a:lnTo>
                    <a:lnTo>
                      <a:pt x="19871" y="14849"/>
                    </a:lnTo>
                    <a:lnTo>
                      <a:pt x="14680" y="10470"/>
                    </a:lnTo>
                    <a:lnTo>
                      <a:pt x="17370" y="1024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808080"/>
                </a:solidFill>
                <a:miter lim="800000"/>
                <a:headEnd/>
                <a:tailEnd/>
              </a:ln>
              <a:effectLst>
                <a:outerShdw dist="25400" dir="5400000" algn="ctr" rotWithShape="0">
                  <a:srgbClr val="1C1C1C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2" name="AutoShape 24"/>
              <p:cNvSpPr>
                <a:spLocks noChangeArrowheads="1"/>
              </p:cNvSpPr>
              <p:nvPr/>
            </p:nvSpPr>
            <p:spPr bwMode="auto">
              <a:xfrm rot="16200000">
                <a:off x="1751013" y="1603375"/>
                <a:ext cx="182562" cy="73183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8 h 21600"/>
                  <a:gd name="T4" fmla="*/ 0 w 21600"/>
                  <a:gd name="T5" fmla="*/ 2 h 21600"/>
                  <a:gd name="T6" fmla="*/ 1 w 21600"/>
                  <a:gd name="T7" fmla="*/ 5 h 21600"/>
                  <a:gd name="T8" fmla="*/ 1 w 21600"/>
                  <a:gd name="T9" fmla="*/ 8 h 21600"/>
                  <a:gd name="T10" fmla="*/ 0 w 21600"/>
                  <a:gd name="T11" fmla="*/ 5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221 w 21600"/>
                  <a:gd name="T19" fmla="*/ 3142 h 21600"/>
                  <a:gd name="T20" fmla="*/ 18379 w 21600"/>
                  <a:gd name="T21" fmla="*/ 18458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7370" y="10242"/>
                    </a:moveTo>
                    <a:cubicBezTo>
                      <a:pt x="17080" y="6828"/>
                      <a:pt x="14225" y="4206"/>
                      <a:pt x="10800" y="4206"/>
                    </a:cubicBezTo>
                    <a:cubicBezTo>
                      <a:pt x="7158" y="4206"/>
                      <a:pt x="4206" y="7158"/>
                      <a:pt x="4206" y="10800"/>
                    </a:cubicBezTo>
                    <a:cubicBezTo>
                      <a:pt x="4205" y="12133"/>
                      <a:pt x="4610" y="13436"/>
                      <a:pt x="5366" y="14535"/>
                    </a:cubicBezTo>
                    <a:lnTo>
                      <a:pt x="1900" y="16918"/>
                    </a:lnTo>
                    <a:cubicBezTo>
                      <a:pt x="662" y="15117"/>
                      <a:pt x="0" y="12984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410" y="-1"/>
                      <a:pt x="21086" y="4295"/>
                      <a:pt x="21561" y="9886"/>
                    </a:cubicBezTo>
                    <a:lnTo>
                      <a:pt x="24251" y="9657"/>
                    </a:lnTo>
                    <a:lnTo>
                      <a:pt x="19871" y="14849"/>
                    </a:lnTo>
                    <a:lnTo>
                      <a:pt x="14680" y="10470"/>
                    </a:lnTo>
                    <a:lnTo>
                      <a:pt x="17370" y="1024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808080"/>
                </a:solidFill>
                <a:miter lim="800000"/>
                <a:headEnd/>
                <a:tailEnd/>
              </a:ln>
              <a:effectLst>
                <a:outerShdw dist="25400" dir="5400000" algn="ctr" rotWithShape="0">
                  <a:srgbClr val="1C1C1C">
                    <a:alpha val="50000"/>
                  </a:srgbClr>
                </a:outerShdw>
              </a:effectLst>
            </p:spPr>
            <p:txBody>
              <a:bodyPr rot="10800000" wrap="none" anchor="ctr"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</p:grpSp>
        <p:pic>
          <p:nvPicPr>
            <p:cNvPr id="59" name="Picture 158" descr="multilayer switch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2619" y="3711855"/>
              <a:ext cx="702379" cy="611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2" name="그룹 51"/>
            <p:cNvGrpSpPr/>
            <p:nvPr/>
          </p:nvGrpSpPr>
          <p:grpSpPr>
            <a:xfrm>
              <a:off x="4220350" y="3729322"/>
              <a:ext cx="908523" cy="450881"/>
              <a:chOff x="3779912" y="1124744"/>
              <a:chExt cx="1499235" cy="742950"/>
            </a:xfrm>
          </p:grpSpPr>
          <p:sp>
            <p:nvSpPr>
              <p:cNvPr id="53" name="AutoShape 26"/>
              <p:cNvSpPr>
                <a:spLocks noChangeArrowheads="1"/>
              </p:cNvSpPr>
              <p:nvPr/>
            </p:nvSpPr>
            <p:spPr bwMode="auto">
              <a:xfrm>
                <a:off x="3779912" y="1124744"/>
                <a:ext cx="1495425" cy="742950"/>
              </a:xfrm>
              <a:prstGeom prst="cube">
                <a:avLst>
                  <a:gd name="adj" fmla="val 55426"/>
                </a:avLst>
              </a:prstGeom>
              <a:gradFill rotWithShape="1">
                <a:gsLst>
                  <a:gs pos="0">
                    <a:srgbClr val="EAEAEA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77777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4" name="Freeform 27"/>
              <p:cNvSpPr>
                <a:spLocks/>
              </p:cNvSpPr>
              <p:nvPr/>
            </p:nvSpPr>
            <p:spPr bwMode="auto">
              <a:xfrm>
                <a:off x="3782134" y="1124744"/>
                <a:ext cx="1497013" cy="417512"/>
              </a:xfrm>
              <a:custGeom>
                <a:avLst/>
                <a:gdLst/>
                <a:ahLst/>
                <a:cxnLst>
                  <a:cxn ang="0">
                    <a:pos x="0" y="693"/>
                  </a:cxn>
                  <a:cxn ang="0">
                    <a:pos x="2108" y="699"/>
                  </a:cxn>
                  <a:cxn ang="0">
                    <a:pos x="2802" y="0"/>
                  </a:cxn>
                  <a:cxn ang="0">
                    <a:pos x="693" y="0"/>
                  </a:cxn>
                  <a:cxn ang="0">
                    <a:pos x="0" y="693"/>
                  </a:cxn>
                </a:cxnLst>
                <a:rect l="0" t="0" r="r" b="b"/>
                <a:pathLst>
                  <a:path w="2802" h="699">
                    <a:moveTo>
                      <a:pt x="0" y="693"/>
                    </a:moveTo>
                    <a:lnTo>
                      <a:pt x="2108" y="699"/>
                    </a:lnTo>
                    <a:lnTo>
                      <a:pt x="2802" y="0"/>
                    </a:lnTo>
                    <a:lnTo>
                      <a:pt x="693" y="0"/>
                    </a:lnTo>
                    <a:lnTo>
                      <a:pt x="0" y="69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0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solidFill>
                  <a:srgbClr val="777777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5" name="WordArt 28"/>
              <p:cNvSpPr>
                <a:spLocks noChangeArrowheads="1" noChangeShapeType="1" noTextEdit="1"/>
              </p:cNvSpPr>
              <p:nvPr/>
            </p:nvSpPr>
            <p:spPr bwMode="auto">
              <a:xfrm>
                <a:off x="3832934" y="1588294"/>
                <a:ext cx="1003300" cy="26193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buNone/>
                </a:pPr>
                <a:r>
                  <a:rPr lang="en-US" altLang="ko-KR" sz="3600" kern="10" dirty="0" smtClean="0">
                    <a:ln w="952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solidFill>
                      <a:srgbClr val="808080"/>
                    </a:solidFill>
                    <a:latin typeface="Tahoma"/>
                    <a:cs typeface="Tahoma"/>
                  </a:rPr>
                  <a:t>SWITCH</a:t>
                </a:r>
                <a:endParaRPr lang="ko-KR" altLang="en-US" sz="36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endParaRPr>
              </a:p>
            </p:txBody>
          </p:sp>
          <p:sp>
            <p:nvSpPr>
              <p:cNvPr id="56" name="Freeform 29"/>
              <p:cNvSpPr>
                <a:spLocks/>
              </p:cNvSpPr>
              <p:nvPr/>
            </p:nvSpPr>
            <p:spPr bwMode="auto">
              <a:xfrm>
                <a:off x="3920247" y="1135856"/>
                <a:ext cx="1228725" cy="357188"/>
              </a:xfrm>
              <a:custGeom>
                <a:avLst/>
                <a:gdLst/>
                <a:ahLst/>
                <a:cxnLst>
                  <a:cxn ang="0">
                    <a:pos x="599" y="140"/>
                  </a:cxn>
                  <a:cxn ang="0">
                    <a:pos x="877" y="270"/>
                  </a:cxn>
                  <a:cxn ang="0">
                    <a:pos x="964" y="177"/>
                  </a:cxn>
                  <a:cxn ang="0">
                    <a:pos x="1393" y="183"/>
                  </a:cxn>
                  <a:cxn ang="0">
                    <a:pos x="1527" y="459"/>
                  </a:cxn>
                  <a:cxn ang="0">
                    <a:pos x="856" y="727"/>
                  </a:cxn>
                  <a:cxn ang="0">
                    <a:pos x="436" y="721"/>
                  </a:cxn>
                  <a:cxn ang="0">
                    <a:pos x="537" y="615"/>
                  </a:cxn>
                  <a:cxn ang="0">
                    <a:pos x="0" y="755"/>
                  </a:cxn>
                  <a:cxn ang="0">
                    <a:pos x="247" y="906"/>
                  </a:cxn>
                  <a:cxn ang="0">
                    <a:pos x="337" y="804"/>
                  </a:cxn>
                  <a:cxn ang="0">
                    <a:pos x="973" y="800"/>
                  </a:cxn>
                  <a:cxn ang="0">
                    <a:pos x="1570" y="552"/>
                  </a:cxn>
                  <a:cxn ang="0">
                    <a:pos x="1663" y="810"/>
                  </a:cxn>
                  <a:cxn ang="0">
                    <a:pos x="2281" y="807"/>
                  </a:cxn>
                  <a:cxn ang="0">
                    <a:pos x="2188" y="900"/>
                  </a:cxn>
                  <a:cxn ang="0">
                    <a:pos x="2707" y="772"/>
                  </a:cxn>
                  <a:cxn ang="0">
                    <a:pos x="2467" y="624"/>
                  </a:cxn>
                  <a:cxn ang="0">
                    <a:pos x="2359" y="726"/>
                  </a:cxn>
                  <a:cxn ang="0">
                    <a:pos x="1915" y="720"/>
                  </a:cxn>
                  <a:cxn ang="0">
                    <a:pos x="1812" y="447"/>
                  </a:cxn>
                  <a:cxn ang="0">
                    <a:pos x="2438" y="190"/>
                  </a:cxn>
                  <a:cxn ang="0">
                    <a:pos x="2899" y="192"/>
                  </a:cxn>
                  <a:cxn ang="0">
                    <a:pos x="2815" y="276"/>
                  </a:cxn>
                  <a:cxn ang="0">
                    <a:pos x="3328" y="151"/>
                  </a:cxn>
                  <a:cxn ang="0">
                    <a:pos x="3085" y="0"/>
                  </a:cxn>
                  <a:cxn ang="0">
                    <a:pos x="2974" y="114"/>
                  </a:cxn>
                  <a:cxn ang="0">
                    <a:pos x="2338" y="106"/>
                  </a:cxn>
                  <a:cxn ang="0">
                    <a:pos x="1762" y="352"/>
                  </a:cxn>
                  <a:cxn ang="0">
                    <a:pos x="1667" y="112"/>
                  </a:cxn>
                  <a:cxn ang="0">
                    <a:pos x="1046" y="106"/>
                  </a:cxn>
                  <a:cxn ang="0">
                    <a:pos x="1147" y="11"/>
                  </a:cxn>
                  <a:cxn ang="0">
                    <a:pos x="599" y="140"/>
                  </a:cxn>
                </a:cxnLst>
                <a:rect l="0" t="0" r="r" b="b"/>
                <a:pathLst>
                  <a:path w="3328" h="906">
                    <a:moveTo>
                      <a:pt x="599" y="140"/>
                    </a:moveTo>
                    <a:lnTo>
                      <a:pt x="877" y="270"/>
                    </a:lnTo>
                    <a:lnTo>
                      <a:pt x="964" y="177"/>
                    </a:lnTo>
                    <a:lnTo>
                      <a:pt x="1393" y="183"/>
                    </a:lnTo>
                    <a:lnTo>
                      <a:pt x="1527" y="459"/>
                    </a:lnTo>
                    <a:lnTo>
                      <a:pt x="856" y="727"/>
                    </a:lnTo>
                    <a:lnTo>
                      <a:pt x="436" y="721"/>
                    </a:lnTo>
                    <a:lnTo>
                      <a:pt x="537" y="615"/>
                    </a:lnTo>
                    <a:lnTo>
                      <a:pt x="0" y="755"/>
                    </a:lnTo>
                    <a:lnTo>
                      <a:pt x="247" y="906"/>
                    </a:lnTo>
                    <a:lnTo>
                      <a:pt x="337" y="804"/>
                    </a:lnTo>
                    <a:lnTo>
                      <a:pt x="973" y="800"/>
                    </a:lnTo>
                    <a:lnTo>
                      <a:pt x="1570" y="552"/>
                    </a:lnTo>
                    <a:lnTo>
                      <a:pt x="1663" y="810"/>
                    </a:lnTo>
                    <a:lnTo>
                      <a:pt x="2281" y="807"/>
                    </a:lnTo>
                    <a:lnTo>
                      <a:pt x="2188" y="900"/>
                    </a:lnTo>
                    <a:lnTo>
                      <a:pt x="2707" y="772"/>
                    </a:lnTo>
                    <a:lnTo>
                      <a:pt x="2467" y="624"/>
                    </a:lnTo>
                    <a:lnTo>
                      <a:pt x="2359" y="726"/>
                    </a:lnTo>
                    <a:lnTo>
                      <a:pt x="1915" y="720"/>
                    </a:lnTo>
                    <a:lnTo>
                      <a:pt x="1812" y="447"/>
                    </a:lnTo>
                    <a:lnTo>
                      <a:pt x="2438" y="190"/>
                    </a:lnTo>
                    <a:lnTo>
                      <a:pt x="2899" y="192"/>
                    </a:lnTo>
                    <a:lnTo>
                      <a:pt x="2815" y="276"/>
                    </a:lnTo>
                    <a:lnTo>
                      <a:pt x="3328" y="151"/>
                    </a:lnTo>
                    <a:lnTo>
                      <a:pt x="3085" y="0"/>
                    </a:lnTo>
                    <a:lnTo>
                      <a:pt x="2974" y="114"/>
                    </a:lnTo>
                    <a:lnTo>
                      <a:pt x="2338" y="106"/>
                    </a:lnTo>
                    <a:lnTo>
                      <a:pt x="1762" y="352"/>
                    </a:lnTo>
                    <a:lnTo>
                      <a:pt x="1667" y="112"/>
                    </a:lnTo>
                    <a:lnTo>
                      <a:pt x="1046" y="106"/>
                    </a:lnTo>
                    <a:lnTo>
                      <a:pt x="1147" y="11"/>
                    </a:lnTo>
                    <a:lnTo>
                      <a:pt x="599" y="14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4D4D4D"/>
                </a:solidFill>
                <a:round/>
                <a:headEnd type="none" w="med" len="med"/>
                <a:tailEnd type="none" w="med" len="med"/>
              </a:ln>
              <a:effectLst>
                <a:outerShdw dist="17961" dir="2700000" algn="ctr" rotWithShape="0">
                  <a:srgbClr val="4D4D4D">
                    <a:alpha val="50000"/>
                  </a:srgbClr>
                </a:outerShdw>
              </a:effectLst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</p:grpSp>
        <p:pic>
          <p:nvPicPr>
            <p:cNvPr id="58" name="Picture 158" descr="multilayer switch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789" y="2133599"/>
              <a:ext cx="702379" cy="611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" name="Picture 158" descr="multilayer switch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1984" y="3566587"/>
              <a:ext cx="702379" cy="611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2" name="그룹 61"/>
            <p:cNvGrpSpPr/>
            <p:nvPr/>
          </p:nvGrpSpPr>
          <p:grpSpPr>
            <a:xfrm>
              <a:off x="6704731" y="2180555"/>
              <a:ext cx="908523" cy="450881"/>
              <a:chOff x="3779912" y="1124744"/>
              <a:chExt cx="1499235" cy="742950"/>
            </a:xfrm>
          </p:grpSpPr>
          <p:sp>
            <p:nvSpPr>
              <p:cNvPr id="64" name="AutoShape 26"/>
              <p:cNvSpPr>
                <a:spLocks noChangeArrowheads="1"/>
              </p:cNvSpPr>
              <p:nvPr/>
            </p:nvSpPr>
            <p:spPr bwMode="auto">
              <a:xfrm>
                <a:off x="3779912" y="1124744"/>
                <a:ext cx="1495425" cy="742950"/>
              </a:xfrm>
              <a:prstGeom prst="cube">
                <a:avLst>
                  <a:gd name="adj" fmla="val 55426"/>
                </a:avLst>
              </a:prstGeom>
              <a:gradFill rotWithShape="1">
                <a:gsLst>
                  <a:gs pos="0">
                    <a:srgbClr val="EAEAEA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77777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5" name="Freeform 27"/>
              <p:cNvSpPr>
                <a:spLocks/>
              </p:cNvSpPr>
              <p:nvPr/>
            </p:nvSpPr>
            <p:spPr bwMode="auto">
              <a:xfrm>
                <a:off x="3782134" y="1124744"/>
                <a:ext cx="1497013" cy="417512"/>
              </a:xfrm>
              <a:custGeom>
                <a:avLst/>
                <a:gdLst/>
                <a:ahLst/>
                <a:cxnLst>
                  <a:cxn ang="0">
                    <a:pos x="0" y="693"/>
                  </a:cxn>
                  <a:cxn ang="0">
                    <a:pos x="2108" y="699"/>
                  </a:cxn>
                  <a:cxn ang="0">
                    <a:pos x="2802" y="0"/>
                  </a:cxn>
                  <a:cxn ang="0">
                    <a:pos x="693" y="0"/>
                  </a:cxn>
                  <a:cxn ang="0">
                    <a:pos x="0" y="693"/>
                  </a:cxn>
                </a:cxnLst>
                <a:rect l="0" t="0" r="r" b="b"/>
                <a:pathLst>
                  <a:path w="2802" h="699">
                    <a:moveTo>
                      <a:pt x="0" y="693"/>
                    </a:moveTo>
                    <a:lnTo>
                      <a:pt x="2108" y="699"/>
                    </a:lnTo>
                    <a:lnTo>
                      <a:pt x="2802" y="0"/>
                    </a:lnTo>
                    <a:lnTo>
                      <a:pt x="693" y="0"/>
                    </a:lnTo>
                    <a:lnTo>
                      <a:pt x="0" y="69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0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solidFill>
                  <a:srgbClr val="777777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6" name="WordArt 28"/>
              <p:cNvSpPr>
                <a:spLocks noChangeArrowheads="1" noChangeShapeType="1" noTextEdit="1"/>
              </p:cNvSpPr>
              <p:nvPr/>
            </p:nvSpPr>
            <p:spPr bwMode="auto">
              <a:xfrm>
                <a:off x="3832934" y="1588294"/>
                <a:ext cx="1003300" cy="26193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buNone/>
                </a:pPr>
                <a:r>
                  <a:rPr lang="en-US" altLang="ko-KR" sz="3600" kern="10" dirty="0" smtClean="0">
                    <a:ln w="952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solidFill>
                      <a:srgbClr val="808080"/>
                    </a:solidFill>
                    <a:latin typeface="Tahoma"/>
                    <a:cs typeface="Tahoma"/>
                  </a:rPr>
                  <a:t>SWITCH</a:t>
                </a:r>
                <a:endParaRPr lang="ko-KR" altLang="en-US" sz="36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endParaRPr>
              </a:p>
            </p:txBody>
          </p:sp>
          <p:sp>
            <p:nvSpPr>
              <p:cNvPr id="67" name="Freeform 29"/>
              <p:cNvSpPr>
                <a:spLocks/>
              </p:cNvSpPr>
              <p:nvPr/>
            </p:nvSpPr>
            <p:spPr bwMode="auto">
              <a:xfrm>
                <a:off x="3920247" y="1135856"/>
                <a:ext cx="1228725" cy="357188"/>
              </a:xfrm>
              <a:custGeom>
                <a:avLst/>
                <a:gdLst/>
                <a:ahLst/>
                <a:cxnLst>
                  <a:cxn ang="0">
                    <a:pos x="599" y="140"/>
                  </a:cxn>
                  <a:cxn ang="0">
                    <a:pos x="877" y="270"/>
                  </a:cxn>
                  <a:cxn ang="0">
                    <a:pos x="964" y="177"/>
                  </a:cxn>
                  <a:cxn ang="0">
                    <a:pos x="1393" y="183"/>
                  </a:cxn>
                  <a:cxn ang="0">
                    <a:pos x="1527" y="459"/>
                  </a:cxn>
                  <a:cxn ang="0">
                    <a:pos x="856" y="727"/>
                  </a:cxn>
                  <a:cxn ang="0">
                    <a:pos x="436" y="721"/>
                  </a:cxn>
                  <a:cxn ang="0">
                    <a:pos x="537" y="615"/>
                  </a:cxn>
                  <a:cxn ang="0">
                    <a:pos x="0" y="755"/>
                  </a:cxn>
                  <a:cxn ang="0">
                    <a:pos x="247" y="906"/>
                  </a:cxn>
                  <a:cxn ang="0">
                    <a:pos x="337" y="804"/>
                  </a:cxn>
                  <a:cxn ang="0">
                    <a:pos x="973" y="800"/>
                  </a:cxn>
                  <a:cxn ang="0">
                    <a:pos x="1570" y="552"/>
                  </a:cxn>
                  <a:cxn ang="0">
                    <a:pos x="1663" y="810"/>
                  </a:cxn>
                  <a:cxn ang="0">
                    <a:pos x="2281" y="807"/>
                  </a:cxn>
                  <a:cxn ang="0">
                    <a:pos x="2188" y="900"/>
                  </a:cxn>
                  <a:cxn ang="0">
                    <a:pos x="2707" y="772"/>
                  </a:cxn>
                  <a:cxn ang="0">
                    <a:pos x="2467" y="624"/>
                  </a:cxn>
                  <a:cxn ang="0">
                    <a:pos x="2359" y="726"/>
                  </a:cxn>
                  <a:cxn ang="0">
                    <a:pos x="1915" y="720"/>
                  </a:cxn>
                  <a:cxn ang="0">
                    <a:pos x="1812" y="447"/>
                  </a:cxn>
                  <a:cxn ang="0">
                    <a:pos x="2438" y="190"/>
                  </a:cxn>
                  <a:cxn ang="0">
                    <a:pos x="2899" y="192"/>
                  </a:cxn>
                  <a:cxn ang="0">
                    <a:pos x="2815" y="276"/>
                  </a:cxn>
                  <a:cxn ang="0">
                    <a:pos x="3328" y="151"/>
                  </a:cxn>
                  <a:cxn ang="0">
                    <a:pos x="3085" y="0"/>
                  </a:cxn>
                  <a:cxn ang="0">
                    <a:pos x="2974" y="114"/>
                  </a:cxn>
                  <a:cxn ang="0">
                    <a:pos x="2338" y="106"/>
                  </a:cxn>
                  <a:cxn ang="0">
                    <a:pos x="1762" y="352"/>
                  </a:cxn>
                  <a:cxn ang="0">
                    <a:pos x="1667" y="112"/>
                  </a:cxn>
                  <a:cxn ang="0">
                    <a:pos x="1046" y="106"/>
                  </a:cxn>
                  <a:cxn ang="0">
                    <a:pos x="1147" y="11"/>
                  </a:cxn>
                  <a:cxn ang="0">
                    <a:pos x="599" y="140"/>
                  </a:cxn>
                </a:cxnLst>
                <a:rect l="0" t="0" r="r" b="b"/>
                <a:pathLst>
                  <a:path w="3328" h="906">
                    <a:moveTo>
                      <a:pt x="599" y="140"/>
                    </a:moveTo>
                    <a:lnTo>
                      <a:pt x="877" y="270"/>
                    </a:lnTo>
                    <a:lnTo>
                      <a:pt x="964" y="177"/>
                    </a:lnTo>
                    <a:lnTo>
                      <a:pt x="1393" y="183"/>
                    </a:lnTo>
                    <a:lnTo>
                      <a:pt x="1527" y="459"/>
                    </a:lnTo>
                    <a:lnTo>
                      <a:pt x="856" y="727"/>
                    </a:lnTo>
                    <a:lnTo>
                      <a:pt x="436" y="721"/>
                    </a:lnTo>
                    <a:lnTo>
                      <a:pt x="537" y="615"/>
                    </a:lnTo>
                    <a:lnTo>
                      <a:pt x="0" y="755"/>
                    </a:lnTo>
                    <a:lnTo>
                      <a:pt x="247" y="906"/>
                    </a:lnTo>
                    <a:lnTo>
                      <a:pt x="337" y="804"/>
                    </a:lnTo>
                    <a:lnTo>
                      <a:pt x="973" y="800"/>
                    </a:lnTo>
                    <a:lnTo>
                      <a:pt x="1570" y="552"/>
                    </a:lnTo>
                    <a:lnTo>
                      <a:pt x="1663" y="810"/>
                    </a:lnTo>
                    <a:lnTo>
                      <a:pt x="2281" y="807"/>
                    </a:lnTo>
                    <a:lnTo>
                      <a:pt x="2188" y="900"/>
                    </a:lnTo>
                    <a:lnTo>
                      <a:pt x="2707" y="772"/>
                    </a:lnTo>
                    <a:lnTo>
                      <a:pt x="2467" y="624"/>
                    </a:lnTo>
                    <a:lnTo>
                      <a:pt x="2359" y="726"/>
                    </a:lnTo>
                    <a:lnTo>
                      <a:pt x="1915" y="720"/>
                    </a:lnTo>
                    <a:lnTo>
                      <a:pt x="1812" y="447"/>
                    </a:lnTo>
                    <a:lnTo>
                      <a:pt x="2438" y="190"/>
                    </a:lnTo>
                    <a:lnTo>
                      <a:pt x="2899" y="192"/>
                    </a:lnTo>
                    <a:lnTo>
                      <a:pt x="2815" y="276"/>
                    </a:lnTo>
                    <a:lnTo>
                      <a:pt x="3328" y="151"/>
                    </a:lnTo>
                    <a:lnTo>
                      <a:pt x="3085" y="0"/>
                    </a:lnTo>
                    <a:lnTo>
                      <a:pt x="2974" y="114"/>
                    </a:lnTo>
                    <a:lnTo>
                      <a:pt x="2338" y="106"/>
                    </a:lnTo>
                    <a:lnTo>
                      <a:pt x="1762" y="352"/>
                    </a:lnTo>
                    <a:lnTo>
                      <a:pt x="1667" y="112"/>
                    </a:lnTo>
                    <a:lnTo>
                      <a:pt x="1046" y="106"/>
                    </a:lnTo>
                    <a:lnTo>
                      <a:pt x="1147" y="11"/>
                    </a:lnTo>
                    <a:lnTo>
                      <a:pt x="599" y="14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4D4D4D"/>
                </a:solidFill>
                <a:round/>
                <a:headEnd type="none" w="med" len="med"/>
                <a:tailEnd type="none" w="med" len="med"/>
              </a:ln>
              <a:effectLst>
                <a:outerShdw dist="17961" dir="2700000" algn="ctr" rotWithShape="0">
                  <a:srgbClr val="4D4D4D">
                    <a:alpha val="50000"/>
                  </a:srgbClr>
                </a:outerShdw>
              </a:effectLst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76" name="그룹 75"/>
            <p:cNvGrpSpPr/>
            <p:nvPr/>
          </p:nvGrpSpPr>
          <p:grpSpPr>
            <a:xfrm>
              <a:off x="6717751" y="3697427"/>
              <a:ext cx="908523" cy="450881"/>
              <a:chOff x="3779912" y="1124744"/>
              <a:chExt cx="1499235" cy="742950"/>
            </a:xfrm>
          </p:grpSpPr>
          <p:sp>
            <p:nvSpPr>
              <p:cNvPr id="78" name="AutoShape 26"/>
              <p:cNvSpPr>
                <a:spLocks noChangeArrowheads="1"/>
              </p:cNvSpPr>
              <p:nvPr/>
            </p:nvSpPr>
            <p:spPr bwMode="auto">
              <a:xfrm>
                <a:off x="3779912" y="1124744"/>
                <a:ext cx="1495425" cy="742950"/>
              </a:xfrm>
              <a:prstGeom prst="cube">
                <a:avLst>
                  <a:gd name="adj" fmla="val 55426"/>
                </a:avLst>
              </a:prstGeom>
              <a:gradFill rotWithShape="1">
                <a:gsLst>
                  <a:gs pos="0">
                    <a:srgbClr val="EAEAEA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77777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9" name="Freeform 27"/>
              <p:cNvSpPr>
                <a:spLocks/>
              </p:cNvSpPr>
              <p:nvPr/>
            </p:nvSpPr>
            <p:spPr bwMode="auto">
              <a:xfrm>
                <a:off x="3782134" y="1124744"/>
                <a:ext cx="1497013" cy="417512"/>
              </a:xfrm>
              <a:custGeom>
                <a:avLst/>
                <a:gdLst/>
                <a:ahLst/>
                <a:cxnLst>
                  <a:cxn ang="0">
                    <a:pos x="0" y="693"/>
                  </a:cxn>
                  <a:cxn ang="0">
                    <a:pos x="2108" y="699"/>
                  </a:cxn>
                  <a:cxn ang="0">
                    <a:pos x="2802" y="0"/>
                  </a:cxn>
                  <a:cxn ang="0">
                    <a:pos x="693" y="0"/>
                  </a:cxn>
                  <a:cxn ang="0">
                    <a:pos x="0" y="693"/>
                  </a:cxn>
                </a:cxnLst>
                <a:rect l="0" t="0" r="r" b="b"/>
                <a:pathLst>
                  <a:path w="2802" h="699">
                    <a:moveTo>
                      <a:pt x="0" y="693"/>
                    </a:moveTo>
                    <a:lnTo>
                      <a:pt x="2108" y="699"/>
                    </a:lnTo>
                    <a:lnTo>
                      <a:pt x="2802" y="0"/>
                    </a:lnTo>
                    <a:lnTo>
                      <a:pt x="693" y="0"/>
                    </a:lnTo>
                    <a:lnTo>
                      <a:pt x="0" y="69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0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solidFill>
                  <a:srgbClr val="777777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0" name="WordArt 28"/>
              <p:cNvSpPr>
                <a:spLocks noChangeArrowheads="1" noChangeShapeType="1" noTextEdit="1"/>
              </p:cNvSpPr>
              <p:nvPr/>
            </p:nvSpPr>
            <p:spPr bwMode="auto">
              <a:xfrm>
                <a:off x="3832934" y="1588294"/>
                <a:ext cx="1003300" cy="26193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buNone/>
                </a:pPr>
                <a:r>
                  <a:rPr lang="en-US" altLang="ko-KR" sz="3600" kern="10" dirty="0" smtClean="0">
                    <a:ln w="952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solidFill>
                      <a:srgbClr val="808080"/>
                    </a:solidFill>
                    <a:latin typeface="Tahoma"/>
                    <a:cs typeface="Tahoma"/>
                  </a:rPr>
                  <a:t>SWITCH</a:t>
                </a:r>
                <a:endParaRPr lang="ko-KR" altLang="en-US" sz="36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endParaRPr>
              </a:p>
            </p:txBody>
          </p:sp>
          <p:sp>
            <p:nvSpPr>
              <p:cNvPr id="81" name="Freeform 29"/>
              <p:cNvSpPr>
                <a:spLocks/>
              </p:cNvSpPr>
              <p:nvPr/>
            </p:nvSpPr>
            <p:spPr bwMode="auto">
              <a:xfrm>
                <a:off x="3920247" y="1135856"/>
                <a:ext cx="1228725" cy="357188"/>
              </a:xfrm>
              <a:custGeom>
                <a:avLst/>
                <a:gdLst/>
                <a:ahLst/>
                <a:cxnLst>
                  <a:cxn ang="0">
                    <a:pos x="599" y="140"/>
                  </a:cxn>
                  <a:cxn ang="0">
                    <a:pos x="877" y="270"/>
                  </a:cxn>
                  <a:cxn ang="0">
                    <a:pos x="964" y="177"/>
                  </a:cxn>
                  <a:cxn ang="0">
                    <a:pos x="1393" y="183"/>
                  </a:cxn>
                  <a:cxn ang="0">
                    <a:pos x="1527" y="459"/>
                  </a:cxn>
                  <a:cxn ang="0">
                    <a:pos x="856" y="727"/>
                  </a:cxn>
                  <a:cxn ang="0">
                    <a:pos x="436" y="721"/>
                  </a:cxn>
                  <a:cxn ang="0">
                    <a:pos x="537" y="615"/>
                  </a:cxn>
                  <a:cxn ang="0">
                    <a:pos x="0" y="755"/>
                  </a:cxn>
                  <a:cxn ang="0">
                    <a:pos x="247" y="906"/>
                  </a:cxn>
                  <a:cxn ang="0">
                    <a:pos x="337" y="804"/>
                  </a:cxn>
                  <a:cxn ang="0">
                    <a:pos x="973" y="800"/>
                  </a:cxn>
                  <a:cxn ang="0">
                    <a:pos x="1570" y="552"/>
                  </a:cxn>
                  <a:cxn ang="0">
                    <a:pos x="1663" y="810"/>
                  </a:cxn>
                  <a:cxn ang="0">
                    <a:pos x="2281" y="807"/>
                  </a:cxn>
                  <a:cxn ang="0">
                    <a:pos x="2188" y="900"/>
                  </a:cxn>
                  <a:cxn ang="0">
                    <a:pos x="2707" y="772"/>
                  </a:cxn>
                  <a:cxn ang="0">
                    <a:pos x="2467" y="624"/>
                  </a:cxn>
                  <a:cxn ang="0">
                    <a:pos x="2359" y="726"/>
                  </a:cxn>
                  <a:cxn ang="0">
                    <a:pos x="1915" y="720"/>
                  </a:cxn>
                  <a:cxn ang="0">
                    <a:pos x="1812" y="447"/>
                  </a:cxn>
                  <a:cxn ang="0">
                    <a:pos x="2438" y="190"/>
                  </a:cxn>
                  <a:cxn ang="0">
                    <a:pos x="2899" y="192"/>
                  </a:cxn>
                  <a:cxn ang="0">
                    <a:pos x="2815" y="276"/>
                  </a:cxn>
                  <a:cxn ang="0">
                    <a:pos x="3328" y="151"/>
                  </a:cxn>
                  <a:cxn ang="0">
                    <a:pos x="3085" y="0"/>
                  </a:cxn>
                  <a:cxn ang="0">
                    <a:pos x="2974" y="114"/>
                  </a:cxn>
                  <a:cxn ang="0">
                    <a:pos x="2338" y="106"/>
                  </a:cxn>
                  <a:cxn ang="0">
                    <a:pos x="1762" y="352"/>
                  </a:cxn>
                  <a:cxn ang="0">
                    <a:pos x="1667" y="112"/>
                  </a:cxn>
                  <a:cxn ang="0">
                    <a:pos x="1046" y="106"/>
                  </a:cxn>
                  <a:cxn ang="0">
                    <a:pos x="1147" y="11"/>
                  </a:cxn>
                  <a:cxn ang="0">
                    <a:pos x="599" y="140"/>
                  </a:cxn>
                </a:cxnLst>
                <a:rect l="0" t="0" r="r" b="b"/>
                <a:pathLst>
                  <a:path w="3328" h="906">
                    <a:moveTo>
                      <a:pt x="599" y="140"/>
                    </a:moveTo>
                    <a:lnTo>
                      <a:pt x="877" y="270"/>
                    </a:lnTo>
                    <a:lnTo>
                      <a:pt x="964" y="177"/>
                    </a:lnTo>
                    <a:lnTo>
                      <a:pt x="1393" y="183"/>
                    </a:lnTo>
                    <a:lnTo>
                      <a:pt x="1527" y="459"/>
                    </a:lnTo>
                    <a:lnTo>
                      <a:pt x="856" y="727"/>
                    </a:lnTo>
                    <a:lnTo>
                      <a:pt x="436" y="721"/>
                    </a:lnTo>
                    <a:lnTo>
                      <a:pt x="537" y="615"/>
                    </a:lnTo>
                    <a:lnTo>
                      <a:pt x="0" y="755"/>
                    </a:lnTo>
                    <a:lnTo>
                      <a:pt x="247" y="906"/>
                    </a:lnTo>
                    <a:lnTo>
                      <a:pt x="337" y="804"/>
                    </a:lnTo>
                    <a:lnTo>
                      <a:pt x="973" y="800"/>
                    </a:lnTo>
                    <a:lnTo>
                      <a:pt x="1570" y="552"/>
                    </a:lnTo>
                    <a:lnTo>
                      <a:pt x="1663" y="810"/>
                    </a:lnTo>
                    <a:lnTo>
                      <a:pt x="2281" y="807"/>
                    </a:lnTo>
                    <a:lnTo>
                      <a:pt x="2188" y="900"/>
                    </a:lnTo>
                    <a:lnTo>
                      <a:pt x="2707" y="772"/>
                    </a:lnTo>
                    <a:lnTo>
                      <a:pt x="2467" y="624"/>
                    </a:lnTo>
                    <a:lnTo>
                      <a:pt x="2359" y="726"/>
                    </a:lnTo>
                    <a:lnTo>
                      <a:pt x="1915" y="720"/>
                    </a:lnTo>
                    <a:lnTo>
                      <a:pt x="1812" y="447"/>
                    </a:lnTo>
                    <a:lnTo>
                      <a:pt x="2438" y="190"/>
                    </a:lnTo>
                    <a:lnTo>
                      <a:pt x="2899" y="192"/>
                    </a:lnTo>
                    <a:lnTo>
                      <a:pt x="2815" y="276"/>
                    </a:lnTo>
                    <a:lnTo>
                      <a:pt x="3328" y="151"/>
                    </a:lnTo>
                    <a:lnTo>
                      <a:pt x="3085" y="0"/>
                    </a:lnTo>
                    <a:lnTo>
                      <a:pt x="2974" y="114"/>
                    </a:lnTo>
                    <a:lnTo>
                      <a:pt x="2338" y="106"/>
                    </a:lnTo>
                    <a:lnTo>
                      <a:pt x="1762" y="352"/>
                    </a:lnTo>
                    <a:lnTo>
                      <a:pt x="1667" y="112"/>
                    </a:lnTo>
                    <a:lnTo>
                      <a:pt x="1046" y="106"/>
                    </a:lnTo>
                    <a:lnTo>
                      <a:pt x="1147" y="11"/>
                    </a:lnTo>
                    <a:lnTo>
                      <a:pt x="599" y="14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4D4D4D"/>
                </a:solidFill>
                <a:round/>
                <a:headEnd type="none" w="med" len="med"/>
                <a:tailEnd type="none" w="med" len="med"/>
              </a:ln>
              <a:effectLst>
                <a:outerShdw dist="17961" dir="2700000" algn="ctr" rotWithShape="0">
                  <a:srgbClr val="4D4D4D">
                    <a:alpha val="50000"/>
                  </a:srgbClr>
                </a:outerShdw>
              </a:effectLst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9752" y="1998477"/>
              <a:ext cx="685800" cy="783898"/>
            </a:xfrm>
            <a:prstGeom prst="rect">
              <a:avLst/>
            </a:prstGeom>
          </p:spPr>
        </p:pic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2280" y="3559456"/>
              <a:ext cx="685800" cy="783898"/>
            </a:xfrm>
            <a:prstGeom prst="rect">
              <a:avLst/>
            </a:prstGeom>
          </p:spPr>
        </p:pic>
        <p:cxnSp>
          <p:nvCxnSpPr>
            <p:cNvPr id="90" name="직선 연결선 89"/>
            <p:cNvCxnSpPr/>
            <p:nvPr/>
          </p:nvCxnSpPr>
          <p:spPr>
            <a:xfrm flipH="1" flipV="1">
              <a:off x="2287072" y="2628842"/>
              <a:ext cx="813229" cy="1194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그룹 92"/>
            <p:cNvGrpSpPr/>
            <p:nvPr/>
          </p:nvGrpSpPr>
          <p:grpSpPr>
            <a:xfrm>
              <a:off x="5454566" y="4883451"/>
              <a:ext cx="908523" cy="450881"/>
              <a:chOff x="3779912" y="1124744"/>
              <a:chExt cx="1499235" cy="742950"/>
            </a:xfrm>
          </p:grpSpPr>
          <p:sp>
            <p:nvSpPr>
              <p:cNvPr id="94" name="AutoShape 26"/>
              <p:cNvSpPr>
                <a:spLocks noChangeArrowheads="1"/>
              </p:cNvSpPr>
              <p:nvPr/>
            </p:nvSpPr>
            <p:spPr bwMode="auto">
              <a:xfrm>
                <a:off x="3779912" y="1124744"/>
                <a:ext cx="1495425" cy="742950"/>
              </a:xfrm>
              <a:prstGeom prst="cube">
                <a:avLst>
                  <a:gd name="adj" fmla="val 55426"/>
                </a:avLst>
              </a:prstGeom>
              <a:gradFill rotWithShape="1">
                <a:gsLst>
                  <a:gs pos="0">
                    <a:srgbClr val="EAEAEA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77777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5" name="Freeform 27"/>
              <p:cNvSpPr>
                <a:spLocks/>
              </p:cNvSpPr>
              <p:nvPr/>
            </p:nvSpPr>
            <p:spPr bwMode="auto">
              <a:xfrm>
                <a:off x="3782134" y="1124744"/>
                <a:ext cx="1497013" cy="417512"/>
              </a:xfrm>
              <a:custGeom>
                <a:avLst/>
                <a:gdLst/>
                <a:ahLst/>
                <a:cxnLst>
                  <a:cxn ang="0">
                    <a:pos x="0" y="693"/>
                  </a:cxn>
                  <a:cxn ang="0">
                    <a:pos x="2108" y="699"/>
                  </a:cxn>
                  <a:cxn ang="0">
                    <a:pos x="2802" y="0"/>
                  </a:cxn>
                  <a:cxn ang="0">
                    <a:pos x="693" y="0"/>
                  </a:cxn>
                  <a:cxn ang="0">
                    <a:pos x="0" y="693"/>
                  </a:cxn>
                </a:cxnLst>
                <a:rect l="0" t="0" r="r" b="b"/>
                <a:pathLst>
                  <a:path w="2802" h="699">
                    <a:moveTo>
                      <a:pt x="0" y="693"/>
                    </a:moveTo>
                    <a:lnTo>
                      <a:pt x="2108" y="699"/>
                    </a:lnTo>
                    <a:lnTo>
                      <a:pt x="2802" y="0"/>
                    </a:lnTo>
                    <a:lnTo>
                      <a:pt x="693" y="0"/>
                    </a:lnTo>
                    <a:lnTo>
                      <a:pt x="0" y="69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0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solidFill>
                  <a:srgbClr val="777777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6" name="WordArt 28"/>
              <p:cNvSpPr>
                <a:spLocks noChangeArrowheads="1" noChangeShapeType="1" noTextEdit="1"/>
              </p:cNvSpPr>
              <p:nvPr/>
            </p:nvSpPr>
            <p:spPr bwMode="auto">
              <a:xfrm>
                <a:off x="3832934" y="1588294"/>
                <a:ext cx="1003300" cy="26193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buNone/>
                </a:pPr>
                <a:r>
                  <a:rPr lang="en-US" altLang="ko-KR" sz="3600" kern="10" dirty="0" smtClean="0">
                    <a:ln w="952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solidFill>
                      <a:srgbClr val="808080"/>
                    </a:solidFill>
                    <a:latin typeface="Tahoma"/>
                    <a:cs typeface="Tahoma"/>
                  </a:rPr>
                  <a:t>SWITCH</a:t>
                </a:r>
                <a:endParaRPr lang="ko-KR" altLang="en-US" sz="36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endParaRPr>
              </a:p>
            </p:txBody>
          </p:sp>
          <p:sp>
            <p:nvSpPr>
              <p:cNvPr id="97" name="Freeform 29"/>
              <p:cNvSpPr>
                <a:spLocks/>
              </p:cNvSpPr>
              <p:nvPr/>
            </p:nvSpPr>
            <p:spPr bwMode="auto">
              <a:xfrm>
                <a:off x="3920247" y="1135856"/>
                <a:ext cx="1228725" cy="357188"/>
              </a:xfrm>
              <a:custGeom>
                <a:avLst/>
                <a:gdLst/>
                <a:ahLst/>
                <a:cxnLst>
                  <a:cxn ang="0">
                    <a:pos x="599" y="140"/>
                  </a:cxn>
                  <a:cxn ang="0">
                    <a:pos x="877" y="270"/>
                  </a:cxn>
                  <a:cxn ang="0">
                    <a:pos x="964" y="177"/>
                  </a:cxn>
                  <a:cxn ang="0">
                    <a:pos x="1393" y="183"/>
                  </a:cxn>
                  <a:cxn ang="0">
                    <a:pos x="1527" y="459"/>
                  </a:cxn>
                  <a:cxn ang="0">
                    <a:pos x="856" y="727"/>
                  </a:cxn>
                  <a:cxn ang="0">
                    <a:pos x="436" y="721"/>
                  </a:cxn>
                  <a:cxn ang="0">
                    <a:pos x="537" y="615"/>
                  </a:cxn>
                  <a:cxn ang="0">
                    <a:pos x="0" y="755"/>
                  </a:cxn>
                  <a:cxn ang="0">
                    <a:pos x="247" y="906"/>
                  </a:cxn>
                  <a:cxn ang="0">
                    <a:pos x="337" y="804"/>
                  </a:cxn>
                  <a:cxn ang="0">
                    <a:pos x="973" y="800"/>
                  </a:cxn>
                  <a:cxn ang="0">
                    <a:pos x="1570" y="552"/>
                  </a:cxn>
                  <a:cxn ang="0">
                    <a:pos x="1663" y="810"/>
                  </a:cxn>
                  <a:cxn ang="0">
                    <a:pos x="2281" y="807"/>
                  </a:cxn>
                  <a:cxn ang="0">
                    <a:pos x="2188" y="900"/>
                  </a:cxn>
                  <a:cxn ang="0">
                    <a:pos x="2707" y="772"/>
                  </a:cxn>
                  <a:cxn ang="0">
                    <a:pos x="2467" y="624"/>
                  </a:cxn>
                  <a:cxn ang="0">
                    <a:pos x="2359" y="726"/>
                  </a:cxn>
                  <a:cxn ang="0">
                    <a:pos x="1915" y="720"/>
                  </a:cxn>
                  <a:cxn ang="0">
                    <a:pos x="1812" y="447"/>
                  </a:cxn>
                  <a:cxn ang="0">
                    <a:pos x="2438" y="190"/>
                  </a:cxn>
                  <a:cxn ang="0">
                    <a:pos x="2899" y="192"/>
                  </a:cxn>
                  <a:cxn ang="0">
                    <a:pos x="2815" y="276"/>
                  </a:cxn>
                  <a:cxn ang="0">
                    <a:pos x="3328" y="151"/>
                  </a:cxn>
                  <a:cxn ang="0">
                    <a:pos x="3085" y="0"/>
                  </a:cxn>
                  <a:cxn ang="0">
                    <a:pos x="2974" y="114"/>
                  </a:cxn>
                  <a:cxn ang="0">
                    <a:pos x="2338" y="106"/>
                  </a:cxn>
                  <a:cxn ang="0">
                    <a:pos x="1762" y="352"/>
                  </a:cxn>
                  <a:cxn ang="0">
                    <a:pos x="1667" y="112"/>
                  </a:cxn>
                  <a:cxn ang="0">
                    <a:pos x="1046" y="106"/>
                  </a:cxn>
                  <a:cxn ang="0">
                    <a:pos x="1147" y="11"/>
                  </a:cxn>
                  <a:cxn ang="0">
                    <a:pos x="599" y="140"/>
                  </a:cxn>
                </a:cxnLst>
                <a:rect l="0" t="0" r="r" b="b"/>
                <a:pathLst>
                  <a:path w="3328" h="906">
                    <a:moveTo>
                      <a:pt x="599" y="140"/>
                    </a:moveTo>
                    <a:lnTo>
                      <a:pt x="877" y="270"/>
                    </a:lnTo>
                    <a:lnTo>
                      <a:pt x="964" y="177"/>
                    </a:lnTo>
                    <a:lnTo>
                      <a:pt x="1393" y="183"/>
                    </a:lnTo>
                    <a:lnTo>
                      <a:pt x="1527" y="459"/>
                    </a:lnTo>
                    <a:lnTo>
                      <a:pt x="856" y="727"/>
                    </a:lnTo>
                    <a:lnTo>
                      <a:pt x="436" y="721"/>
                    </a:lnTo>
                    <a:lnTo>
                      <a:pt x="537" y="615"/>
                    </a:lnTo>
                    <a:lnTo>
                      <a:pt x="0" y="755"/>
                    </a:lnTo>
                    <a:lnTo>
                      <a:pt x="247" y="906"/>
                    </a:lnTo>
                    <a:lnTo>
                      <a:pt x="337" y="804"/>
                    </a:lnTo>
                    <a:lnTo>
                      <a:pt x="973" y="800"/>
                    </a:lnTo>
                    <a:lnTo>
                      <a:pt x="1570" y="552"/>
                    </a:lnTo>
                    <a:lnTo>
                      <a:pt x="1663" y="810"/>
                    </a:lnTo>
                    <a:lnTo>
                      <a:pt x="2281" y="807"/>
                    </a:lnTo>
                    <a:lnTo>
                      <a:pt x="2188" y="900"/>
                    </a:lnTo>
                    <a:lnTo>
                      <a:pt x="2707" y="772"/>
                    </a:lnTo>
                    <a:lnTo>
                      <a:pt x="2467" y="624"/>
                    </a:lnTo>
                    <a:lnTo>
                      <a:pt x="2359" y="726"/>
                    </a:lnTo>
                    <a:lnTo>
                      <a:pt x="1915" y="720"/>
                    </a:lnTo>
                    <a:lnTo>
                      <a:pt x="1812" y="447"/>
                    </a:lnTo>
                    <a:lnTo>
                      <a:pt x="2438" y="190"/>
                    </a:lnTo>
                    <a:lnTo>
                      <a:pt x="2899" y="192"/>
                    </a:lnTo>
                    <a:lnTo>
                      <a:pt x="2815" y="276"/>
                    </a:lnTo>
                    <a:lnTo>
                      <a:pt x="3328" y="151"/>
                    </a:lnTo>
                    <a:lnTo>
                      <a:pt x="3085" y="0"/>
                    </a:lnTo>
                    <a:lnTo>
                      <a:pt x="2974" y="114"/>
                    </a:lnTo>
                    <a:lnTo>
                      <a:pt x="2338" y="106"/>
                    </a:lnTo>
                    <a:lnTo>
                      <a:pt x="1762" y="352"/>
                    </a:lnTo>
                    <a:lnTo>
                      <a:pt x="1667" y="112"/>
                    </a:lnTo>
                    <a:lnTo>
                      <a:pt x="1046" y="106"/>
                    </a:lnTo>
                    <a:lnTo>
                      <a:pt x="1147" y="11"/>
                    </a:lnTo>
                    <a:lnTo>
                      <a:pt x="599" y="14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4D4D4D"/>
                </a:solidFill>
                <a:round/>
                <a:headEnd type="none" w="med" len="med"/>
                <a:tailEnd type="none" w="med" len="med"/>
              </a:ln>
              <a:effectLst>
                <a:outerShdw dist="17961" dir="2700000" algn="ctr" rotWithShape="0">
                  <a:srgbClr val="4D4D4D">
                    <a:alpha val="50000"/>
                  </a:srgbClr>
                </a:outerShdw>
              </a:effectLst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98" name="그룹 97"/>
            <p:cNvGrpSpPr/>
            <p:nvPr/>
          </p:nvGrpSpPr>
          <p:grpSpPr>
            <a:xfrm>
              <a:off x="5558390" y="1015510"/>
              <a:ext cx="908523" cy="450881"/>
              <a:chOff x="3779912" y="1124744"/>
              <a:chExt cx="1499235" cy="742950"/>
            </a:xfrm>
          </p:grpSpPr>
          <p:sp>
            <p:nvSpPr>
              <p:cNvPr id="99" name="AutoShape 26"/>
              <p:cNvSpPr>
                <a:spLocks noChangeArrowheads="1"/>
              </p:cNvSpPr>
              <p:nvPr/>
            </p:nvSpPr>
            <p:spPr bwMode="auto">
              <a:xfrm>
                <a:off x="3779912" y="1124744"/>
                <a:ext cx="1495425" cy="742950"/>
              </a:xfrm>
              <a:prstGeom prst="cube">
                <a:avLst>
                  <a:gd name="adj" fmla="val 55426"/>
                </a:avLst>
              </a:prstGeom>
              <a:gradFill rotWithShape="1">
                <a:gsLst>
                  <a:gs pos="0">
                    <a:srgbClr val="EAEAEA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77777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0" name="Freeform 27"/>
              <p:cNvSpPr>
                <a:spLocks/>
              </p:cNvSpPr>
              <p:nvPr/>
            </p:nvSpPr>
            <p:spPr bwMode="auto">
              <a:xfrm>
                <a:off x="3782134" y="1124744"/>
                <a:ext cx="1497013" cy="417512"/>
              </a:xfrm>
              <a:custGeom>
                <a:avLst/>
                <a:gdLst/>
                <a:ahLst/>
                <a:cxnLst>
                  <a:cxn ang="0">
                    <a:pos x="0" y="693"/>
                  </a:cxn>
                  <a:cxn ang="0">
                    <a:pos x="2108" y="699"/>
                  </a:cxn>
                  <a:cxn ang="0">
                    <a:pos x="2802" y="0"/>
                  </a:cxn>
                  <a:cxn ang="0">
                    <a:pos x="693" y="0"/>
                  </a:cxn>
                  <a:cxn ang="0">
                    <a:pos x="0" y="693"/>
                  </a:cxn>
                </a:cxnLst>
                <a:rect l="0" t="0" r="r" b="b"/>
                <a:pathLst>
                  <a:path w="2802" h="699">
                    <a:moveTo>
                      <a:pt x="0" y="693"/>
                    </a:moveTo>
                    <a:lnTo>
                      <a:pt x="2108" y="699"/>
                    </a:lnTo>
                    <a:lnTo>
                      <a:pt x="2802" y="0"/>
                    </a:lnTo>
                    <a:lnTo>
                      <a:pt x="693" y="0"/>
                    </a:lnTo>
                    <a:lnTo>
                      <a:pt x="0" y="69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0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solidFill>
                  <a:srgbClr val="777777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1" name="WordArt 28"/>
              <p:cNvSpPr>
                <a:spLocks noChangeArrowheads="1" noChangeShapeType="1" noTextEdit="1"/>
              </p:cNvSpPr>
              <p:nvPr/>
            </p:nvSpPr>
            <p:spPr bwMode="auto">
              <a:xfrm>
                <a:off x="3832934" y="1588294"/>
                <a:ext cx="1003300" cy="26193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buNone/>
                </a:pPr>
                <a:r>
                  <a:rPr lang="en-US" altLang="ko-KR" sz="3600" kern="10" dirty="0" smtClean="0">
                    <a:ln w="952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solidFill>
                      <a:srgbClr val="808080"/>
                    </a:solidFill>
                    <a:latin typeface="Tahoma"/>
                    <a:cs typeface="Tahoma"/>
                  </a:rPr>
                  <a:t>SWITCH</a:t>
                </a:r>
                <a:endParaRPr lang="ko-KR" altLang="en-US" sz="36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endParaRPr>
              </a:p>
            </p:txBody>
          </p:sp>
          <p:sp>
            <p:nvSpPr>
              <p:cNvPr id="102" name="Freeform 29"/>
              <p:cNvSpPr>
                <a:spLocks/>
              </p:cNvSpPr>
              <p:nvPr/>
            </p:nvSpPr>
            <p:spPr bwMode="auto">
              <a:xfrm>
                <a:off x="3920247" y="1135856"/>
                <a:ext cx="1228725" cy="357188"/>
              </a:xfrm>
              <a:custGeom>
                <a:avLst/>
                <a:gdLst/>
                <a:ahLst/>
                <a:cxnLst>
                  <a:cxn ang="0">
                    <a:pos x="599" y="140"/>
                  </a:cxn>
                  <a:cxn ang="0">
                    <a:pos x="877" y="270"/>
                  </a:cxn>
                  <a:cxn ang="0">
                    <a:pos x="964" y="177"/>
                  </a:cxn>
                  <a:cxn ang="0">
                    <a:pos x="1393" y="183"/>
                  </a:cxn>
                  <a:cxn ang="0">
                    <a:pos x="1527" y="459"/>
                  </a:cxn>
                  <a:cxn ang="0">
                    <a:pos x="856" y="727"/>
                  </a:cxn>
                  <a:cxn ang="0">
                    <a:pos x="436" y="721"/>
                  </a:cxn>
                  <a:cxn ang="0">
                    <a:pos x="537" y="615"/>
                  </a:cxn>
                  <a:cxn ang="0">
                    <a:pos x="0" y="755"/>
                  </a:cxn>
                  <a:cxn ang="0">
                    <a:pos x="247" y="906"/>
                  </a:cxn>
                  <a:cxn ang="0">
                    <a:pos x="337" y="804"/>
                  </a:cxn>
                  <a:cxn ang="0">
                    <a:pos x="973" y="800"/>
                  </a:cxn>
                  <a:cxn ang="0">
                    <a:pos x="1570" y="552"/>
                  </a:cxn>
                  <a:cxn ang="0">
                    <a:pos x="1663" y="810"/>
                  </a:cxn>
                  <a:cxn ang="0">
                    <a:pos x="2281" y="807"/>
                  </a:cxn>
                  <a:cxn ang="0">
                    <a:pos x="2188" y="900"/>
                  </a:cxn>
                  <a:cxn ang="0">
                    <a:pos x="2707" y="772"/>
                  </a:cxn>
                  <a:cxn ang="0">
                    <a:pos x="2467" y="624"/>
                  </a:cxn>
                  <a:cxn ang="0">
                    <a:pos x="2359" y="726"/>
                  </a:cxn>
                  <a:cxn ang="0">
                    <a:pos x="1915" y="720"/>
                  </a:cxn>
                  <a:cxn ang="0">
                    <a:pos x="1812" y="447"/>
                  </a:cxn>
                  <a:cxn ang="0">
                    <a:pos x="2438" y="190"/>
                  </a:cxn>
                  <a:cxn ang="0">
                    <a:pos x="2899" y="192"/>
                  </a:cxn>
                  <a:cxn ang="0">
                    <a:pos x="2815" y="276"/>
                  </a:cxn>
                  <a:cxn ang="0">
                    <a:pos x="3328" y="151"/>
                  </a:cxn>
                  <a:cxn ang="0">
                    <a:pos x="3085" y="0"/>
                  </a:cxn>
                  <a:cxn ang="0">
                    <a:pos x="2974" y="114"/>
                  </a:cxn>
                  <a:cxn ang="0">
                    <a:pos x="2338" y="106"/>
                  </a:cxn>
                  <a:cxn ang="0">
                    <a:pos x="1762" y="352"/>
                  </a:cxn>
                  <a:cxn ang="0">
                    <a:pos x="1667" y="112"/>
                  </a:cxn>
                  <a:cxn ang="0">
                    <a:pos x="1046" y="106"/>
                  </a:cxn>
                  <a:cxn ang="0">
                    <a:pos x="1147" y="11"/>
                  </a:cxn>
                  <a:cxn ang="0">
                    <a:pos x="599" y="140"/>
                  </a:cxn>
                </a:cxnLst>
                <a:rect l="0" t="0" r="r" b="b"/>
                <a:pathLst>
                  <a:path w="3328" h="906">
                    <a:moveTo>
                      <a:pt x="599" y="140"/>
                    </a:moveTo>
                    <a:lnTo>
                      <a:pt x="877" y="270"/>
                    </a:lnTo>
                    <a:lnTo>
                      <a:pt x="964" y="177"/>
                    </a:lnTo>
                    <a:lnTo>
                      <a:pt x="1393" y="183"/>
                    </a:lnTo>
                    <a:lnTo>
                      <a:pt x="1527" y="459"/>
                    </a:lnTo>
                    <a:lnTo>
                      <a:pt x="856" y="727"/>
                    </a:lnTo>
                    <a:lnTo>
                      <a:pt x="436" y="721"/>
                    </a:lnTo>
                    <a:lnTo>
                      <a:pt x="537" y="615"/>
                    </a:lnTo>
                    <a:lnTo>
                      <a:pt x="0" y="755"/>
                    </a:lnTo>
                    <a:lnTo>
                      <a:pt x="247" y="906"/>
                    </a:lnTo>
                    <a:lnTo>
                      <a:pt x="337" y="804"/>
                    </a:lnTo>
                    <a:lnTo>
                      <a:pt x="973" y="800"/>
                    </a:lnTo>
                    <a:lnTo>
                      <a:pt x="1570" y="552"/>
                    </a:lnTo>
                    <a:lnTo>
                      <a:pt x="1663" y="810"/>
                    </a:lnTo>
                    <a:lnTo>
                      <a:pt x="2281" y="807"/>
                    </a:lnTo>
                    <a:lnTo>
                      <a:pt x="2188" y="900"/>
                    </a:lnTo>
                    <a:lnTo>
                      <a:pt x="2707" y="772"/>
                    </a:lnTo>
                    <a:lnTo>
                      <a:pt x="2467" y="624"/>
                    </a:lnTo>
                    <a:lnTo>
                      <a:pt x="2359" y="726"/>
                    </a:lnTo>
                    <a:lnTo>
                      <a:pt x="1915" y="720"/>
                    </a:lnTo>
                    <a:lnTo>
                      <a:pt x="1812" y="447"/>
                    </a:lnTo>
                    <a:lnTo>
                      <a:pt x="2438" y="190"/>
                    </a:lnTo>
                    <a:lnTo>
                      <a:pt x="2899" y="192"/>
                    </a:lnTo>
                    <a:lnTo>
                      <a:pt x="2815" y="276"/>
                    </a:lnTo>
                    <a:lnTo>
                      <a:pt x="3328" y="151"/>
                    </a:lnTo>
                    <a:lnTo>
                      <a:pt x="3085" y="0"/>
                    </a:lnTo>
                    <a:lnTo>
                      <a:pt x="2974" y="114"/>
                    </a:lnTo>
                    <a:lnTo>
                      <a:pt x="2338" y="106"/>
                    </a:lnTo>
                    <a:lnTo>
                      <a:pt x="1762" y="352"/>
                    </a:lnTo>
                    <a:lnTo>
                      <a:pt x="1667" y="112"/>
                    </a:lnTo>
                    <a:lnTo>
                      <a:pt x="1046" y="106"/>
                    </a:lnTo>
                    <a:lnTo>
                      <a:pt x="1147" y="11"/>
                    </a:lnTo>
                    <a:lnTo>
                      <a:pt x="599" y="14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4D4D4D"/>
                </a:solidFill>
                <a:round/>
                <a:headEnd type="none" w="med" len="med"/>
                <a:tailEnd type="none" w="med" len="med"/>
              </a:ln>
              <a:effectLst>
                <a:outerShdw dist="17961" dir="2700000" algn="ctr" rotWithShape="0">
                  <a:srgbClr val="4D4D4D">
                    <a:alpha val="50000"/>
                  </a:srgbClr>
                </a:outerShdw>
              </a:effectLst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</p:grpSp>
        <p:cxnSp>
          <p:nvCxnSpPr>
            <p:cNvPr id="104" name="직선 연결선 103"/>
            <p:cNvCxnSpPr/>
            <p:nvPr/>
          </p:nvCxnSpPr>
          <p:spPr>
            <a:xfrm flipV="1">
              <a:off x="7505709" y="2675690"/>
              <a:ext cx="643747" cy="1006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/>
            <p:cNvSpPr/>
            <p:nvPr/>
          </p:nvSpPr>
          <p:spPr>
            <a:xfrm>
              <a:off x="5188889" y="4646554"/>
              <a:ext cx="1515842" cy="1139571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6065027" y="5429992"/>
              <a:ext cx="52610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altLang="ko-KR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DMZ</a:t>
              </a:r>
              <a:endPara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5201909" y="647621"/>
              <a:ext cx="1515842" cy="1029121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6091257" y="710793"/>
              <a:ext cx="52610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altLang="ko-KR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DMZ</a:t>
              </a:r>
              <a:endPara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>
          <a:xfrm>
            <a:off x="6951282" y="6329457"/>
            <a:ext cx="2057400" cy="365125"/>
          </a:xfrm>
        </p:spPr>
        <p:txBody>
          <a:bodyPr/>
          <a:lstStyle/>
          <a:p>
            <a:pPr algn="r">
              <a:defRPr/>
            </a:pPr>
            <a:fld id="{55039F87-4339-4CB4-BF1F-37AA21ADD955}" type="slidenum">
              <a:rPr lang="en-US" altLang="ko-KR" smtClean="0"/>
              <a:pPr algn="r">
                <a:defRPr/>
              </a:pPr>
              <a:t>42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5522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225314" y="1028621"/>
            <a:ext cx="8751449" cy="5138504"/>
            <a:chOff x="72914" y="647621"/>
            <a:chExt cx="8751449" cy="5138504"/>
          </a:xfrm>
        </p:grpSpPr>
        <p:cxnSp>
          <p:nvCxnSpPr>
            <p:cNvPr id="105" name="직선 연결선 104"/>
            <p:cNvCxnSpPr/>
            <p:nvPr/>
          </p:nvCxnSpPr>
          <p:spPr>
            <a:xfrm flipH="1" flipV="1">
              <a:off x="7415932" y="2522076"/>
              <a:ext cx="744596" cy="11217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/>
            <p:nvPr/>
          </p:nvCxnSpPr>
          <p:spPr>
            <a:xfrm>
              <a:off x="5893703" y="4257577"/>
              <a:ext cx="814" cy="6234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/>
            <p:nvPr/>
          </p:nvCxnSpPr>
          <p:spPr>
            <a:xfrm flipH="1" flipV="1">
              <a:off x="3768673" y="2628842"/>
              <a:ext cx="813229" cy="1194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/>
            <p:nvPr/>
          </p:nvCxnSpPr>
          <p:spPr>
            <a:xfrm flipV="1">
              <a:off x="3682423" y="2584350"/>
              <a:ext cx="849539" cy="12033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flipV="1">
              <a:off x="2363336" y="2650533"/>
              <a:ext cx="849539" cy="12033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/>
            <p:cNvCxnSpPr/>
            <p:nvPr/>
          </p:nvCxnSpPr>
          <p:spPr>
            <a:xfrm>
              <a:off x="796837" y="3987757"/>
              <a:ext cx="7518042" cy="64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732563" y="2426822"/>
              <a:ext cx="7518042" cy="64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/>
            <p:cNvCxnSpPr/>
            <p:nvPr/>
          </p:nvCxnSpPr>
          <p:spPr>
            <a:xfrm>
              <a:off x="777332" y="3972128"/>
              <a:ext cx="1364783" cy="262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5906860" y="1418747"/>
              <a:ext cx="814" cy="6234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구름 7"/>
            <p:cNvSpPr/>
            <p:nvPr/>
          </p:nvSpPr>
          <p:spPr>
            <a:xfrm>
              <a:off x="125549" y="3711056"/>
              <a:ext cx="1005735" cy="559983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4219732" y="2218127"/>
              <a:ext cx="908523" cy="450881"/>
              <a:chOff x="3779912" y="1124744"/>
              <a:chExt cx="1499235" cy="742950"/>
            </a:xfrm>
          </p:grpSpPr>
          <p:sp>
            <p:nvSpPr>
              <p:cNvPr id="19" name="AutoShape 26"/>
              <p:cNvSpPr>
                <a:spLocks noChangeArrowheads="1"/>
              </p:cNvSpPr>
              <p:nvPr/>
            </p:nvSpPr>
            <p:spPr bwMode="auto">
              <a:xfrm>
                <a:off x="3779912" y="1124744"/>
                <a:ext cx="1495425" cy="742950"/>
              </a:xfrm>
              <a:prstGeom prst="cube">
                <a:avLst>
                  <a:gd name="adj" fmla="val 55426"/>
                </a:avLst>
              </a:prstGeom>
              <a:gradFill rotWithShape="1">
                <a:gsLst>
                  <a:gs pos="0">
                    <a:srgbClr val="EAEAEA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77777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0" name="Freeform 27"/>
              <p:cNvSpPr>
                <a:spLocks/>
              </p:cNvSpPr>
              <p:nvPr/>
            </p:nvSpPr>
            <p:spPr bwMode="auto">
              <a:xfrm>
                <a:off x="3782134" y="1124744"/>
                <a:ext cx="1497013" cy="417512"/>
              </a:xfrm>
              <a:custGeom>
                <a:avLst/>
                <a:gdLst/>
                <a:ahLst/>
                <a:cxnLst>
                  <a:cxn ang="0">
                    <a:pos x="0" y="693"/>
                  </a:cxn>
                  <a:cxn ang="0">
                    <a:pos x="2108" y="699"/>
                  </a:cxn>
                  <a:cxn ang="0">
                    <a:pos x="2802" y="0"/>
                  </a:cxn>
                  <a:cxn ang="0">
                    <a:pos x="693" y="0"/>
                  </a:cxn>
                  <a:cxn ang="0">
                    <a:pos x="0" y="693"/>
                  </a:cxn>
                </a:cxnLst>
                <a:rect l="0" t="0" r="r" b="b"/>
                <a:pathLst>
                  <a:path w="2802" h="699">
                    <a:moveTo>
                      <a:pt x="0" y="693"/>
                    </a:moveTo>
                    <a:lnTo>
                      <a:pt x="2108" y="699"/>
                    </a:lnTo>
                    <a:lnTo>
                      <a:pt x="2802" y="0"/>
                    </a:lnTo>
                    <a:lnTo>
                      <a:pt x="693" y="0"/>
                    </a:lnTo>
                    <a:lnTo>
                      <a:pt x="0" y="69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0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solidFill>
                  <a:srgbClr val="777777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1" name="WordArt 28"/>
              <p:cNvSpPr>
                <a:spLocks noChangeArrowheads="1" noChangeShapeType="1" noTextEdit="1"/>
              </p:cNvSpPr>
              <p:nvPr/>
            </p:nvSpPr>
            <p:spPr bwMode="auto">
              <a:xfrm>
                <a:off x="3832934" y="1588294"/>
                <a:ext cx="1003300" cy="26193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buNone/>
                </a:pPr>
                <a:r>
                  <a:rPr lang="en-US" altLang="ko-KR" sz="3600" kern="10" dirty="0" smtClean="0">
                    <a:ln w="952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solidFill>
                      <a:srgbClr val="808080"/>
                    </a:solidFill>
                    <a:latin typeface="Tahoma"/>
                    <a:cs typeface="Tahoma"/>
                  </a:rPr>
                  <a:t>SWITCH</a:t>
                </a:r>
                <a:endParaRPr lang="ko-KR" altLang="en-US" sz="36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endParaRPr>
              </a:p>
            </p:txBody>
          </p:sp>
          <p:sp>
            <p:nvSpPr>
              <p:cNvPr id="22" name="Freeform 29"/>
              <p:cNvSpPr>
                <a:spLocks/>
              </p:cNvSpPr>
              <p:nvPr/>
            </p:nvSpPr>
            <p:spPr bwMode="auto">
              <a:xfrm>
                <a:off x="3920247" y="1135856"/>
                <a:ext cx="1228725" cy="357188"/>
              </a:xfrm>
              <a:custGeom>
                <a:avLst/>
                <a:gdLst/>
                <a:ahLst/>
                <a:cxnLst>
                  <a:cxn ang="0">
                    <a:pos x="599" y="140"/>
                  </a:cxn>
                  <a:cxn ang="0">
                    <a:pos x="877" y="270"/>
                  </a:cxn>
                  <a:cxn ang="0">
                    <a:pos x="964" y="177"/>
                  </a:cxn>
                  <a:cxn ang="0">
                    <a:pos x="1393" y="183"/>
                  </a:cxn>
                  <a:cxn ang="0">
                    <a:pos x="1527" y="459"/>
                  </a:cxn>
                  <a:cxn ang="0">
                    <a:pos x="856" y="727"/>
                  </a:cxn>
                  <a:cxn ang="0">
                    <a:pos x="436" y="721"/>
                  </a:cxn>
                  <a:cxn ang="0">
                    <a:pos x="537" y="615"/>
                  </a:cxn>
                  <a:cxn ang="0">
                    <a:pos x="0" y="755"/>
                  </a:cxn>
                  <a:cxn ang="0">
                    <a:pos x="247" y="906"/>
                  </a:cxn>
                  <a:cxn ang="0">
                    <a:pos x="337" y="804"/>
                  </a:cxn>
                  <a:cxn ang="0">
                    <a:pos x="973" y="800"/>
                  </a:cxn>
                  <a:cxn ang="0">
                    <a:pos x="1570" y="552"/>
                  </a:cxn>
                  <a:cxn ang="0">
                    <a:pos x="1663" y="810"/>
                  </a:cxn>
                  <a:cxn ang="0">
                    <a:pos x="2281" y="807"/>
                  </a:cxn>
                  <a:cxn ang="0">
                    <a:pos x="2188" y="900"/>
                  </a:cxn>
                  <a:cxn ang="0">
                    <a:pos x="2707" y="772"/>
                  </a:cxn>
                  <a:cxn ang="0">
                    <a:pos x="2467" y="624"/>
                  </a:cxn>
                  <a:cxn ang="0">
                    <a:pos x="2359" y="726"/>
                  </a:cxn>
                  <a:cxn ang="0">
                    <a:pos x="1915" y="720"/>
                  </a:cxn>
                  <a:cxn ang="0">
                    <a:pos x="1812" y="447"/>
                  </a:cxn>
                  <a:cxn ang="0">
                    <a:pos x="2438" y="190"/>
                  </a:cxn>
                  <a:cxn ang="0">
                    <a:pos x="2899" y="192"/>
                  </a:cxn>
                  <a:cxn ang="0">
                    <a:pos x="2815" y="276"/>
                  </a:cxn>
                  <a:cxn ang="0">
                    <a:pos x="3328" y="151"/>
                  </a:cxn>
                  <a:cxn ang="0">
                    <a:pos x="3085" y="0"/>
                  </a:cxn>
                  <a:cxn ang="0">
                    <a:pos x="2974" y="114"/>
                  </a:cxn>
                  <a:cxn ang="0">
                    <a:pos x="2338" y="106"/>
                  </a:cxn>
                  <a:cxn ang="0">
                    <a:pos x="1762" y="352"/>
                  </a:cxn>
                  <a:cxn ang="0">
                    <a:pos x="1667" y="112"/>
                  </a:cxn>
                  <a:cxn ang="0">
                    <a:pos x="1046" y="106"/>
                  </a:cxn>
                  <a:cxn ang="0">
                    <a:pos x="1147" y="11"/>
                  </a:cxn>
                  <a:cxn ang="0">
                    <a:pos x="599" y="140"/>
                  </a:cxn>
                </a:cxnLst>
                <a:rect l="0" t="0" r="r" b="b"/>
                <a:pathLst>
                  <a:path w="3328" h="906">
                    <a:moveTo>
                      <a:pt x="599" y="140"/>
                    </a:moveTo>
                    <a:lnTo>
                      <a:pt x="877" y="270"/>
                    </a:lnTo>
                    <a:lnTo>
                      <a:pt x="964" y="177"/>
                    </a:lnTo>
                    <a:lnTo>
                      <a:pt x="1393" y="183"/>
                    </a:lnTo>
                    <a:lnTo>
                      <a:pt x="1527" y="459"/>
                    </a:lnTo>
                    <a:lnTo>
                      <a:pt x="856" y="727"/>
                    </a:lnTo>
                    <a:lnTo>
                      <a:pt x="436" y="721"/>
                    </a:lnTo>
                    <a:lnTo>
                      <a:pt x="537" y="615"/>
                    </a:lnTo>
                    <a:lnTo>
                      <a:pt x="0" y="755"/>
                    </a:lnTo>
                    <a:lnTo>
                      <a:pt x="247" y="906"/>
                    </a:lnTo>
                    <a:lnTo>
                      <a:pt x="337" y="804"/>
                    </a:lnTo>
                    <a:lnTo>
                      <a:pt x="973" y="800"/>
                    </a:lnTo>
                    <a:lnTo>
                      <a:pt x="1570" y="552"/>
                    </a:lnTo>
                    <a:lnTo>
                      <a:pt x="1663" y="810"/>
                    </a:lnTo>
                    <a:lnTo>
                      <a:pt x="2281" y="807"/>
                    </a:lnTo>
                    <a:lnTo>
                      <a:pt x="2188" y="900"/>
                    </a:lnTo>
                    <a:lnTo>
                      <a:pt x="2707" y="772"/>
                    </a:lnTo>
                    <a:lnTo>
                      <a:pt x="2467" y="624"/>
                    </a:lnTo>
                    <a:lnTo>
                      <a:pt x="2359" y="726"/>
                    </a:lnTo>
                    <a:lnTo>
                      <a:pt x="1915" y="720"/>
                    </a:lnTo>
                    <a:lnTo>
                      <a:pt x="1812" y="447"/>
                    </a:lnTo>
                    <a:lnTo>
                      <a:pt x="2438" y="190"/>
                    </a:lnTo>
                    <a:lnTo>
                      <a:pt x="2899" y="192"/>
                    </a:lnTo>
                    <a:lnTo>
                      <a:pt x="2815" y="276"/>
                    </a:lnTo>
                    <a:lnTo>
                      <a:pt x="3328" y="151"/>
                    </a:lnTo>
                    <a:lnTo>
                      <a:pt x="3085" y="0"/>
                    </a:lnTo>
                    <a:lnTo>
                      <a:pt x="2974" y="114"/>
                    </a:lnTo>
                    <a:lnTo>
                      <a:pt x="2338" y="106"/>
                    </a:lnTo>
                    <a:lnTo>
                      <a:pt x="1762" y="352"/>
                    </a:lnTo>
                    <a:lnTo>
                      <a:pt x="1667" y="112"/>
                    </a:lnTo>
                    <a:lnTo>
                      <a:pt x="1046" y="106"/>
                    </a:lnTo>
                    <a:lnTo>
                      <a:pt x="1147" y="11"/>
                    </a:lnTo>
                    <a:lnTo>
                      <a:pt x="599" y="14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4D4D4D"/>
                </a:solidFill>
                <a:round/>
                <a:headEnd type="none" w="med" len="med"/>
                <a:tailEnd type="none" w="med" len="med"/>
              </a:ln>
              <a:effectLst>
                <a:outerShdw dist="17961" dir="2700000" algn="ctr" rotWithShape="0">
                  <a:srgbClr val="4D4D4D">
                    <a:alpha val="50000"/>
                  </a:srgbClr>
                </a:outerShdw>
              </a:effectLst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159367" y="3852251"/>
              <a:ext cx="9717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인터넷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(KT)</a:t>
              </a:r>
              <a:endParaRPr lang="ko-KR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1574380" y="3758487"/>
              <a:ext cx="863133" cy="407736"/>
              <a:chOff x="1328738" y="1820863"/>
              <a:chExt cx="1162050" cy="792162"/>
            </a:xfrm>
          </p:grpSpPr>
          <p:sp>
            <p:nvSpPr>
              <p:cNvPr id="14" name="AutoShape 20"/>
              <p:cNvSpPr>
                <a:spLocks noChangeArrowheads="1"/>
              </p:cNvSpPr>
              <p:nvPr/>
            </p:nvSpPr>
            <p:spPr bwMode="auto">
              <a:xfrm>
                <a:off x="1330325" y="1828800"/>
                <a:ext cx="1160463" cy="784225"/>
              </a:xfrm>
              <a:prstGeom prst="can">
                <a:avLst>
                  <a:gd name="adj" fmla="val 50000"/>
                </a:avLst>
              </a:prstGeom>
              <a:gradFill rotWithShape="1">
                <a:gsLst>
                  <a:gs pos="0">
                    <a:srgbClr val="DDDDDD"/>
                  </a:gs>
                  <a:gs pos="50000">
                    <a:srgbClr val="DDDDDD">
                      <a:gamma/>
                      <a:tint val="9020"/>
                      <a:invGamma/>
                    </a:srgbClr>
                  </a:gs>
                  <a:gs pos="100000">
                    <a:srgbClr val="DDDDDD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5" name="WordArt 21"/>
              <p:cNvSpPr>
                <a:spLocks noChangeArrowheads="1" noChangeShapeType="1" noTextEdit="1"/>
              </p:cNvSpPr>
              <p:nvPr/>
            </p:nvSpPr>
            <p:spPr bwMode="auto">
              <a:xfrm>
                <a:off x="1382713" y="2141538"/>
                <a:ext cx="1060450" cy="396875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>
                  <a:buNone/>
                </a:pPr>
                <a:r>
                  <a:rPr lang="en-US" altLang="ko-KR" sz="5400" kern="10" dirty="0" smtClean="0">
                    <a:ln w="952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solidFill>
                      <a:srgbClr val="777777"/>
                    </a:solidFill>
                    <a:latin typeface="Tahoma"/>
                    <a:cs typeface="Tahoma"/>
                  </a:rPr>
                  <a:t>ROUTER</a:t>
                </a:r>
                <a:endParaRPr lang="ko-KR" altLang="en-US" sz="54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ahoma"/>
                  <a:cs typeface="Tahoma"/>
                </a:endParaRPr>
              </a:p>
            </p:txBody>
          </p:sp>
          <p:sp>
            <p:nvSpPr>
              <p:cNvPr id="16" name="Oval 22"/>
              <p:cNvSpPr>
                <a:spLocks noChangeArrowheads="1"/>
              </p:cNvSpPr>
              <p:nvPr/>
            </p:nvSpPr>
            <p:spPr bwMode="auto">
              <a:xfrm>
                <a:off x="1328738" y="1820863"/>
                <a:ext cx="1162050" cy="396875"/>
              </a:xfrm>
              <a:prstGeom prst="ellipse">
                <a:avLst/>
              </a:pr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33333"/>
                      <a:invGamma/>
                    </a:srgbClr>
                  </a:gs>
                </a:gsLst>
                <a:lin ang="1890000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7" name="AutoShape 23"/>
              <p:cNvSpPr>
                <a:spLocks noChangeArrowheads="1"/>
              </p:cNvSpPr>
              <p:nvPr/>
            </p:nvSpPr>
            <p:spPr bwMode="auto">
              <a:xfrm rot="5400000">
                <a:off x="1912144" y="1667669"/>
                <a:ext cx="185738" cy="71755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8 h 21600"/>
                  <a:gd name="T4" fmla="*/ 0 w 21600"/>
                  <a:gd name="T5" fmla="*/ 2 h 21600"/>
                  <a:gd name="T6" fmla="*/ 1 w 21600"/>
                  <a:gd name="T7" fmla="*/ 5 h 21600"/>
                  <a:gd name="T8" fmla="*/ 1 w 21600"/>
                  <a:gd name="T9" fmla="*/ 7 h 21600"/>
                  <a:gd name="T10" fmla="*/ 0 w 21600"/>
                  <a:gd name="T11" fmla="*/ 5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166 w 21600"/>
                  <a:gd name="T19" fmla="*/ 3162 h 21600"/>
                  <a:gd name="T20" fmla="*/ 18434 w 21600"/>
                  <a:gd name="T21" fmla="*/ 18438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7370" y="10242"/>
                    </a:moveTo>
                    <a:cubicBezTo>
                      <a:pt x="17080" y="6828"/>
                      <a:pt x="14225" y="4206"/>
                      <a:pt x="10800" y="4206"/>
                    </a:cubicBezTo>
                    <a:cubicBezTo>
                      <a:pt x="7158" y="4206"/>
                      <a:pt x="4206" y="7158"/>
                      <a:pt x="4206" y="10800"/>
                    </a:cubicBezTo>
                    <a:cubicBezTo>
                      <a:pt x="4205" y="12133"/>
                      <a:pt x="4610" y="13436"/>
                      <a:pt x="5366" y="14535"/>
                    </a:cubicBezTo>
                    <a:lnTo>
                      <a:pt x="1900" y="16918"/>
                    </a:lnTo>
                    <a:cubicBezTo>
                      <a:pt x="662" y="15117"/>
                      <a:pt x="0" y="12984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410" y="-1"/>
                      <a:pt x="21086" y="4295"/>
                      <a:pt x="21561" y="9886"/>
                    </a:cubicBezTo>
                    <a:lnTo>
                      <a:pt x="24251" y="9657"/>
                    </a:lnTo>
                    <a:lnTo>
                      <a:pt x="19871" y="14849"/>
                    </a:lnTo>
                    <a:lnTo>
                      <a:pt x="14680" y="10470"/>
                    </a:lnTo>
                    <a:lnTo>
                      <a:pt x="17370" y="1024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808080"/>
                </a:solidFill>
                <a:miter lim="800000"/>
                <a:headEnd/>
                <a:tailEnd/>
              </a:ln>
              <a:effectLst>
                <a:outerShdw dist="25400" dir="5400000" algn="ctr" rotWithShape="0">
                  <a:srgbClr val="1C1C1C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8" name="AutoShape 24"/>
              <p:cNvSpPr>
                <a:spLocks noChangeArrowheads="1"/>
              </p:cNvSpPr>
              <p:nvPr/>
            </p:nvSpPr>
            <p:spPr bwMode="auto">
              <a:xfrm rot="16200000">
                <a:off x="1751013" y="1603375"/>
                <a:ext cx="182562" cy="73183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8 h 21600"/>
                  <a:gd name="T4" fmla="*/ 0 w 21600"/>
                  <a:gd name="T5" fmla="*/ 2 h 21600"/>
                  <a:gd name="T6" fmla="*/ 1 w 21600"/>
                  <a:gd name="T7" fmla="*/ 5 h 21600"/>
                  <a:gd name="T8" fmla="*/ 1 w 21600"/>
                  <a:gd name="T9" fmla="*/ 8 h 21600"/>
                  <a:gd name="T10" fmla="*/ 0 w 21600"/>
                  <a:gd name="T11" fmla="*/ 5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221 w 21600"/>
                  <a:gd name="T19" fmla="*/ 3142 h 21600"/>
                  <a:gd name="T20" fmla="*/ 18379 w 21600"/>
                  <a:gd name="T21" fmla="*/ 18458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7370" y="10242"/>
                    </a:moveTo>
                    <a:cubicBezTo>
                      <a:pt x="17080" y="6828"/>
                      <a:pt x="14225" y="4206"/>
                      <a:pt x="10800" y="4206"/>
                    </a:cubicBezTo>
                    <a:cubicBezTo>
                      <a:pt x="7158" y="4206"/>
                      <a:pt x="4206" y="7158"/>
                      <a:pt x="4206" y="10800"/>
                    </a:cubicBezTo>
                    <a:cubicBezTo>
                      <a:pt x="4205" y="12133"/>
                      <a:pt x="4610" y="13436"/>
                      <a:pt x="5366" y="14535"/>
                    </a:cubicBezTo>
                    <a:lnTo>
                      <a:pt x="1900" y="16918"/>
                    </a:lnTo>
                    <a:cubicBezTo>
                      <a:pt x="662" y="15117"/>
                      <a:pt x="0" y="12984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410" y="-1"/>
                      <a:pt x="21086" y="4295"/>
                      <a:pt x="21561" y="9886"/>
                    </a:cubicBezTo>
                    <a:lnTo>
                      <a:pt x="24251" y="9657"/>
                    </a:lnTo>
                    <a:lnTo>
                      <a:pt x="19871" y="14849"/>
                    </a:lnTo>
                    <a:lnTo>
                      <a:pt x="14680" y="10470"/>
                    </a:lnTo>
                    <a:lnTo>
                      <a:pt x="17370" y="1024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808080"/>
                </a:solidFill>
                <a:miter lim="800000"/>
                <a:headEnd/>
                <a:tailEnd/>
              </a:ln>
              <a:effectLst>
                <a:outerShdw dist="25400" dir="5400000" algn="ctr" rotWithShape="0">
                  <a:srgbClr val="1C1C1C">
                    <a:alpha val="50000"/>
                  </a:srgbClr>
                </a:outerShdw>
              </a:effectLst>
            </p:spPr>
            <p:txBody>
              <a:bodyPr rot="10800000" wrap="none" anchor="ctr"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</p:grpSp>
        <p:pic>
          <p:nvPicPr>
            <p:cNvPr id="23" name="Picture 158" descr="multilayer switch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0300" y="2133232"/>
              <a:ext cx="702379" cy="611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구름 24"/>
            <p:cNvSpPr/>
            <p:nvPr/>
          </p:nvSpPr>
          <p:spPr>
            <a:xfrm>
              <a:off x="72914" y="2077147"/>
              <a:ext cx="1134459" cy="667997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16986" y="2254648"/>
              <a:ext cx="9717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인터넷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(LG)</a:t>
              </a:r>
              <a:endParaRPr lang="ko-KR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1589107" y="2227167"/>
              <a:ext cx="863133" cy="407736"/>
              <a:chOff x="1328738" y="1820863"/>
              <a:chExt cx="1162050" cy="792162"/>
            </a:xfrm>
          </p:grpSpPr>
          <p:sp>
            <p:nvSpPr>
              <p:cNvPr id="28" name="AutoShape 20"/>
              <p:cNvSpPr>
                <a:spLocks noChangeArrowheads="1"/>
              </p:cNvSpPr>
              <p:nvPr/>
            </p:nvSpPr>
            <p:spPr bwMode="auto">
              <a:xfrm>
                <a:off x="1330325" y="1828800"/>
                <a:ext cx="1160463" cy="784225"/>
              </a:xfrm>
              <a:prstGeom prst="can">
                <a:avLst>
                  <a:gd name="adj" fmla="val 50000"/>
                </a:avLst>
              </a:prstGeom>
              <a:gradFill rotWithShape="1">
                <a:gsLst>
                  <a:gs pos="0">
                    <a:srgbClr val="DDDDDD"/>
                  </a:gs>
                  <a:gs pos="50000">
                    <a:srgbClr val="DDDDDD">
                      <a:gamma/>
                      <a:tint val="9020"/>
                      <a:invGamma/>
                    </a:srgbClr>
                  </a:gs>
                  <a:gs pos="100000">
                    <a:srgbClr val="DDDDDD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9" name="WordArt 21"/>
              <p:cNvSpPr>
                <a:spLocks noChangeArrowheads="1" noChangeShapeType="1" noTextEdit="1"/>
              </p:cNvSpPr>
              <p:nvPr/>
            </p:nvSpPr>
            <p:spPr bwMode="auto">
              <a:xfrm>
                <a:off x="1382713" y="2141538"/>
                <a:ext cx="1060450" cy="396875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>
                  <a:buNone/>
                </a:pPr>
                <a:r>
                  <a:rPr lang="en-US" altLang="ko-KR" sz="5400" kern="10" dirty="0" smtClean="0">
                    <a:ln w="952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solidFill>
                      <a:srgbClr val="777777"/>
                    </a:solidFill>
                    <a:latin typeface="Tahoma"/>
                    <a:cs typeface="Tahoma"/>
                  </a:rPr>
                  <a:t>ROUTER</a:t>
                </a:r>
                <a:endParaRPr lang="ko-KR" altLang="en-US" sz="54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ahoma"/>
                  <a:cs typeface="Tahoma"/>
                </a:endParaRPr>
              </a:p>
            </p:txBody>
          </p:sp>
          <p:sp>
            <p:nvSpPr>
              <p:cNvPr id="30" name="Oval 22"/>
              <p:cNvSpPr>
                <a:spLocks noChangeArrowheads="1"/>
              </p:cNvSpPr>
              <p:nvPr/>
            </p:nvSpPr>
            <p:spPr bwMode="auto">
              <a:xfrm>
                <a:off x="1328738" y="1820863"/>
                <a:ext cx="1162050" cy="396875"/>
              </a:xfrm>
              <a:prstGeom prst="ellipse">
                <a:avLst/>
              </a:pr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33333"/>
                      <a:invGamma/>
                    </a:srgbClr>
                  </a:gs>
                </a:gsLst>
                <a:lin ang="1890000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1" name="AutoShape 23"/>
              <p:cNvSpPr>
                <a:spLocks noChangeArrowheads="1"/>
              </p:cNvSpPr>
              <p:nvPr/>
            </p:nvSpPr>
            <p:spPr bwMode="auto">
              <a:xfrm rot="5400000">
                <a:off x="1912144" y="1667669"/>
                <a:ext cx="185738" cy="71755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8 h 21600"/>
                  <a:gd name="T4" fmla="*/ 0 w 21600"/>
                  <a:gd name="T5" fmla="*/ 2 h 21600"/>
                  <a:gd name="T6" fmla="*/ 1 w 21600"/>
                  <a:gd name="T7" fmla="*/ 5 h 21600"/>
                  <a:gd name="T8" fmla="*/ 1 w 21600"/>
                  <a:gd name="T9" fmla="*/ 7 h 21600"/>
                  <a:gd name="T10" fmla="*/ 0 w 21600"/>
                  <a:gd name="T11" fmla="*/ 5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166 w 21600"/>
                  <a:gd name="T19" fmla="*/ 3162 h 21600"/>
                  <a:gd name="T20" fmla="*/ 18434 w 21600"/>
                  <a:gd name="T21" fmla="*/ 18438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7370" y="10242"/>
                    </a:moveTo>
                    <a:cubicBezTo>
                      <a:pt x="17080" y="6828"/>
                      <a:pt x="14225" y="4206"/>
                      <a:pt x="10800" y="4206"/>
                    </a:cubicBezTo>
                    <a:cubicBezTo>
                      <a:pt x="7158" y="4206"/>
                      <a:pt x="4206" y="7158"/>
                      <a:pt x="4206" y="10800"/>
                    </a:cubicBezTo>
                    <a:cubicBezTo>
                      <a:pt x="4205" y="12133"/>
                      <a:pt x="4610" y="13436"/>
                      <a:pt x="5366" y="14535"/>
                    </a:cubicBezTo>
                    <a:lnTo>
                      <a:pt x="1900" y="16918"/>
                    </a:lnTo>
                    <a:cubicBezTo>
                      <a:pt x="662" y="15117"/>
                      <a:pt x="0" y="12984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410" y="-1"/>
                      <a:pt x="21086" y="4295"/>
                      <a:pt x="21561" y="9886"/>
                    </a:cubicBezTo>
                    <a:lnTo>
                      <a:pt x="24251" y="9657"/>
                    </a:lnTo>
                    <a:lnTo>
                      <a:pt x="19871" y="14849"/>
                    </a:lnTo>
                    <a:lnTo>
                      <a:pt x="14680" y="10470"/>
                    </a:lnTo>
                    <a:lnTo>
                      <a:pt x="17370" y="1024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808080"/>
                </a:solidFill>
                <a:miter lim="800000"/>
                <a:headEnd/>
                <a:tailEnd/>
              </a:ln>
              <a:effectLst>
                <a:outerShdw dist="25400" dir="5400000" algn="ctr" rotWithShape="0">
                  <a:srgbClr val="1C1C1C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2" name="AutoShape 24"/>
              <p:cNvSpPr>
                <a:spLocks noChangeArrowheads="1"/>
              </p:cNvSpPr>
              <p:nvPr/>
            </p:nvSpPr>
            <p:spPr bwMode="auto">
              <a:xfrm rot="16200000">
                <a:off x="1751013" y="1603375"/>
                <a:ext cx="182562" cy="73183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8 h 21600"/>
                  <a:gd name="T4" fmla="*/ 0 w 21600"/>
                  <a:gd name="T5" fmla="*/ 2 h 21600"/>
                  <a:gd name="T6" fmla="*/ 1 w 21600"/>
                  <a:gd name="T7" fmla="*/ 5 h 21600"/>
                  <a:gd name="T8" fmla="*/ 1 w 21600"/>
                  <a:gd name="T9" fmla="*/ 8 h 21600"/>
                  <a:gd name="T10" fmla="*/ 0 w 21600"/>
                  <a:gd name="T11" fmla="*/ 5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221 w 21600"/>
                  <a:gd name="T19" fmla="*/ 3142 h 21600"/>
                  <a:gd name="T20" fmla="*/ 18379 w 21600"/>
                  <a:gd name="T21" fmla="*/ 18458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7370" y="10242"/>
                    </a:moveTo>
                    <a:cubicBezTo>
                      <a:pt x="17080" y="6828"/>
                      <a:pt x="14225" y="4206"/>
                      <a:pt x="10800" y="4206"/>
                    </a:cubicBezTo>
                    <a:cubicBezTo>
                      <a:pt x="7158" y="4206"/>
                      <a:pt x="4206" y="7158"/>
                      <a:pt x="4206" y="10800"/>
                    </a:cubicBezTo>
                    <a:cubicBezTo>
                      <a:pt x="4205" y="12133"/>
                      <a:pt x="4610" y="13436"/>
                      <a:pt x="5366" y="14535"/>
                    </a:cubicBezTo>
                    <a:lnTo>
                      <a:pt x="1900" y="16918"/>
                    </a:lnTo>
                    <a:cubicBezTo>
                      <a:pt x="662" y="15117"/>
                      <a:pt x="0" y="12984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410" y="-1"/>
                      <a:pt x="21086" y="4295"/>
                      <a:pt x="21561" y="9886"/>
                    </a:cubicBezTo>
                    <a:lnTo>
                      <a:pt x="24251" y="9657"/>
                    </a:lnTo>
                    <a:lnTo>
                      <a:pt x="19871" y="14849"/>
                    </a:lnTo>
                    <a:lnTo>
                      <a:pt x="14680" y="10470"/>
                    </a:lnTo>
                    <a:lnTo>
                      <a:pt x="17370" y="1024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808080"/>
                </a:solidFill>
                <a:miter lim="800000"/>
                <a:headEnd/>
                <a:tailEnd/>
              </a:ln>
              <a:effectLst>
                <a:outerShdw dist="25400" dir="5400000" algn="ctr" rotWithShape="0">
                  <a:srgbClr val="1C1C1C">
                    <a:alpha val="50000"/>
                  </a:srgbClr>
                </a:outerShdw>
              </a:effectLst>
            </p:spPr>
            <p:txBody>
              <a:bodyPr rot="10800000" wrap="none" anchor="ctr"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</p:grpSp>
        <p:pic>
          <p:nvPicPr>
            <p:cNvPr id="59" name="Picture 158" descr="multilayer switch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2619" y="3711855"/>
              <a:ext cx="702379" cy="611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2" name="그룹 51"/>
            <p:cNvGrpSpPr/>
            <p:nvPr/>
          </p:nvGrpSpPr>
          <p:grpSpPr>
            <a:xfrm>
              <a:off x="4220350" y="3729322"/>
              <a:ext cx="908523" cy="450881"/>
              <a:chOff x="3779912" y="1124744"/>
              <a:chExt cx="1499235" cy="742950"/>
            </a:xfrm>
          </p:grpSpPr>
          <p:sp>
            <p:nvSpPr>
              <p:cNvPr id="53" name="AutoShape 26"/>
              <p:cNvSpPr>
                <a:spLocks noChangeArrowheads="1"/>
              </p:cNvSpPr>
              <p:nvPr/>
            </p:nvSpPr>
            <p:spPr bwMode="auto">
              <a:xfrm>
                <a:off x="3779912" y="1124744"/>
                <a:ext cx="1495425" cy="742950"/>
              </a:xfrm>
              <a:prstGeom prst="cube">
                <a:avLst>
                  <a:gd name="adj" fmla="val 55426"/>
                </a:avLst>
              </a:prstGeom>
              <a:gradFill rotWithShape="1">
                <a:gsLst>
                  <a:gs pos="0">
                    <a:srgbClr val="EAEAEA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77777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4" name="Freeform 27"/>
              <p:cNvSpPr>
                <a:spLocks/>
              </p:cNvSpPr>
              <p:nvPr/>
            </p:nvSpPr>
            <p:spPr bwMode="auto">
              <a:xfrm>
                <a:off x="3782134" y="1124744"/>
                <a:ext cx="1497013" cy="417512"/>
              </a:xfrm>
              <a:custGeom>
                <a:avLst/>
                <a:gdLst/>
                <a:ahLst/>
                <a:cxnLst>
                  <a:cxn ang="0">
                    <a:pos x="0" y="693"/>
                  </a:cxn>
                  <a:cxn ang="0">
                    <a:pos x="2108" y="699"/>
                  </a:cxn>
                  <a:cxn ang="0">
                    <a:pos x="2802" y="0"/>
                  </a:cxn>
                  <a:cxn ang="0">
                    <a:pos x="693" y="0"/>
                  </a:cxn>
                  <a:cxn ang="0">
                    <a:pos x="0" y="693"/>
                  </a:cxn>
                </a:cxnLst>
                <a:rect l="0" t="0" r="r" b="b"/>
                <a:pathLst>
                  <a:path w="2802" h="699">
                    <a:moveTo>
                      <a:pt x="0" y="693"/>
                    </a:moveTo>
                    <a:lnTo>
                      <a:pt x="2108" y="699"/>
                    </a:lnTo>
                    <a:lnTo>
                      <a:pt x="2802" y="0"/>
                    </a:lnTo>
                    <a:lnTo>
                      <a:pt x="693" y="0"/>
                    </a:lnTo>
                    <a:lnTo>
                      <a:pt x="0" y="69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0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solidFill>
                  <a:srgbClr val="777777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5" name="WordArt 28"/>
              <p:cNvSpPr>
                <a:spLocks noChangeArrowheads="1" noChangeShapeType="1" noTextEdit="1"/>
              </p:cNvSpPr>
              <p:nvPr/>
            </p:nvSpPr>
            <p:spPr bwMode="auto">
              <a:xfrm>
                <a:off x="3832934" y="1588294"/>
                <a:ext cx="1003300" cy="26193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buNone/>
                </a:pPr>
                <a:r>
                  <a:rPr lang="en-US" altLang="ko-KR" sz="3600" kern="10" dirty="0" smtClean="0">
                    <a:ln w="952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solidFill>
                      <a:srgbClr val="808080"/>
                    </a:solidFill>
                    <a:latin typeface="Tahoma"/>
                    <a:cs typeface="Tahoma"/>
                  </a:rPr>
                  <a:t>SWITCH</a:t>
                </a:r>
                <a:endParaRPr lang="ko-KR" altLang="en-US" sz="36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endParaRPr>
              </a:p>
            </p:txBody>
          </p:sp>
          <p:sp>
            <p:nvSpPr>
              <p:cNvPr id="56" name="Freeform 29"/>
              <p:cNvSpPr>
                <a:spLocks/>
              </p:cNvSpPr>
              <p:nvPr/>
            </p:nvSpPr>
            <p:spPr bwMode="auto">
              <a:xfrm>
                <a:off x="3920247" y="1135856"/>
                <a:ext cx="1228725" cy="357188"/>
              </a:xfrm>
              <a:custGeom>
                <a:avLst/>
                <a:gdLst/>
                <a:ahLst/>
                <a:cxnLst>
                  <a:cxn ang="0">
                    <a:pos x="599" y="140"/>
                  </a:cxn>
                  <a:cxn ang="0">
                    <a:pos x="877" y="270"/>
                  </a:cxn>
                  <a:cxn ang="0">
                    <a:pos x="964" y="177"/>
                  </a:cxn>
                  <a:cxn ang="0">
                    <a:pos x="1393" y="183"/>
                  </a:cxn>
                  <a:cxn ang="0">
                    <a:pos x="1527" y="459"/>
                  </a:cxn>
                  <a:cxn ang="0">
                    <a:pos x="856" y="727"/>
                  </a:cxn>
                  <a:cxn ang="0">
                    <a:pos x="436" y="721"/>
                  </a:cxn>
                  <a:cxn ang="0">
                    <a:pos x="537" y="615"/>
                  </a:cxn>
                  <a:cxn ang="0">
                    <a:pos x="0" y="755"/>
                  </a:cxn>
                  <a:cxn ang="0">
                    <a:pos x="247" y="906"/>
                  </a:cxn>
                  <a:cxn ang="0">
                    <a:pos x="337" y="804"/>
                  </a:cxn>
                  <a:cxn ang="0">
                    <a:pos x="973" y="800"/>
                  </a:cxn>
                  <a:cxn ang="0">
                    <a:pos x="1570" y="552"/>
                  </a:cxn>
                  <a:cxn ang="0">
                    <a:pos x="1663" y="810"/>
                  </a:cxn>
                  <a:cxn ang="0">
                    <a:pos x="2281" y="807"/>
                  </a:cxn>
                  <a:cxn ang="0">
                    <a:pos x="2188" y="900"/>
                  </a:cxn>
                  <a:cxn ang="0">
                    <a:pos x="2707" y="772"/>
                  </a:cxn>
                  <a:cxn ang="0">
                    <a:pos x="2467" y="624"/>
                  </a:cxn>
                  <a:cxn ang="0">
                    <a:pos x="2359" y="726"/>
                  </a:cxn>
                  <a:cxn ang="0">
                    <a:pos x="1915" y="720"/>
                  </a:cxn>
                  <a:cxn ang="0">
                    <a:pos x="1812" y="447"/>
                  </a:cxn>
                  <a:cxn ang="0">
                    <a:pos x="2438" y="190"/>
                  </a:cxn>
                  <a:cxn ang="0">
                    <a:pos x="2899" y="192"/>
                  </a:cxn>
                  <a:cxn ang="0">
                    <a:pos x="2815" y="276"/>
                  </a:cxn>
                  <a:cxn ang="0">
                    <a:pos x="3328" y="151"/>
                  </a:cxn>
                  <a:cxn ang="0">
                    <a:pos x="3085" y="0"/>
                  </a:cxn>
                  <a:cxn ang="0">
                    <a:pos x="2974" y="114"/>
                  </a:cxn>
                  <a:cxn ang="0">
                    <a:pos x="2338" y="106"/>
                  </a:cxn>
                  <a:cxn ang="0">
                    <a:pos x="1762" y="352"/>
                  </a:cxn>
                  <a:cxn ang="0">
                    <a:pos x="1667" y="112"/>
                  </a:cxn>
                  <a:cxn ang="0">
                    <a:pos x="1046" y="106"/>
                  </a:cxn>
                  <a:cxn ang="0">
                    <a:pos x="1147" y="11"/>
                  </a:cxn>
                  <a:cxn ang="0">
                    <a:pos x="599" y="140"/>
                  </a:cxn>
                </a:cxnLst>
                <a:rect l="0" t="0" r="r" b="b"/>
                <a:pathLst>
                  <a:path w="3328" h="906">
                    <a:moveTo>
                      <a:pt x="599" y="140"/>
                    </a:moveTo>
                    <a:lnTo>
                      <a:pt x="877" y="270"/>
                    </a:lnTo>
                    <a:lnTo>
                      <a:pt x="964" y="177"/>
                    </a:lnTo>
                    <a:lnTo>
                      <a:pt x="1393" y="183"/>
                    </a:lnTo>
                    <a:lnTo>
                      <a:pt x="1527" y="459"/>
                    </a:lnTo>
                    <a:lnTo>
                      <a:pt x="856" y="727"/>
                    </a:lnTo>
                    <a:lnTo>
                      <a:pt x="436" y="721"/>
                    </a:lnTo>
                    <a:lnTo>
                      <a:pt x="537" y="615"/>
                    </a:lnTo>
                    <a:lnTo>
                      <a:pt x="0" y="755"/>
                    </a:lnTo>
                    <a:lnTo>
                      <a:pt x="247" y="906"/>
                    </a:lnTo>
                    <a:lnTo>
                      <a:pt x="337" y="804"/>
                    </a:lnTo>
                    <a:lnTo>
                      <a:pt x="973" y="800"/>
                    </a:lnTo>
                    <a:lnTo>
                      <a:pt x="1570" y="552"/>
                    </a:lnTo>
                    <a:lnTo>
                      <a:pt x="1663" y="810"/>
                    </a:lnTo>
                    <a:lnTo>
                      <a:pt x="2281" y="807"/>
                    </a:lnTo>
                    <a:lnTo>
                      <a:pt x="2188" y="900"/>
                    </a:lnTo>
                    <a:lnTo>
                      <a:pt x="2707" y="772"/>
                    </a:lnTo>
                    <a:lnTo>
                      <a:pt x="2467" y="624"/>
                    </a:lnTo>
                    <a:lnTo>
                      <a:pt x="2359" y="726"/>
                    </a:lnTo>
                    <a:lnTo>
                      <a:pt x="1915" y="720"/>
                    </a:lnTo>
                    <a:lnTo>
                      <a:pt x="1812" y="447"/>
                    </a:lnTo>
                    <a:lnTo>
                      <a:pt x="2438" y="190"/>
                    </a:lnTo>
                    <a:lnTo>
                      <a:pt x="2899" y="192"/>
                    </a:lnTo>
                    <a:lnTo>
                      <a:pt x="2815" y="276"/>
                    </a:lnTo>
                    <a:lnTo>
                      <a:pt x="3328" y="151"/>
                    </a:lnTo>
                    <a:lnTo>
                      <a:pt x="3085" y="0"/>
                    </a:lnTo>
                    <a:lnTo>
                      <a:pt x="2974" y="114"/>
                    </a:lnTo>
                    <a:lnTo>
                      <a:pt x="2338" y="106"/>
                    </a:lnTo>
                    <a:lnTo>
                      <a:pt x="1762" y="352"/>
                    </a:lnTo>
                    <a:lnTo>
                      <a:pt x="1667" y="112"/>
                    </a:lnTo>
                    <a:lnTo>
                      <a:pt x="1046" y="106"/>
                    </a:lnTo>
                    <a:lnTo>
                      <a:pt x="1147" y="11"/>
                    </a:lnTo>
                    <a:lnTo>
                      <a:pt x="599" y="14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4D4D4D"/>
                </a:solidFill>
                <a:round/>
                <a:headEnd type="none" w="med" len="med"/>
                <a:tailEnd type="none" w="med" len="med"/>
              </a:ln>
              <a:effectLst>
                <a:outerShdw dist="17961" dir="2700000" algn="ctr" rotWithShape="0">
                  <a:srgbClr val="4D4D4D">
                    <a:alpha val="50000"/>
                  </a:srgbClr>
                </a:outerShdw>
              </a:effectLst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</p:grpSp>
        <p:pic>
          <p:nvPicPr>
            <p:cNvPr id="58" name="Picture 158" descr="multilayer switch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789" y="2133599"/>
              <a:ext cx="702379" cy="611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" name="Picture 158" descr="multilayer switch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1984" y="3566587"/>
              <a:ext cx="702379" cy="611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2" name="그룹 61"/>
            <p:cNvGrpSpPr/>
            <p:nvPr/>
          </p:nvGrpSpPr>
          <p:grpSpPr>
            <a:xfrm>
              <a:off x="6704731" y="2180555"/>
              <a:ext cx="908523" cy="450881"/>
              <a:chOff x="3779912" y="1124744"/>
              <a:chExt cx="1499235" cy="742950"/>
            </a:xfrm>
          </p:grpSpPr>
          <p:sp>
            <p:nvSpPr>
              <p:cNvPr id="64" name="AutoShape 26"/>
              <p:cNvSpPr>
                <a:spLocks noChangeArrowheads="1"/>
              </p:cNvSpPr>
              <p:nvPr/>
            </p:nvSpPr>
            <p:spPr bwMode="auto">
              <a:xfrm>
                <a:off x="3779912" y="1124744"/>
                <a:ext cx="1495425" cy="742950"/>
              </a:xfrm>
              <a:prstGeom prst="cube">
                <a:avLst>
                  <a:gd name="adj" fmla="val 55426"/>
                </a:avLst>
              </a:prstGeom>
              <a:gradFill rotWithShape="1">
                <a:gsLst>
                  <a:gs pos="0">
                    <a:srgbClr val="EAEAEA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77777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5" name="Freeform 27"/>
              <p:cNvSpPr>
                <a:spLocks/>
              </p:cNvSpPr>
              <p:nvPr/>
            </p:nvSpPr>
            <p:spPr bwMode="auto">
              <a:xfrm>
                <a:off x="3782134" y="1124744"/>
                <a:ext cx="1497013" cy="417512"/>
              </a:xfrm>
              <a:custGeom>
                <a:avLst/>
                <a:gdLst/>
                <a:ahLst/>
                <a:cxnLst>
                  <a:cxn ang="0">
                    <a:pos x="0" y="693"/>
                  </a:cxn>
                  <a:cxn ang="0">
                    <a:pos x="2108" y="699"/>
                  </a:cxn>
                  <a:cxn ang="0">
                    <a:pos x="2802" y="0"/>
                  </a:cxn>
                  <a:cxn ang="0">
                    <a:pos x="693" y="0"/>
                  </a:cxn>
                  <a:cxn ang="0">
                    <a:pos x="0" y="693"/>
                  </a:cxn>
                </a:cxnLst>
                <a:rect l="0" t="0" r="r" b="b"/>
                <a:pathLst>
                  <a:path w="2802" h="699">
                    <a:moveTo>
                      <a:pt x="0" y="693"/>
                    </a:moveTo>
                    <a:lnTo>
                      <a:pt x="2108" y="699"/>
                    </a:lnTo>
                    <a:lnTo>
                      <a:pt x="2802" y="0"/>
                    </a:lnTo>
                    <a:lnTo>
                      <a:pt x="693" y="0"/>
                    </a:lnTo>
                    <a:lnTo>
                      <a:pt x="0" y="69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0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solidFill>
                  <a:srgbClr val="777777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6" name="WordArt 28"/>
              <p:cNvSpPr>
                <a:spLocks noChangeArrowheads="1" noChangeShapeType="1" noTextEdit="1"/>
              </p:cNvSpPr>
              <p:nvPr/>
            </p:nvSpPr>
            <p:spPr bwMode="auto">
              <a:xfrm>
                <a:off x="3832934" y="1588294"/>
                <a:ext cx="1003300" cy="26193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buNone/>
                </a:pPr>
                <a:r>
                  <a:rPr lang="en-US" altLang="ko-KR" sz="3600" kern="10" dirty="0" smtClean="0">
                    <a:ln w="952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solidFill>
                      <a:srgbClr val="808080"/>
                    </a:solidFill>
                    <a:latin typeface="Tahoma"/>
                    <a:cs typeface="Tahoma"/>
                  </a:rPr>
                  <a:t>SWITCH</a:t>
                </a:r>
                <a:endParaRPr lang="ko-KR" altLang="en-US" sz="36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endParaRPr>
              </a:p>
            </p:txBody>
          </p:sp>
          <p:sp>
            <p:nvSpPr>
              <p:cNvPr id="67" name="Freeform 29"/>
              <p:cNvSpPr>
                <a:spLocks/>
              </p:cNvSpPr>
              <p:nvPr/>
            </p:nvSpPr>
            <p:spPr bwMode="auto">
              <a:xfrm>
                <a:off x="3920247" y="1135856"/>
                <a:ext cx="1228725" cy="357188"/>
              </a:xfrm>
              <a:custGeom>
                <a:avLst/>
                <a:gdLst/>
                <a:ahLst/>
                <a:cxnLst>
                  <a:cxn ang="0">
                    <a:pos x="599" y="140"/>
                  </a:cxn>
                  <a:cxn ang="0">
                    <a:pos x="877" y="270"/>
                  </a:cxn>
                  <a:cxn ang="0">
                    <a:pos x="964" y="177"/>
                  </a:cxn>
                  <a:cxn ang="0">
                    <a:pos x="1393" y="183"/>
                  </a:cxn>
                  <a:cxn ang="0">
                    <a:pos x="1527" y="459"/>
                  </a:cxn>
                  <a:cxn ang="0">
                    <a:pos x="856" y="727"/>
                  </a:cxn>
                  <a:cxn ang="0">
                    <a:pos x="436" y="721"/>
                  </a:cxn>
                  <a:cxn ang="0">
                    <a:pos x="537" y="615"/>
                  </a:cxn>
                  <a:cxn ang="0">
                    <a:pos x="0" y="755"/>
                  </a:cxn>
                  <a:cxn ang="0">
                    <a:pos x="247" y="906"/>
                  </a:cxn>
                  <a:cxn ang="0">
                    <a:pos x="337" y="804"/>
                  </a:cxn>
                  <a:cxn ang="0">
                    <a:pos x="973" y="800"/>
                  </a:cxn>
                  <a:cxn ang="0">
                    <a:pos x="1570" y="552"/>
                  </a:cxn>
                  <a:cxn ang="0">
                    <a:pos x="1663" y="810"/>
                  </a:cxn>
                  <a:cxn ang="0">
                    <a:pos x="2281" y="807"/>
                  </a:cxn>
                  <a:cxn ang="0">
                    <a:pos x="2188" y="900"/>
                  </a:cxn>
                  <a:cxn ang="0">
                    <a:pos x="2707" y="772"/>
                  </a:cxn>
                  <a:cxn ang="0">
                    <a:pos x="2467" y="624"/>
                  </a:cxn>
                  <a:cxn ang="0">
                    <a:pos x="2359" y="726"/>
                  </a:cxn>
                  <a:cxn ang="0">
                    <a:pos x="1915" y="720"/>
                  </a:cxn>
                  <a:cxn ang="0">
                    <a:pos x="1812" y="447"/>
                  </a:cxn>
                  <a:cxn ang="0">
                    <a:pos x="2438" y="190"/>
                  </a:cxn>
                  <a:cxn ang="0">
                    <a:pos x="2899" y="192"/>
                  </a:cxn>
                  <a:cxn ang="0">
                    <a:pos x="2815" y="276"/>
                  </a:cxn>
                  <a:cxn ang="0">
                    <a:pos x="3328" y="151"/>
                  </a:cxn>
                  <a:cxn ang="0">
                    <a:pos x="3085" y="0"/>
                  </a:cxn>
                  <a:cxn ang="0">
                    <a:pos x="2974" y="114"/>
                  </a:cxn>
                  <a:cxn ang="0">
                    <a:pos x="2338" y="106"/>
                  </a:cxn>
                  <a:cxn ang="0">
                    <a:pos x="1762" y="352"/>
                  </a:cxn>
                  <a:cxn ang="0">
                    <a:pos x="1667" y="112"/>
                  </a:cxn>
                  <a:cxn ang="0">
                    <a:pos x="1046" y="106"/>
                  </a:cxn>
                  <a:cxn ang="0">
                    <a:pos x="1147" y="11"/>
                  </a:cxn>
                  <a:cxn ang="0">
                    <a:pos x="599" y="140"/>
                  </a:cxn>
                </a:cxnLst>
                <a:rect l="0" t="0" r="r" b="b"/>
                <a:pathLst>
                  <a:path w="3328" h="906">
                    <a:moveTo>
                      <a:pt x="599" y="140"/>
                    </a:moveTo>
                    <a:lnTo>
                      <a:pt x="877" y="270"/>
                    </a:lnTo>
                    <a:lnTo>
                      <a:pt x="964" y="177"/>
                    </a:lnTo>
                    <a:lnTo>
                      <a:pt x="1393" y="183"/>
                    </a:lnTo>
                    <a:lnTo>
                      <a:pt x="1527" y="459"/>
                    </a:lnTo>
                    <a:lnTo>
                      <a:pt x="856" y="727"/>
                    </a:lnTo>
                    <a:lnTo>
                      <a:pt x="436" y="721"/>
                    </a:lnTo>
                    <a:lnTo>
                      <a:pt x="537" y="615"/>
                    </a:lnTo>
                    <a:lnTo>
                      <a:pt x="0" y="755"/>
                    </a:lnTo>
                    <a:lnTo>
                      <a:pt x="247" y="906"/>
                    </a:lnTo>
                    <a:lnTo>
                      <a:pt x="337" y="804"/>
                    </a:lnTo>
                    <a:lnTo>
                      <a:pt x="973" y="800"/>
                    </a:lnTo>
                    <a:lnTo>
                      <a:pt x="1570" y="552"/>
                    </a:lnTo>
                    <a:lnTo>
                      <a:pt x="1663" y="810"/>
                    </a:lnTo>
                    <a:lnTo>
                      <a:pt x="2281" y="807"/>
                    </a:lnTo>
                    <a:lnTo>
                      <a:pt x="2188" y="900"/>
                    </a:lnTo>
                    <a:lnTo>
                      <a:pt x="2707" y="772"/>
                    </a:lnTo>
                    <a:lnTo>
                      <a:pt x="2467" y="624"/>
                    </a:lnTo>
                    <a:lnTo>
                      <a:pt x="2359" y="726"/>
                    </a:lnTo>
                    <a:lnTo>
                      <a:pt x="1915" y="720"/>
                    </a:lnTo>
                    <a:lnTo>
                      <a:pt x="1812" y="447"/>
                    </a:lnTo>
                    <a:lnTo>
                      <a:pt x="2438" y="190"/>
                    </a:lnTo>
                    <a:lnTo>
                      <a:pt x="2899" y="192"/>
                    </a:lnTo>
                    <a:lnTo>
                      <a:pt x="2815" y="276"/>
                    </a:lnTo>
                    <a:lnTo>
                      <a:pt x="3328" y="151"/>
                    </a:lnTo>
                    <a:lnTo>
                      <a:pt x="3085" y="0"/>
                    </a:lnTo>
                    <a:lnTo>
                      <a:pt x="2974" y="114"/>
                    </a:lnTo>
                    <a:lnTo>
                      <a:pt x="2338" y="106"/>
                    </a:lnTo>
                    <a:lnTo>
                      <a:pt x="1762" y="352"/>
                    </a:lnTo>
                    <a:lnTo>
                      <a:pt x="1667" y="112"/>
                    </a:lnTo>
                    <a:lnTo>
                      <a:pt x="1046" y="106"/>
                    </a:lnTo>
                    <a:lnTo>
                      <a:pt x="1147" y="11"/>
                    </a:lnTo>
                    <a:lnTo>
                      <a:pt x="599" y="14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4D4D4D"/>
                </a:solidFill>
                <a:round/>
                <a:headEnd type="none" w="med" len="med"/>
                <a:tailEnd type="none" w="med" len="med"/>
              </a:ln>
              <a:effectLst>
                <a:outerShdw dist="17961" dir="2700000" algn="ctr" rotWithShape="0">
                  <a:srgbClr val="4D4D4D">
                    <a:alpha val="50000"/>
                  </a:srgbClr>
                </a:outerShdw>
              </a:effectLst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76" name="그룹 75"/>
            <p:cNvGrpSpPr/>
            <p:nvPr/>
          </p:nvGrpSpPr>
          <p:grpSpPr>
            <a:xfrm>
              <a:off x="6717751" y="3697427"/>
              <a:ext cx="908523" cy="450881"/>
              <a:chOff x="3779912" y="1124744"/>
              <a:chExt cx="1499235" cy="742950"/>
            </a:xfrm>
          </p:grpSpPr>
          <p:sp>
            <p:nvSpPr>
              <p:cNvPr id="78" name="AutoShape 26"/>
              <p:cNvSpPr>
                <a:spLocks noChangeArrowheads="1"/>
              </p:cNvSpPr>
              <p:nvPr/>
            </p:nvSpPr>
            <p:spPr bwMode="auto">
              <a:xfrm>
                <a:off x="3779912" y="1124744"/>
                <a:ext cx="1495425" cy="742950"/>
              </a:xfrm>
              <a:prstGeom prst="cube">
                <a:avLst>
                  <a:gd name="adj" fmla="val 55426"/>
                </a:avLst>
              </a:prstGeom>
              <a:gradFill rotWithShape="1">
                <a:gsLst>
                  <a:gs pos="0">
                    <a:srgbClr val="EAEAEA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77777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9" name="Freeform 27"/>
              <p:cNvSpPr>
                <a:spLocks/>
              </p:cNvSpPr>
              <p:nvPr/>
            </p:nvSpPr>
            <p:spPr bwMode="auto">
              <a:xfrm>
                <a:off x="3782134" y="1124744"/>
                <a:ext cx="1497013" cy="417512"/>
              </a:xfrm>
              <a:custGeom>
                <a:avLst/>
                <a:gdLst/>
                <a:ahLst/>
                <a:cxnLst>
                  <a:cxn ang="0">
                    <a:pos x="0" y="693"/>
                  </a:cxn>
                  <a:cxn ang="0">
                    <a:pos x="2108" y="699"/>
                  </a:cxn>
                  <a:cxn ang="0">
                    <a:pos x="2802" y="0"/>
                  </a:cxn>
                  <a:cxn ang="0">
                    <a:pos x="693" y="0"/>
                  </a:cxn>
                  <a:cxn ang="0">
                    <a:pos x="0" y="693"/>
                  </a:cxn>
                </a:cxnLst>
                <a:rect l="0" t="0" r="r" b="b"/>
                <a:pathLst>
                  <a:path w="2802" h="699">
                    <a:moveTo>
                      <a:pt x="0" y="693"/>
                    </a:moveTo>
                    <a:lnTo>
                      <a:pt x="2108" y="699"/>
                    </a:lnTo>
                    <a:lnTo>
                      <a:pt x="2802" y="0"/>
                    </a:lnTo>
                    <a:lnTo>
                      <a:pt x="693" y="0"/>
                    </a:lnTo>
                    <a:lnTo>
                      <a:pt x="0" y="69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0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solidFill>
                  <a:srgbClr val="777777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0" name="WordArt 28"/>
              <p:cNvSpPr>
                <a:spLocks noChangeArrowheads="1" noChangeShapeType="1" noTextEdit="1"/>
              </p:cNvSpPr>
              <p:nvPr/>
            </p:nvSpPr>
            <p:spPr bwMode="auto">
              <a:xfrm>
                <a:off x="3832934" y="1588294"/>
                <a:ext cx="1003300" cy="26193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buNone/>
                </a:pPr>
                <a:r>
                  <a:rPr lang="en-US" altLang="ko-KR" sz="3600" kern="10" dirty="0" smtClean="0">
                    <a:ln w="952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solidFill>
                      <a:srgbClr val="808080"/>
                    </a:solidFill>
                    <a:latin typeface="Tahoma"/>
                    <a:cs typeface="Tahoma"/>
                  </a:rPr>
                  <a:t>SWITCH</a:t>
                </a:r>
                <a:endParaRPr lang="ko-KR" altLang="en-US" sz="36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endParaRPr>
              </a:p>
            </p:txBody>
          </p:sp>
          <p:sp>
            <p:nvSpPr>
              <p:cNvPr id="81" name="Freeform 29"/>
              <p:cNvSpPr>
                <a:spLocks/>
              </p:cNvSpPr>
              <p:nvPr/>
            </p:nvSpPr>
            <p:spPr bwMode="auto">
              <a:xfrm>
                <a:off x="3920247" y="1135856"/>
                <a:ext cx="1228725" cy="357188"/>
              </a:xfrm>
              <a:custGeom>
                <a:avLst/>
                <a:gdLst/>
                <a:ahLst/>
                <a:cxnLst>
                  <a:cxn ang="0">
                    <a:pos x="599" y="140"/>
                  </a:cxn>
                  <a:cxn ang="0">
                    <a:pos x="877" y="270"/>
                  </a:cxn>
                  <a:cxn ang="0">
                    <a:pos x="964" y="177"/>
                  </a:cxn>
                  <a:cxn ang="0">
                    <a:pos x="1393" y="183"/>
                  </a:cxn>
                  <a:cxn ang="0">
                    <a:pos x="1527" y="459"/>
                  </a:cxn>
                  <a:cxn ang="0">
                    <a:pos x="856" y="727"/>
                  </a:cxn>
                  <a:cxn ang="0">
                    <a:pos x="436" y="721"/>
                  </a:cxn>
                  <a:cxn ang="0">
                    <a:pos x="537" y="615"/>
                  </a:cxn>
                  <a:cxn ang="0">
                    <a:pos x="0" y="755"/>
                  </a:cxn>
                  <a:cxn ang="0">
                    <a:pos x="247" y="906"/>
                  </a:cxn>
                  <a:cxn ang="0">
                    <a:pos x="337" y="804"/>
                  </a:cxn>
                  <a:cxn ang="0">
                    <a:pos x="973" y="800"/>
                  </a:cxn>
                  <a:cxn ang="0">
                    <a:pos x="1570" y="552"/>
                  </a:cxn>
                  <a:cxn ang="0">
                    <a:pos x="1663" y="810"/>
                  </a:cxn>
                  <a:cxn ang="0">
                    <a:pos x="2281" y="807"/>
                  </a:cxn>
                  <a:cxn ang="0">
                    <a:pos x="2188" y="900"/>
                  </a:cxn>
                  <a:cxn ang="0">
                    <a:pos x="2707" y="772"/>
                  </a:cxn>
                  <a:cxn ang="0">
                    <a:pos x="2467" y="624"/>
                  </a:cxn>
                  <a:cxn ang="0">
                    <a:pos x="2359" y="726"/>
                  </a:cxn>
                  <a:cxn ang="0">
                    <a:pos x="1915" y="720"/>
                  </a:cxn>
                  <a:cxn ang="0">
                    <a:pos x="1812" y="447"/>
                  </a:cxn>
                  <a:cxn ang="0">
                    <a:pos x="2438" y="190"/>
                  </a:cxn>
                  <a:cxn ang="0">
                    <a:pos x="2899" y="192"/>
                  </a:cxn>
                  <a:cxn ang="0">
                    <a:pos x="2815" y="276"/>
                  </a:cxn>
                  <a:cxn ang="0">
                    <a:pos x="3328" y="151"/>
                  </a:cxn>
                  <a:cxn ang="0">
                    <a:pos x="3085" y="0"/>
                  </a:cxn>
                  <a:cxn ang="0">
                    <a:pos x="2974" y="114"/>
                  </a:cxn>
                  <a:cxn ang="0">
                    <a:pos x="2338" y="106"/>
                  </a:cxn>
                  <a:cxn ang="0">
                    <a:pos x="1762" y="352"/>
                  </a:cxn>
                  <a:cxn ang="0">
                    <a:pos x="1667" y="112"/>
                  </a:cxn>
                  <a:cxn ang="0">
                    <a:pos x="1046" y="106"/>
                  </a:cxn>
                  <a:cxn ang="0">
                    <a:pos x="1147" y="11"/>
                  </a:cxn>
                  <a:cxn ang="0">
                    <a:pos x="599" y="140"/>
                  </a:cxn>
                </a:cxnLst>
                <a:rect l="0" t="0" r="r" b="b"/>
                <a:pathLst>
                  <a:path w="3328" h="906">
                    <a:moveTo>
                      <a:pt x="599" y="140"/>
                    </a:moveTo>
                    <a:lnTo>
                      <a:pt x="877" y="270"/>
                    </a:lnTo>
                    <a:lnTo>
                      <a:pt x="964" y="177"/>
                    </a:lnTo>
                    <a:lnTo>
                      <a:pt x="1393" y="183"/>
                    </a:lnTo>
                    <a:lnTo>
                      <a:pt x="1527" y="459"/>
                    </a:lnTo>
                    <a:lnTo>
                      <a:pt x="856" y="727"/>
                    </a:lnTo>
                    <a:lnTo>
                      <a:pt x="436" y="721"/>
                    </a:lnTo>
                    <a:lnTo>
                      <a:pt x="537" y="615"/>
                    </a:lnTo>
                    <a:lnTo>
                      <a:pt x="0" y="755"/>
                    </a:lnTo>
                    <a:lnTo>
                      <a:pt x="247" y="906"/>
                    </a:lnTo>
                    <a:lnTo>
                      <a:pt x="337" y="804"/>
                    </a:lnTo>
                    <a:lnTo>
                      <a:pt x="973" y="800"/>
                    </a:lnTo>
                    <a:lnTo>
                      <a:pt x="1570" y="552"/>
                    </a:lnTo>
                    <a:lnTo>
                      <a:pt x="1663" y="810"/>
                    </a:lnTo>
                    <a:lnTo>
                      <a:pt x="2281" y="807"/>
                    </a:lnTo>
                    <a:lnTo>
                      <a:pt x="2188" y="900"/>
                    </a:lnTo>
                    <a:lnTo>
                      <a:pt x="2707" y="772"/>
                    </a:lnTo>
                    <a:lnTo>
                      <a:pt x="2467" y="624"/>
                    </a:lnTo>
                    <a:lnTo>
                      <a:pt x="2359" y="726"/>
                    </a:lnTo>
                    <a:lnTo>
                      <a:pt x="1915" y="720"/>
                    </a:lnTo>
                    <a:lnTo>
                      <a:pt x="1812" y="447"/>
                    </a:lnTo>
                    <a:lnTo>
                      <a:pt x="2438" y="190"/>
                    </a:lnTo>
                    <a:lnTo>
                      <a:pt x="2899" y="192"/>
                    </a:lnTo>
                    <a:lnTo>
                      <a:pt x="2815" y="276"/>
                    </a:lnTo>
                    <a:lnTo>
                      <a:pt x="3328" y="151"/>
                    </a:lnTo>
                    <a:lnTo>
                      <a:pt x="3085" y="0"/>
                    </a:lnTo>
                    <a:lnTo>
                      <a:pt x="2974" y="114"/>
                    </a:lnTo>
                    <a:lnTo>
                      <a:pt x="2338" y="106"/>
                    </a:lnTo>
                    <a:lnTo>
                      <a:pt x="1762" y="352"/>
                    </a:lnTo>
                    <a:lnTo>
                      <a:pt x="1667" y="112"/>
                    </a:lnTo>
                    <a:lnTo>
                      <a:pt x="1046" y="106"/>
                    </a:lnTo>
                    <a:lnTo>
                      <a:pt x="1147" y="11"/>
                    </a:lnTo>
                    <a:lnTo>
                      <a:pt x="599" y="14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4D4D4D"/>
                </a:solidFill>
                <a:round/>
                <a:headEnd type="none" w="med" len="med"/>
                <a:tailEnd type="none" w="med" len="med"/>
              </a:ln>
              <a:effectLst>
                <a:outerShdw dist="17961" dir="2700000" algn="ctr" rotWithShape="0">
                  <a:srgbClr val="4D4D4D">
                    <a:alpha val="50000"/>
                  </a:srgbClr>
                </a:outerShdw>
              </a:effectLst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9752" y="1998477"/>
              <a:ext cx="685800" cy="783898"/>
            </a:xfrm>
            <a:prstGeom prst="rect">
              <a:avLst/>
            </a:prstGeom>
          </p:spPr>
        </p:pic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2280" y="3559456"/>
              <a:ext cx="685800" cy="783898"/>
            </a:xfrm>
            <a:prstGeom prst="rect">
              <a:avLst/>
            </a:prstGeom>
          </p:spPr>
        </p:pic>
        <p:cxnSp>
          <p:nvCxnSpPr>
            <p:cNvPr id="90" name="직선 연결선 89"/>
            <p:cNvCxnSpPr/>
            <p:nvPr/>
          </p:nvCxnSpPr>
          <p:spPr>
            <a:xfrm flipH="1" flipV="1">
              <a:off x="2287072" y="2628842"/>
              <a:ext cx="813229" cy="1194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그룹 92"/>
            <p:cNvGrpSpPr/>
            <p:nvPr/>
          </p:nvGrpSpPr>
          <p:grpSpPr>
            <a:xfrm>
              <a:off x="5454566" y="4883451"/>
              <a:ext cx="908523" cy="450881"/>
              <a:chOff x="3779912" y="1124744"/>
              <a:chExt cx="1499235" cy="742950"/>
            </a:xfrm>
          </p:grpSpPr>
          <p:sp>
            <p:nvSpPr>
              <p:cNvPr id="94" name="AutoShape 26"/>
              <p:cNvSpPr>
                <a:spLocks noChangeArrowheads="1"/>
              </p:cNvSpPr>
              <p:nvPr/>
            </p:nvSpPr>
            <p:spPr bwMode="auto">
              <a:xfrm>
                <a:off x="3779912" y="1124744"/>
                <a:ext cx="1495425" cy="742950"/>
              </a:xfrm>
              <a:prstGeom prst="cube">
                <a:avLst>
                  <a:gd name="adj" fmla="val 55426"/>
                </a:avLst>
              </a:prstGeom>
              <a:gradFill rotWithShape="1">
                <a:gsLst>
                  <a:gs pos="0">
                    <a:srgbClr val="EAEAEA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77777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5" name="Freeform 27"/>
              <p:cNvSpPr>
                <a:spLocks/>
              </p:cNvSpPr>
              <p:nvPr/>
            </p:nvSpPr>
            <p:spPr bwMode="auto">
              <a:xfrm>
                <a:off x="3782134" y="1124744"/>
                <a:ext cx="1497013" cy="417512"/>
              </a:xfrm>
              <a:custGeom>
                <a:avLst/>
                <a:gdLst/>
                <a:ahLst/>
                <a:cxnLst>
                  <a:cxn ang="0">
                    <a:pos x="0" y="693"/>
                  </a:cxn>
                  <a:cxn ang="0">
                    <a:pos x="2108" y="699"/>
                  </a:cxn>
                  <a:cxn ang="0">
                    <a:pos x="2802" y="0"/>
                  </a:cxn>
                  <a:cxn ang="0">
                    <a:pos x="693" y="0"/>
                  </a:cxn>
                  <a:cxn ang="0">
                    <a:pos x="0" y="693"/>
                  </a:cxn>
                </a:cxnLst>
                <a:rect l="0" t="0" r="r" b="b"/>
                <a:pathLst>
                  <a:path w="2802" h="699">
                    <a:moveTo>
                      <a:pt x="0" y="693"/>
                    </a:moveTo>
                    <a:lnTo>
                      <a:pt x="2108" y="699"/>
                    </a:lnTo>
                    <a:lnTo>
                      <a:pt x="2802" y="0"/>
                    </a:lnTo>
                    <a:lnTo>
                      <a:pt x="693" y="0"/>
                    </a:lnTo>
                    <a:lnTo>
                      <a:pt x="0" y="69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0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solidFill>
                  <a:srgbClr val="777777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6" name="WordArt 28"/>
              <p:cNvSpPr>
                <a:spLocks noChangeArrowheads="1" noChangeShapeType="1" noTextEdit="1"/>
              </p:cNvSpPr>
              <p:nvPr/>
            </p:nvSpPr>
            <p:spPr bwMode="auto">
              <a:xfrm>
                <a:off x="3832934" y="1588294"/>
                <a:ext cx="1003300" cy="26193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buNone/>
                </a:pPr>
                <a:r>
                  <a:rPr lang="en-US" altLang="ko-KR" sz="3600" kern="10" dirty="0" smtClean="0">
                    <a:ln w="952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solidFill>
                      <a:srgbClr val="808080"/>
                    </a:solidFill>
                    <a:latin typeface="Tahoma"/>
                    <a:cs typeface="Tahoma"/>
                  </a:rPr>
                  <a:t>SWITCH</a:t>
                </a:r>
                <a:endParaRPr lang="ko-KR" altLang="en-US" sz="36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endParaRPr>
              </a:p>
            </p:txBody>
          </p:sp>
          <p:sp>
            <p:nvSpPr>
              <p:cNvPr id="97" name="Freeform 29"/>
              <p:cNvSpPr>
                <a:spLocks/>
              </p:cNvSpPr>
              <p:nvPr/>
            </p:nvSpPr>
            <p:spPr bwMode="auto">
              <a:xfrm>
                <a:off x="3920247" y="1135856"/>
                <a:ext cx="1228725" cy="357188"/>
              </a:xfrm>
              <a:custGeom>
                <a:avLst/>
                <a:gdLst/>
                <a:ahLst/>
                <a:cxnLst>
                  <a:cxn ang="0">
                    <a:pos x="599" y="140"/>
                  </a:cxn>
                  <a:cxn ang="0">
                    <a:pos x="877" y="270"/>
                  </a:cxn>
                  <a:cxn ang="0">
                    <a:pos x="964" y="177"/>
                  </a:cxn>
                  <a:cxn ang="0">
                    <a:pos x="1393" y="183"/>
                  </a:cxn>
                  <a:cxn ang="0">
                    <a:pos x="1527" y="459"/>
                  </a:cxn>
                  <a:cxn ang="0">
                    <a:pos x="856" y="727"/>
                  </a:cxn>
                  <a:cxn ang="0">
                    <a:pos x="436" y="721"/>
                  </a:cxn>
                  <a:cxn ang="0">
                    <a:pos x="537" y="615"/>
                  </a:cxn>
                  <a:cxn ang="0">
                    <a:pos x="0" y="755"/>
                  </a:cxn>
                  <a:cxn ang="0">
                    <a:pos x="247" y="906"/>
                  </a:cxn>
                  <a:cxn ang="0">
                    <a:pos x="337" y="804"/>
                  </a:cxn>
                  <a:cxn ang="0">
                    <a:pos x="973" y="800"/>
                  </a:cxn>
                  <a:cxn ang="0">
                    <a:pos x="1570" y="552"/>
                  </a:cxn>
                  <a:cxn ang="0">
                    <a:pos x="1663" y="810"/>
                  </a:cxn>
                  <a:cxn ang="0">
                    <a:pos x="2281" y="807"/>
                  </a:cxn>
                  <a:cxn ang="0">
                    <a:pos x="2188" y="900"/>
                  </a:cxn>
                  <a:cxn ang="0">
                    <a:pos x="2707" y="772"/>
                  </a:cxn>
                  <a:cxn ang="0">
                    <a:pos x="2467" y="624"/>
                  </a:cxn>
                  <a:cxn ang="0">
                    <a:pos x="2359" y="726"/>
                  </a:cxn>
                  <a:cxn ang="0">
                    <a:pos x="1915" y="720"/>
                  </a:cxn>
                  <a:cxn ang="0">
                    <a:pos x="1812" y="447"/>
                  </a:cxn>
                  <a:cxn ang="0">
                    <a:pos x="2438" y="190"/>
                  </a:cxn>
                  <a:cxn ang="0">
                    <a:pos x="2899" y="192"/>
                  </a:cxn>
                  <a:cxn ang="0">
                    <a:pos x="2815" y="276"/>
                  </a:cxn>
                  <a:cxn ang="0">
                    <a:pos x="3328" y="151"/>
                  </a:cxn>
                  <a:cxn ang="0">
                    <a:pos x="3085" y="0"/>
                  </a:cxn>
                  <a:cxn ang="0">
                    <a:pos x="2974" y="114"/>
                  </a:cxn>
                  <a:cxn ang="0">
                    <a:pos x="2338" y="106"/>
                  </a:cxn>
                  <a:cxn ang="0">
                    <a:pos x="1762" y="352"/>
                  </a:cxn>
                  <a:cxn ang="0">
                    <a:pos x="1667" y="112"/>
                  </a:cxn>
                  <a:cxn ang="0">
                    <a:pos x="1046" y="106"/>
                  </a:cxn>
                  <a:cxn ang="0">
                    <a:pos x="1147" y="11"/>
                  </a:cxn>
                  <a:cxn ang="0">
                    <a:pos x="599" y="140"/>
                  </a:cxn>
                </a:cxnLst>
                <a:rect l="0" t="0" r="r" b="b"/>
                <a:pathLst>
                  <a:path w="3328" h="906">
                    <a:moveTo>
                      <a:pt x="599" y="140"/>
                    </a:moveTo>
                    <a:lnTo>
                      <a:pt x="877" y="270"/>
                    </a:lnTo>
                    <a:lnTo>
                      <a:pt x="964" y="177"/>
                    </a:lnTo>
                    <a:lnTo>
                      <a:pt x="1393" y="183"/>
                    </a:lnTo>
                    <a:lnTo>
                      <a:pt x="1527" y="459"/>
                    </a:lnTo>
                    <a:lnTo>
                      <a:pt x="856" y="727"/>
                    </a:lnTo>
                    <a:lnTo>
                      <a:pt x="436" y="721"/>
                    </a:lnTo>
                    <a:lnTo>
                      <a:pt x="537" y="615"/>
                    </a:lnTo>
                    <a:lnTo>
                      <a:pt x="0" y="755"/>
                    </a:lnTo>
                    <a:lnTo>
                      <a:pt x="247" y="906"/>
                    </a:lnTo>
                    <a:lnTo>
                      <a:pt x="337" y="804"/>
                    </a:lnTo>
                    <a:lnTo>
                      <a:pt x="973" y="800"/>
                    </a:lnTo>
                    <a:lnTo>
                      <a:pt x="1570" y="552"/>
                    </a:lnTo>
                    <a:lnTo>
                      <a:pt x="1663" y="810"/>
                    </a:lnTo>
                    <a:lnTo>
                      <a:pt x="2281" y="807"/>
                    </a:lnTo>
                    <a:lnTo>
                      <a:pt x="2188" y="900"/>
                    </a:lnTo>
                    <a:lnTo>
                      <a:pt x="2707" y="772"/>
                    </a:lnTo>
                    <a:lnTo>
                      <a:pt x="2467" y="624"/>
                    </a:lnTo>
                    <a:lnTo>
                      <a:pt x="2359" y="726"/>
                    </a:lnTo>
                    <a:lnTo>
                      <a:pt x="1915" y="720"/>
                    </a:lnTo>
                    <a:lnTo>
                      <a:pt x="1812" y="447"/>
                    </a:lnTo>
                    <a:lnTo>
                      <a:pt x="2438" y="190"/>
                    </a:lnTo>
                    <a:lnTo>
                      <a:pt x="2899" y="192"/>
                    </a:lnTo>
                    <a:lnTo>
                      <a:pt x="2815" y="276"/>
                    </a:lnTo>
                    <a:lnTo>
                      <a:pt x="3328" y="151"/>
                    </a:lnTo>
                    <a:lnTo>
                      <a:pt x="3085" y="0"/>
                    </a:lnTo>
                    <a:lnTo>
                      <a:pt x="2974" y="114"/>
                    </a:lnTo>
                    <a:lnTo>
                      <a:pt x="2338" y="106"/>
                    </a:lnTo>
                    <a:lnTo>
                      <a:pt x="1762" y="352"/>
                    </a:lnTo>
                    <a:lnTo>
                      <a:pt x="1667" y="112"/>
                    </a:lnTo>
                    <a:lnTo>
                      <a:pt x="1046" y="106"/>
                    </a:lnTo>
                    <a:lnTo>
                      <a:pt x="1147" y="11"/>
                    </a:lnTo>
                    <a:lnTo>
                      <a:pt x="599" y="14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4D4D4D"/>
                </a:solidFill>
                <a:round/>
                <a:headEnd type="none" w="med" len="med"/>
                <a:tailEnd type="none" w="med" len="med"/>
              </a:ln>
              <a:effectLst>
                <a:outerShdw dist="17961" dir="2700000" algn="ctr" rotWithShape="0">
                  <a:srgbClr val="4D4D4D">
                    <a:alpha val="50000"/>
                  </a:srgbClr>
                </a:outerShdw>
              </a:effectLst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98" name="그룹 97"/>
            <p:cNvGrpSpPr/>
            <p:nvPr/>
          </p:nvGrpSpPr>
          <p:grpSpPr>
            <a:xfrm>
              <a:off x="5558390" y="1015510"/>
              <a:ext cx="908523" cy="450881"/>
              <a:chOff x="3779912" y="1124744"/>
              <a:chExt cx="1499235" cy="742950"/>
            </a:xfrm>
          </p:grpSpPr>
          <p:sp>
            <p:nvSpPr>
              <p:cNvPr id="99" name="AutoShape 26"/>
              <p:cNvSpPr>
                <a:spLocks noChangeArrowheads="1"/>
              </p:cNvSpPr>
              <p:nvPr/>
            </p:nvSpPr>
            <p:spPr bwMode="auto">
              <a:xfrm>
                <a:off x="3779912" y="1124744"/>
                <a:ext cx="1495425" cy="742950"/>
              </a:xfrm>
              <a:prstGeom prst="cube">
                <a:avLst>
                  <a:gd name="adj" fmla="val 55426"/>
                </a:avLst>
              </a:prstGeom>
              <a:gradFill rotWithShape="1">
                <a:gsLst>
                  <a:gs pos="0">
                    <a:srgbClr val="EAEAEA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77777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0" name="Freeform 27"/>
              <p:cNvSpPr>
                <a:spLocks/>
              </p:cNvSpPr>
              <p:nvPr/>
            </p:nvSpPr>
            <p:spPr bwMode="auto">
              <a:xfrm>
                <a:off x="3782134" y="1124744"/>
                <a:ext cx="1497013" cy="417512"/>
              </a:xfrm>
              <a:custGeom>
                <a:avLst/>
                <a:gdLst/>
                <a:ahLst/>
                <a:cxnLst>
                  <a:cxn ang="0">
                    <a:pos x="0" y="693"/>
                  </a:cxn>
                  <a:cxn ang="0">
                    <a:pos x="2108" y="699"/>
                  </a:cxn>
                  <a:cxn ang="0">
                    <a:pos x="2802" y="0"/>
                  </a:cxn>
                  <a:cxn ang="0">
                    <a:pos x="693" y="0"/>
                  </a:cxn>
                  <a:cxn ang="0">
                    <a:pos x="0" y="693"/>
                  </a:cxn>
                </a:cxnLst>
                <a:rect l="0" t="0" r="r" b="b"/>
                <a:pathLst>
                  <a:path w="2802" h="699">
                    <a:moveTo>
                      <a:pt x="0" y="693"/>
                    </a:moveTo>
                    <a:lnTo>
                      <a:pt x="2108" y="699"/>
                    </a:lnTo>
                    <a:lnTo>
                      <a:pt x="2802" y="0"/>
                    </a:lnTo>
                    <a:lnTo>
                      <a:pt x="693" y="0"/>
                    </a:lnTo>
                    <a:lnTo>
                      <a:pt x="0" y="69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0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solidFill>
                  <a:srgbClr val="777777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1" name="WordArt 28"/>
              <p:cNvSpPr>
                <a:spLocks noChangeArrowheads="1" noChangeShapeType="1" noTextEdit="1"/>
              </p:cNvSpPr>
              <p:nvPr/>
            </p:nvSpPr>
            <p:spPr bwMode="auto">
              <a:xfrm>
                <a:off x="3832934" y="1588294"/>
                <a:ext cx="1003300" cy="26193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buNone/>
                </a:pPr>
                <a:r>
                  <a:rPr lang="en-US" altLang="ko-KR" sz="3600" kern="10" dirty="0" smtClean="0">
                    <a:ln w="952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solidFill>
                      <a:srgbClr val="808080"/>
                    </a:solidFill>
                    <a:latin typeface="Tahoma"/>
                    <a:cs typeface="Tahoma"/>
                  </a:rPr>
                  <a:t>SWITCH</a:t>
                </a:r>
                <a:endParaRPr lang="ko-KR" altLang="en-US" sz="36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endParaRPr>
              </a:p>
            </p:txBody>
          </p:sp>
          <p:sp>
            <p:nvSpPr>
              <p:cNvPr id="102" name="Freeform 29"/>
              <p:cNvSpPr>
                <a:spLocks/>
              </p:cNvSpPr>
              <p:nvPr/>
            </p:nvSpPr>
            <p:spPr bwMode="auto">
              <a:xfrm>
                <a:off x="3920247" y="1135856"/>
                <a:ext cx="1228725" cy="357188"/>
              </a:xfrm>
              <a:custGeom>
                <a:avLst/>
                <a:gdLst/>
                <a:ahLst/>
                <a:cxnLst>
                  <a:cxn ang="0">
                    <a:pos x="599" y="140"/>
                  </a:cxn>
                  <a:cxn ang="0">
                    <a:pos x="877" y="270"/>
                  </a:cxn>
                  <a:cxn ang="0">
                    <a:pos x="964" y="177"/>
                  </a:cxn>
                  <a:cxn ang="0">
                    <a:pos x="1393" y="183"/>
                  </a:cxn>
                  <a:cxn ang="0">
                    <a:pos x="1527" y="459"/>
                  </a:cxn>
                  <a:cxn ang="0">
                    <a:pos x="856" y="727"/>
                  </a:cxn>
                  <a:cxn ang="0">
                    <a:pos x="436" y="721"/>
                  </a:cxn>
                  <a:cxn ang="0">
                    <a:pos x="537" y="615"/>
                  </a:cxn>
                  <a:cxn ang="0">
                    <a:pos x="0" y="755"/>
                  </a:cxn>
                  <a:cxn ang="0">
                    <a:pos x="247" y="906"/>
                  </a:cxn>
                  <a:cxn ang="0">
                    <a:pos x="337" y="804"/>
                  </a:cxn>
                  <a:cxn ang="0">
                    <a:pos x="973" y="800"/>
                  </a:cxn>
                  <a:cxn ang="0">
                    <a:pos x="1570" y="552"/>
                  </a:cxn>
                  <a:cxn ang="0">
                    <a:pos x="1663" y="810"/>
                  </a:cxn>
                  <a:cxn ang="0">
                    <a:pos x="2281" y="807"/>
                  </a:cxn>
                  <a:cxn ang="0">
                    <a:pos x="2188" y="900"/>
                  </a:cxn>
                  <a:cxn ang="0">
                    <a:pos x="2707" y="772"/>
                  </a:cxn>
                  <a:cxn ang="0">
                    <a:pos x="2467" y="624"/>
                  </a:cxn>
                  <a:cxn ang="0">
                    <a:pos x="2359" y="726"/>
                  </a:cxn>
                  <a:cxn ang="0">
                    <a:pos x="1915" y="720"/>
                  </a:cxn>
                  <a:cxn ang="0">
                    <a:pos x="1812" y="447"/>
                  </a:cxn>
                  <a:cxn ang="0">
                    <a:pos x="2438" y="190"/>
                  </a:cxn>
                  <a:cxn ang="0">
                    <a:pos x="2899" y="192"/>
                  </a:cxn>
                  <a:cxn ang="0">
                    <a:pos x="2815" y="276"/>
                  </a:cxn>
                  <a:cxn ang="0">
                    <a:pos x="3328" y="151"/>
                  </a:cxn>
                  <a:cxn ang="0">
                    <a:pos x="3085" y="0"/>
                  </a:cxn>
                  <a:cxn ang="0">
                    <a:pos x="2974" y="114"/>
                  </a:cxn>
                  <a:cxn ang="0">
                    <a:pos x="2338" y="106"/>
                  </a:cxn>
                  <a:cxn ang="0">
                    <a:pos x="1762" y="352"/>
                  </a:cxn>
                  <a:cxn ang="0">
                    <a:pos x="1667" y="112"/>
                  </a:cxn>
                  <a:cxn ang="0">
                    <a:pos x="1046" y="106"/>
                  </a:cxn>
                  <a:cxn ang="0">
                    <a:pos x="1147" y="11"/>
                  </a:cxn>
                  <a:cxn ang="0">
                    <a:pos x="599" y="140"/>
                  </a:cxn>
                </a:cxnLst>
                <a:rect l="0" t="0" r="r" b="b"/>
                <a:pathLst>
                  <a:path w="3328" h="906">
                    <a:moveTo>
                      <a:pt x="599" y="140"/>
                    </a:moveTo>
                    <a:lnTo>
                      <a:pt x="877" y="270"/>
                    </a:lnTo>
                    <a:lnTo>
                      <a:pt x="964" y="177"/>
                    </a:lnTo>
                    <a:lnTo>
                      <a:pt x="1393" y="183"/>
                    </a:lnTo>
                    <a:lnTo>
                      <a:pt x="1527" y="459"/>
                    </a:lnTo>
                    <a:lnTo>
                      <a:pt x="856" y="727"/>
                    </a:lnTo>
                    <a:lnTo>
                      <a:pt x="436" y="721"/>
                    </a:lnTo>
                    <a:lnTo>
                      <a:pt x="537" y="615"/>
                    </a:lnTo>
                    <a:lnTo>
                      <a:pt x="0" y="755"/>
                    </a:lnTo>
                    <a:lnTo>
                      <a:pt x="247" y="906"/>
                    </a:lnTo>
                    <a:lnTo>
                      <a:pt x="337" y="804"/>
                    </a:lnTo>
                    <a:lnTo>
                      <a:pt x="973" y="800"/>
                    </a:lnTo>
                    <a:lnTo>
                      <a:pt x="1570" y="552"/>
                    </a:lnTo>
                    <a:lnTo>
                      <a:pt x="1663" y="810"/>
                    </a:lnTo>
                    <a:lnTo>
                      <a:pt x="2281" y="807"/>
                    </a:lnTo>
                    <a:lnTo>
                      <a:pt x="2188" y="900"/>
                    </a:lnTo>
                    <a:lnTo>
                      <a:pt x="2707" y="772"/>
                    </a:lnTo>
                    <a:lnTo>
                      <a:pt x="2467" y="624"/>
                    </a:lnTo>
                    <a:lnTo>
                      <a:pt x="2359" y="726"/>
                    </a:lnTo>
                    <a:lnTo>
                      <a:pt x="1915" y="720"/>
                    </a:lnTo>
                    <a:lnTo>
                      <a:pt x="1812" y="447"/>
                    </a:lnTo>
                    <a:lnTo>
                      <a:pt x="2438" y="190"/>
                    </a:lnTo>
                    <a:lnTo>
                      <a:pt x="2899" y="192"/>
                    </a:lnTo>
                    <a:lnTo>
                      <a:pt x="2815" y="276"/>
                    </a:lnTo>
                    <a:lnTo>
                      <a:pt x="3328" y="151"/>
                    </a:lnTo>
                    <a:lnTo>
                      <a:pt x="3085" y="0"/>
                    </a:lnTo>
                    <a:lnTo>
                      <a:pt x="2974" y="114"/>
                    </a:lnTo>
                    <a:lnTo>
                      <a:pt x="2338" y="106"/>
                    </a:lnTo>
                    <a:lnTo>
                      <a:pt x="1762" y="352"/>
                    </a:lnTo>
                    <a:lnTo>
                      <a:pt x="1667" y="112"/>
                    </a:lnTo>
                    <a:lnTo>
                      <a:pt x="1046" y="106"/>
                    </a:lnTo>
                    <a:lnTo>
                      <a:pt x="1147" y="11"/>
                    </a:lnTo>
                    <a:lnTo>
                      <a:pt x="599" y="14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4D4D4D"/>
                </a:solidFill>
                <a:round/>
                <a:headEnd type="none" w="med" len="med"/>
                <a:tailEnd type="none" w="med" len="med"/>
              </a:ln>
              <a:effectLst>
                <a:outerShdw dist="17961" dir="2700000" algn="ctr" rotWithShape="0">
                  <a:srgbClr val="4D4D4D">
                    <a:alpha val="50000"/>
                  </a:srgbClr>
                </a:outerShdw>
              </a:effectLst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</p:grpSp>
        <p:cxnSp>
          <p:nvCxnSpPr>
            <p:cNvPr id="104" name="직선 연결선 103"/>
            <p:cNvCxnSpPr/>
            <p:nvPr/>
          </p:nvCxnSpPr>
          <p:spPr>
            <a:xfrm flipV="1">
              <a:off x="7505709" y="2675690"/>
              <a:ext cx="643747" cy="1006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/>
            <p:cNvSpPr/>
            <p:nvPr/>
          </p:nvSpPr>
          <p:spPr>
            <a:xfrm>
              <a:off x="5188889" y="4646554"/>
              <a:ext cx="1515842" cy="1139571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6065027" y="5429992"/>
              <a:ext cx="52610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altLang="ko-KR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DMZ</a:t>
              </a:r>
              <a:endPara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5201909" y="647621"/>
              <a:ext cx="1515842" cy="1029121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6091257" y="710793"/>
              <a:ext cx="52610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altLang="ko-KR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DMZ</a:t>
              </a:r>
              <a:endPara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>
          <a:xfrm>
            <a:off x="6951282" y="6329457"/>
            <a:ext cx="2057400" cy="365125"/>
          </a:xfrm>
        </p:spPr>
        <p:txBody>
          <a:bodyPr/>
          <a:lstStyle/>
          <a:p>
            <a:pPr algn="r">
              <a:defRPr/>
            </a:pPr>
            <a:fld id="{55039F87-4339-4CB4-BF1F-37AA21ADD955}" type="slidenum">
              <a:rPr lang="en-US" altLang="ko-KR" smtClean="0"/>
              <a:pPr algn="r">
                <a:defRPr/>
              </a:pPr>
              <a:t>43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2122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84910" y="1984669"/>
            <a:ext cx="8926286" cy="2993731"/>
            <a:chOff x="31039" y="1489528"/>
            <a:chExt cx="9110723" cy="3181452"/>
          </a:xfrm>
        </p:grpSpPr>
        <p:cxnSp>
          <p:nvCxnSpPr>
            <p:cNvPr id="120" name="직선 연결선 119"/>
            <p:cNvCxnSpPr/>
            <p:nvPr/>
          </p:nvCxnSpPr>
          <p:spPr>
            <a:xfrm flipH="1" flipV="1">
              <a:off x="2773877" y="2587963"/>
              <a:ext cx="813229" cy="1194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/>
            <p:cNvCxnSpPr/>
            <p:nvPr/>
          </p:nvCxnSpPr>
          <p:spPr>
            <a:xfrm flipV="1">
              <a:off x="2729402" y="2633591"/>
              <a:ext cx="849539" cy="12033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/>
            <p:cNvCxnSpPr/>
            <p:nvPr/>
          </p:nvCxnSpPr>
          <p:spPr>
            <a:xfrm flipH="1" flipV="1">
              <a:off x="1574375" y="2574571"/>
              <a:ext cx="813229" cy="1194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>
            <a:xfrm flipH="1" flipV="1">
              <a:off x="7776004" y="2640614"/>
              <a:ext cx="744596" cy="11217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/>
            <p:nvPr/>
          </p:nvCxnSpPr>
          <p:spPr>
            <a:xfrm flipH="1" flipV="1">
              <a:off x="3547831" y="2469651"/>
              <a:ext cx="1034071" cy="13537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/>
            <p:nvPr/>
          </p:nvCxnSpPr>
          <p:spPr>
            <a:xfrm flipV="1">
              <a:off x="3682423" y="2584349"/>
              <a:ext cx="849539" cy="12033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flipV="1">
              <a:off x="1516868" y="2568440"/>
              <a:ext cx="849539" cy="12033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/>
            <p:cNvCxnSpPr/>
            <p:nvPr/>
          </p:nvCxnSpPr>
          <p:spPr>
            <a:xfrm flipV="1">
              <a:off x="796837" y="3937596"/>
              <a:ext cx="7809281" cy="501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 flipV="1">
              <a:off x="732563" y="2421090"/>
              <a:ext cx="7873555" cy="57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구름 7"/>
            <p:cNvSpPr/>
            <p:nvPr/>
          </p:nvSpPr>
          <p:spPr>
            <a:xfrm>
              <a:off x="31039" y="3699481"/>
              <a:ext cx="883609" cy="548417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148460" y="2141349"/>
              <a:ext cx="908523" cy="460200"/>
              <a:chOff x="3779912" y="1124744"/>
              <a:chExt cx="1499235" cy="742950"/>
            </a:xfrm>
          </p:grpSpPr>
          <p:sp>
            <p:nvSpPr>
              <p:cNvPr id="19" name="AutoShape 26"/>
              <p:cNvSpPr>
                <a:spLocks noChangeArrowheads="1"/>
              </p:cNvSpPr>
              <p:nvPr/>
            </p:nvSpPr>
            <p:spPr bwMode="auto">
              <a:xfrm>
                <a:off x="3779912" y="1124744"/>
                <a:ext cx="1495425" cy="742950"/>
              </a:xfrm>
              <a:prstGeom prst="cube">
                <a:avLst>
                  <a:gd name="adj" fmla="val 55426"/>
                </a:avLst>
              </a:prstGeom>
              <a:gradFill rotWithShape="1">
                <a:gsLst>
                  <a:gs pos="0">
                    <a:srgbClr val="EAEAEA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77777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0" name="Freeform 27"/>
              <p:cNvSpPr>
                <a:spLocks/>
              </p:cNvSpPr>
              <p:nvPr/>
            </p:nvSpPr>
            <p:spPr bwMode="auto">
              <a:xfrm>
                <a:off x="3782134" y="1124744"/>
                <a:ext cx="1497013" cy="417512"/>
              </a:xfrm>
              <a:custGeom>
                <a:avLst/>
                <a:gdLst/>
                <a:ahLst/>
                <a:cxnLst>
                  <a:cxn ang="0">
                    <a:pos x="0" y="693"/>
                  </a:cxn>
                  <a:cxn ang="0">
                    <a:pos x="2108" y="699"/>
                  </a:cxn>
                  <a:cxn ang="0">
                    <a:pos x="2802" y="0"/>
                  </a:cxn>
                  <a:cxn ang="0">
                    <a:pos x="693" y="0"/>
                  </a:cxn>
                  <a:cxn ang="0">
                    <a:pos x="0" y="693"/>
                  </a:cxn>
                </a:cxnLst>
                <a:rect l="0" t="0" r="r" b="b"/>
                <a:pathLst>
                  <a:path w="2802" h="699">
                    <a:moveTo>
                      <a:pt x="0" y="693"/>
                    </a:moveTo>
                    <a:lnTo>
                      <a:pt x="2108" y="699"/>
                    </a:lnTo>
                    <a:lnTo>
                      <a:pt x="2802" y="0"/>
                    </a:lnTo>
                    <a:lnTo>
                      <a:pt x="693" y="0"/>
                    </a:lnTo>
                    <a:lnTo>
                      <a:pt x="0" y="69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0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solidFill>
                  <a:srgbClr val="777777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1" name="WordArt 28"/>
              <p:cNvSpPr>
                <a:spLocks noChangeArrowheads="1" noChangeShapeType="1" noTextEdit="1"/>
              </p:cNvSpPr>
              <p:nvPr/>
            </p:nvSpPr>
            <p:spPr bwMode="auto">
              <a:xfrm>
                <a:off x="3832934" y="1588294"/>
                <a:ext cx="1003300" cy="26193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buNone/>
                </a:pPr>
                <a:r>
                  <a:rPr lang="en-US" altLang="ko-KR" sz="3600" kern="10" dirty="0" smtClean="0">
                    <a:ln w="952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solidFill>
                      <a:srgbClr val="808080"/>
                    </a:solidFill>
                    <a:latin typeface="Tahoma"/>
                    <a:cs typeface="Tahoma"/>
                  </a:rPr>
                  <a:t>SWITCH</a:t>
                </a:r>
                <a:endParaRPr lang="ko-KR" altLang="en-US" sz="36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endParaRPr>
              </a:p>
            </p:txBody>
          </p:sp>
          <p:sp>
            <p:nvSpPr>
              <p:cNvPr id="22" name="Freeform 29"/>
              <p:cNvSpPr>
                <a:spLocks/>
              </p:cNvSpPr>
              <p:nvPr/>
            </p:nvSpPr>
            <p:spPr bwMode="auto">
              <a:xfrm>
                <a:off x="3920247" y="1135856"/>
                <a:ext cx="1228725" cy="357188"/>
              </a:xfrm>
              <a:custGeom>
                <a:avLst/>
                <a:gdLst/>
                <a:ahLst/>
                <a:cxnLst>
                  <a:cxn ang="0">
                    <a:pos x="599" y="140"/>
                  </a:cxn>
                  <a:cxn ang="0">
                    <a:pos x="877" y="270"/>
                  </a:cxn>
                  <a:cxn ang="0">
                    <a:pos x="964" y="177"/>
                  </a:cxn>
                  <a:cxn ang="0">
                    <a:pos x="1393" y="183"/>
                  </a:cxn>
                  <a:cxn ang="0">
                    <a:pos x="1527" y="459"/>
                  </a:cxn>
                  <a:cxn ang="0">
                    <a:pos x="856" y="727"/>
                  </a:cxn>
                  <a:cxn ang="0">
                    <a:pos x="436" y="721"/>
                  </a:cxn>
                  <a:cxn ang="0">
                    <a:pos x="537" y="615"/>
                  </a:cxn>
                  <a:cxn ang="0">
                    <a:pos x="0" y="755"/>
                  </a:cxn>
                  <a:cxn ang="0">
                    <a:pos x="247" y="906"/>
                  </a:cxn>
                  <a:cxn ang="0">
                    <a:pos x="337" y="804"/>
                  </a:cxn>
                  <a:cxn ang="0">
                    <a:pos x="973" y="800"/>
                  </a:cxn>
                  <a:cxn ang="0">
                    <a:pos x="1570" y="552"/>
                  </a:cxn>
                  <a:cxn ang="0">
                    <a:pos x="1663" y="810"/>
                  </a:cxn>
                  <a:cxn ang="0">
                    <a:pos x="2281" y="807"/>
                  </a:cxn>
                  <a:cxn ang="0">
                    <a:pos x="2188" y="900"/>
                  </a:cxn>
                  <a:cxn ang="0">
                    <a:pos x="2707" y="772"/>
                  </a:cxn>
                  <a:cxn ang="0">
                    <a:pos x="2467" y="624"/>
                  </a:cxn>
                  <a:cxn ang="0">
                    <a:pos x="2359" y="726"/>
                  </a:cxn>
                  <a:cxn ang="0">
                    <a:pos x="1915" y="720"/>
                  </a:cxn>
                  <a:cxn ang="0">
                    <a:pos x="1812" y="447"/>
                  </a:cxn>
                  <a:cxn ang="0">
                    <a:pos x="2438" y="190"/>
                  </a:cxn>
                  <a:cxn ang="0">
                    <a:pos x="2899" y="192"/>
                  </a:cxn>
                  <a:cxn ang="0">
                    <a:pos x="2815" y="276"/>
                  </a:cxn>
                  <a:cxn ang="0">
                    <a:pos x="3328" y="151"/>
                  </a:cxn>
                  <a:cxn ang="0">
                    <a:pos x="3085" y="0"/>
                  </a:cxn>
                  <a:cxn ang="0">
                    <a:pos x="2974" y="114"/>
                  </a:cxn>
                  <a:cxn ang="0">
                    <a:pos x="2338" y="106"/>
                  </a:cxn>
                  <a:cxn ang="0">
                    <a:pos x="1762" y="352"/>
                  </a:cxn>
                  <a:cxn ang="0">
                    <a:pos x="1667" y="112"/>
                  </a:cxn>
                  <a:cxn ang="0">
                    <a:pos x="1046" y="106"/>
                  </a:cxn>
                  <a:cxn ang="0">
                    <a:pos x="1147" y="11"/>
                  </a:cxn>
                  <a:cxn ang="0">
                    <a:pos x="599" y="140"/>
                  </a:cxn>
                </a:cxnLst>
                <a:rect l="0" t="0" r="r" b="b"/>
                <a:pathLst>
                  <a:path w="3328" h="906">
                    <a:moveTo>
                      <a:pt x="599" y="140"/>
                    </a:moveTo>
                    <a:lnTo>
                      <a:pt x="877" y="270"/>
                    </a:lnTo>
                    <a:lnTo>
                      <a:pt x="964" y="177"/>
                    </a:lnTo>
                    <a:lnTo>
                      <a:pt x="1393" y="183"/>
                    </a:lnTo>
                    <a:lnTo>
                      <a:pt x="1527" y="459"/>
                    </a:lnTo>
                    <a:lnTo>
                      <a:pt x="856" y="727"/>
                    </a:lnTo>
                    <a:lnTo>
                      <a:pt x="436" y="721"/>
                    </a:lnTo>
                    <a:lnTo>
                      <a:pt x="537" y="615"/>
                    </a:lnTo>
                    <a:lnTo>
                      <a:pt x="0" y="755"/>
                    </a:lnTo>
                    <a:lnTo>
                      <a:pt x="247" y="906"/>
                    </a:lnTo>
                    <a:lnTo>
                      <a:pt x="337" y="804"/>
                    </a:lnTo>
                    <a:lnTo>
                      <a:pt x="973" y="800"/>
                    </a:lnTo>
                    <a:lnTo>
                      <a:pt x="1570" y="552"/>
                    </a:lnTo>
                    <a:lnTo>
                      <a:pt x="1663" y="810"/>
                    </a:lnTo>
                    <a:lnTo>
                      <a:pt x="2281" y="807"/>
                    </a:lnTo>
                    <a:lnTo>
                      <a:pt x="2188" y="900"/>
                    </a:lnTo>
                    <a:lnTo>
                      <a:pt x="2707" y="772"/>
                    </a:lnTo>
                    <a:lnTo>
                      <a:pt x="2467" y="624"/>
                    </a:lnTo>
                    <a:lnTo>
                      <a:pt x="2359" y="726"/>
                    </a:lnTo>
                    <a:lnTo>
                      <a:pt x="1915" y="720"/>
                    </a:lnTo>
                    <a:lnTo>
                      <a:pt x="1812" y="447"/>
                    </a:lnTo>
                    <a:lnTo>
                      <a:pt x="2438" y="190"/>
                    </a:lnTo>
                    <a:lnTo>
                      <a:pt x="2899" y="192"/>
                    </a:lnTo>
                    <a:lnTo>
                      <a:pt x="2815" y="276"/>
                    </a:lnTo>
                    <a:lnTo>
                      <a:pt x="3328" y="151"/>
                    </a:lnTo>
                    <a:lnTo>
                      <a:pt x="3085" y="0"/>
                    </a:lnTo>
                    <a:lnTo>
                      <a:pt x="2974" y="114"/>
                    </a:lnTo>
                    <a:lnTo>
                      <a:pt x="2338" y="106"/>
                    </a:lnTo>
                    <a:lnTo>
                      <a:pt x="1762" y="352"/>
                    </a:lnTo>
                    <a:lnTo>
                      <a:pt x="1667" y="112"/>
                    </a:lnTo>
                    <a:lnTo>
                      <a:pt x="1046" y="106"/>
                    </a:lnTo>
                    <a:lnTo>
                      <a:pt x="1147" y="11"/>
                    </a:lnTo>
                    <a:lnTo>
                      <a:pt x="599" y="14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4D4D4D"/>
                </a:solidFill>
                <a:round/>
                <a:headEnd type="none" w="med" len="med"/>
                <a:tailEnd type="none" w="med" len="med"/>
              </a:ln>
              <a:effectLst>
                <a:outerShdw dist="17961" dir="2700000" algn="ctr" rotWithShape="0">
                  <a:srgbClr val="4D4D4D">
                    <a:alpha val="50000"/>
                  </a:srgbClr>
                </a:outerShdw>
              </a:effectLst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78400" y="3851689"/>
              <a:ext cx="9717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인터넷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(KT)</a:t>
              </a:r>
              <a:endParaRPr lang="ko-KR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1252041" y="3744838"/>
              <a:ext cx="658161" cy="407359"/>
              <a:chOff x="1328738" y="1820863"/>
              <a:chExt cx="1162050" cy="792162"/>
            </a:xfrm>
          </p:grpSpPr>
          <p:sp>
            <p:nvSpPr>
              <p:cNvPr id="14" name="AutoShape 20"/>
              <p:cNvSpPr>
                <a:spLocks noChangeArrowheads="1"/>
              </p:cNvSpPr>
              <p:nvPr/>
            </p:nvSpPr>
            <p:spPr bwMode="auto">
              <a:xfrm>
                <a:off x="1330325" y="1828800"/>
                <a:ext cx="1160463" cy="784225"/>
              </a:xfrm>
              <a:prstGeom prst="can">
                <a:avLst>
                  <a:gd name="adj" fmla="val 50000"/>
                </a:avLst>
              </a:prstGeom>
              <a:gradFill rotWithShape="1">
                <a:gsLst>
                  <a:gs pos="0">
                    <a:srgbClr val="DDDDDD"/>
                  </a:gs>
                  <a:gs pos="50000">
                    <a:srgbClr val="DDDDDD">
                      <a:gamma/>
                      <a:tint val="9020"/>
                      <a:invGamma/>
                    </a:srgbClr>
                  </a:gs>
                  <a:gs pos="100000">
                    <a:srgbClr val="DDDDDD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5" name="WordArt 21"/>
              <p:cNvSpPr>
                <a:spLocks noChangeArrowheads="1" noChangeShapeType="1" noTextEdit="1"/>
              </p:cNvSpPr>
              <p:nvPr/>
            </p:nvSpPr>
            <p:spPr bwMode="auto">
              <a:xfrm>
                <a:off x="1382713" y="2141538"/>
                <a:ext cx="1060450" cy="396875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>
                  <a:buNone/>
                </a:pPr>
                <a:r>
                  <a:rPr lang="en-US" altLang="ko-KR" sz="5400" kern="10" dirty="0" smtClean="0">
                    <a:ln w="952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solidFill>
                      <a:srgbClr val="777777"/>
                    </a:solidFill>
                    <a:latin typeface="Tahoma"/>
                    <a:cs typeface="Tahoma"/>
                  </a:rPr>
                  <a:t>ROUTER</a:t>
                </a:r>
                <a:endParaRPr lang="ko-KR" altLang="en-US" sz="54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ahoma"/>
                  <a:cs typeface="Tahoma"/>
                </a:endParaRPr>
              </a:p>
            </p:txBody>
          </p:sp>
          <p:sp>
            <p:nvSpPr>
              <p:cNvPr id="16" name="Oval 22"/>
              <p:cNvSpPr>
                <a:spLocks noChangeArrowheads="1"/>
              </p:cNvSpPr>
              <p:nvPr/>
            </p:nvSpPr>
            <p:spPr bwMode="auto">
              <a:xfrm>
                <a:off x="1328738" y="1820863"/>
                <a:ext cx="1162050" cy="396875"/>
              </a:xfrm>
              <a:prstGeom prst="ellipse">
                <a:avLst/>
              </a:pr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33333"/>
                      <a:invGamma/>
                    </a:srgbClr>
                  </a:gs>
                </a:gsLst>
                <a:lin ang="1890000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7" name="AutoShape 23"/>
              <p:cNvSpPr>
                <a:spLocks noChangeArrowheads="1"/>
              </p:cNvSpPr>
              <p:nvPr/>
            </p:nvSpPr>
            <p:spPr bwMode="auto">
              <a:xfrm rot="5400000">
                <a:off x="1912144" y="1667669"/>
                <a:ext cx="185738" cy="71755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8 h 21600"/>
                  <a:gd name="T4" fmla="*/ 0 w 21600"/>
                  <a:gd name="T5" fmla="*/ 2 h 21600"/>
                  <a:gd name="T6" fmla="*/ 1 w 21600"/>
                  <a:gd name="T7" fmla="*/ 5 h 21600"/>
                  <a:gd name="T8" fmla="*/ 1 w 21600"/>
                  <a:gd name="T9" fmla="*/ 7 h 21600"/>
                  <a:gd name="T10" fmla="*/ 0 w 21600"/>
                  <a:gd name="T11" fmla="*/ 5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166 w 21600"/>
                  <a:gd name="T19" fmla="*/ 3162 h 21600"/>
                  <a:gd name="T20" fmla="*/ 18434 w 21600"/>
                  <a:gd name="T21" fmla="*/ 18438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7370" y="10242"/>
                    </a:moveTo>
                    <a:cubicBezTo>
                      <a:pt x="17080" y="6828"/>
                      <a:pt x="14225" y="4206"/>
                      <a:pt x="10800" y="4206"/>
                    </a:cubicBezTo>
                    <a:cubicBezTo>
                      <a:pt x="7158" y="4206"/>
                      <a:pt x="4206" y="7158"/>
                      <a:pt x="4206" y="10800"/>
                    </a:cubicBezTo>
                    <a:cubicBezTo>
                      <a:pt x="4205" y="12133"/>
                      <a:pt x="4610" y="13436"/>
                      <a:pt x="5366" y="14535"/>
                    </a:cubicBezTo>
                    <a:lnTo>
                      <a:pt x="1900" y="16918"/>
                    </a:lnTo>
                    <a:cubicBezTo>
                      <a:pt x="662" y="15117"/>
                      <a:pt x="0" y="12984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410" y="-1"/>
                      <a:pt x="21086" y="4295"/>
                      <a:pt x="21561" y="9886"/>
                    </a:cubicBezTo>
                    <a:lnTo>
                      <a:pt x="24251" y="9657"/>
                    </a:lnTo>
                    <a:lnTo>
                      <a:pt x="19871" y="14849"/>
                    </a:lnTo>
                    <a:lnTo>
                      <a:pt x="14680" y="10470"/>
                    </a:lnTo>
                    <a:lnTo>
                      <a:pt x="17370" y="1024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808080"/>
                </a:solidFill>
                <a:miter lim="800000"/>
                <a:headEnd/>
                <a:tailEnd/>
              </a:ln>
              <a:effectLst>
                <a:outerShdw dist="25400" dir="5400000" algn="ctr" rotWithShape="0">
                  <a:srgbClr val="1C1C1C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8" name="AutoShape 24"/>
              <p:cNvSpPr>
                <a:spLocks noChangeArrowheads="1"/>
              </p:cNvSpPr>
              <p:nvPr/>
            </p:nvSpPr>
            <p:spPr bwMode="auto">
              <a:xfrm rot="16200000">
                <a:off x="1751013" y="1603375"/>
                <a:ext cx="182562" cy="73183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8 h 21600"/>
                  <a:gd name="T4" fmla="*/ 0 w 21600"/>
                  <a:gd name="T5" fmla="*/ 2 h 21600"/>
                  <a:gd name="T6" fmla="*/ 1 w 21600"/>
                  <a:gd name="T7" fmla="*/ 5 h 21600"/>
                  <a:gd name="T8" fmla="*/ 1 w 21600"/>
                  <a:gd name="T9" fmla="*/ 8 h 21600"/>
                  <a:gd name="T10" fmla="*/ 0 w 21600"/>
                  <a:gd name="T11" fmla="*/ 5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221 w 21600"/>
                  <a:gd name="T19" fmla="*/ 3142 h 21600"/>
                  <a:gd name="T20" fmla="*/ 18379 w 21600"/>
                  <a:gd name="T21" fmla="*/ 18458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7370" y="10242"/>
                    </a:moveTo>
                    <a:cubicBezTo>
                      <a:pt x="17080" y="6828"/>
                      <a:pt x="14225" y="4206"/>
                      <a:pt x="10800" y="4206"/>
                    </a:cubicBezTo>
                    <a:cubicBezTo>
                      <a:pt x="7158" y="4206"/>
                      <a:pt x="4206" y="7158"/>
                      <a:pt x="4206" y="10800"/>
                    </a:cubicBezTo>
                    <a:cubicBezTo>
                      <a:pt x="4205" y="12133"/>
                      <a:pt x="4610" y="13436"/>
                      <a:pt x="5366" y="14535"/>
                    </a:cubicBezTo>
                    <a:lnTo>
                      <a:pt x="1900" y="16918"/>
                    </a:lnTo>
                    <a:cubicBezTo>
                      <a:pt x="662" y="15117"/>
                      <a:pt x="0" y="12984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410" y="-1"/>
                      <a:pt x="21086" y="4295"/>
                      <a:pt x="21561" y="9886"/>
                    </a:cubicBezTo>
                    <a:lnTo>
                      <a:pt x="24251" y="9657"/>
                    </a:lnTo>
                    <a:lnTo>
                      <a:pt x="19871" y="14849"/>
                    </a:lnTo>
                    <a:lnTo>
                      <a:pt x="14680" y="10470"/>
                    </a:lnTo>
                    <a:lnTo>
                      <a:pt x="17370" y="1024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808080"/>
                </a:solidFill>
                <a:miter lim="800000"/>
                <a:headEnd/>
                <a:tailEnd/>
              </a:ln>
              <a:effectLst>
                <a:outerShdw dist="25400" dir="5400000" algn="ctr" rotWithShape="0">
                  <a:srgbClr val="1C1C1C">
                    <a:alpha val="50000"/>
                  </a:srgbClr>
                </a:outerShdw>
              </a:effectLst>
            </p:spPr>
            <p:txBody>
              <a:bodyPr rot="10800000" wrap="none" anchor="ctr"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</p:grpSp>
        <p:pic>
          <p:nvPicPr>
            <p:cNvPr id="23" name="Picture 158" descr="multilayer switch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4017" y="2089338"/>
              <a:ext cx="702379" cy="624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구름 24"/>
            <p:cNvSpPr/>
            <p:nvPr/>
          </p:nvSpPr>
          <p:spPr>
            <a:xfrm>
              <a:off x="72915" y="2063341"/>
              <a:ext cx="893770" cy="586743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444" y="2258903"/>
              <a:ext cx="9717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인터넷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(LG)</a:t>
              </a:r>
              <a:endParaRPr lang="ko-KR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9" name="Picture 158" descr="multilayer switch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1055" y="3643858"/>
              <a:ext cx="702379" cy="624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2" name="그룹 51"/>
            <p:cNvGrpSpPr/>
            <p:nvPr/>
          </p:nvGrpSpPr>
          <p:grpSpPr>
            <a:xfrm>
              <a:off x="2146954" y="3755160"/>
              <a:ext cx="908523" cy="460200"/>
              <a:chOff x="3779912" y="1124744"/>
              <a:chExt cx="1499235" cy="742950"/>
            </a:xfrm>
          </p:grpSpPr>
          <p:sp>
            <p:nvSpPr>
              <p:cNvPr id="53" name="AutoShape 26"/>
              <p:cNvSpPr>
                <a:spLocks noChangeArrowheads="1"/>
              </p:cNvSpPr>
              <p:nvPr/>
            </p:nvSpPr>
            <p:spPr bwMode="auto">
              <a:xfrm>
                <a:off x="3779912" y="1124744"/>
                <a:ext cx="1495425" cy="742950"/>
              </a:xfrm>
              <a:prstGeom prst="cube">
                <a:avLst>
                  <a:gd name="adj" fmla="val 55426"/>
                </a:avLst>
              </a:prstGeom>
              <a:gradFill rotWithShape="1">
                <a:gsLst>
                  <a:gs pos="0">
                    <a:srgbClr val="EAEAEA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77777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4" name="Freeform 27"/>
              <p:cNvSpPr>
                <a:spLocks/>
              </p:cNvSpPr>
              <p:nvPr/>
            </p:nvSpPr>
            <p:spPr bwMode="auto">
              <a:xfrm>
                <a:off x="3782134" y="1124744"/>
                <a:ext cx="1497013" cy="417512"/>
              </a:xfrm>
              <a:custGeom>
                <a:avLst/>
                <a:gdLst/>
                <a:ahLst/>
                <a:cxnLst>
                  <a:cxn ang="0">
                    <a:pos x="0" y="693"/>
                  </a:cxn>
                  <a:cxn ang="0">
                    <a:pos x="2108" y="699"/>
                  </a:cxn>
                  <a:cxn ang="0">
                    <a:pos x="2802" y="0"/>
                  </a:cxn>
                  <a:cxn ang="0">
                    <a:pos x="693" y="0"/>
                  </a:cxn>
                  <a:cxn ang="0">
                    <a:pos x="0" y="693"/>
                  </a:cxn>
                </a:cxnLst>
                <a:rect l="0" t="0" r="r" b="b"/>
                <a:pathLst>
                  <a:path w="2802" h="699">
                    <a:moveTo>
                      <a:pt x="0" y="693"/>
                    </a:moveTo>
                    <a:lnTo>
                      <a:pt x="2108" y="699"/>
                    </a:lnTo>
                    <a:lnTo>
                      <a:pt x="2802" y="0"/>
                    </a:lnTo>
                    <a:lnTo>
                      <a:pt x="693" y="0"/>
                    </a:lnTo>
                    <a:lnTo>
                      <a:pt x="0" y="69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0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solidFill>
                  <a:srgbClr val="777777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5" name="WordArt 28"/>
              <p:cNvSpPr>
                <a:spLocks noChangeArrowheads="1" noChangeShapeType="1" noTextEdit="1"/>
              </p:cNvSpPr>
              <p:nvPr/>
            </p:nvSpPr>
            <p:spPr bwMode="auto">
              <a:xfrm>
                <a:off x="3832934" y="1588294"/>
                <a:ext cx="1003300" cy="26193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buNone/>
                </a:pPr>
                <a:r>
                  <a:rPr lang="en-US" altLang="ko-KR" sz="3600" kern="10" dirty="0" smtClean="0">
                    <a:ln w="952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solidFill>
                      <a:srgbClr val="808080"/>
                    </a:solidFill>
                    <a:latin typeface="Tahoma"/>
                    <a:cs typeface="Tahoma"/>
                  </a:rPr>
                  <a:t>SWITCH</a:t>
                </a:r>
                <a:endParaRPr lang="ko-KR" altLang="en-US" sz="36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endParaRPr>
              </a:p>
            </p:txBody>
          </p:sp>
          <p:sp>
            <p:nvSpPr>
              <p:cNvPr id="56" name="Freeform 29"/>
              <p:cNvSpPr>
                <a:spLocks/>
              </p:cNvSpPr>
              <p:nvPr/>
            </p:nvSpPr>
            <p:spPr bwMode="auto">
              <a:xfrm>
                <a:off x="3920247" y="1135856"/>
                <a:ext cx="1228725" cy="357188"/>
              </a:xfrm>
              <a:custGeom>
                <a:avLst/>
                <a:gdLst/>
                <a:ahLst/>
                <a:cxnLst>
                  <a:cxn ang="0">
                    <a:pos x="599" y="140"/>
                  </a:cxn>
                  <a:cxn ang="0">
                    <a:pos x="877" y="270"/>
                  </a:cxn>
                  <a:cxn ang="0">
                    <a:pos x="964" y="177"/>
                  </a:cxn>
                  <a:cxn ang="0">
                    <a:pos x="1393" y="183"/>
                  </a:cxn>
                  <a:cxn ang="0">
                    <a:pos x="1527" y="459"/>
                  </a:cxn>
                  <a:cxn ang="0">
                    <a:pos x="856" y="727"/>
                  </a:cxn>
                  <a:cxn ang="0">
                    <a:pos x="436" y="721"/>
                  </a:cxn>
                  <a:cxn ang="0">
                    <a:pos x="537" y="615"/>
                  </a:cxn>
                  <a:cxn ang="0">
                    <a:pos x="0" y="755"/>
                  </a:cxn>
                  <a:cxn ang="0">
                    <a:pos x="247" y="906"/>
                  </a:cxn>
                  <a:cxn ang="0">
                    <a:pos x="337" y="804"/>
                  </a:cxn>
                  <a:cxn ang="0">
                    <a:pos x="973" y="800"/>
                  </a:cxn>
                  <a:cxn ang="0">
                    <a:pos x="1570" y="552"/>
                  </a:cxn>
                  <a:cxn ang="0">
                    <a:pos x="1663" y="810"/>
                  </a:cxn>
                  <a:cxn ang="0">
                    <a:pos x="2281" y="807"/>
                  </a:cxn>
                  <a:cxn ang="0">
                    <a:pos x="2188" y="900"/>
                  </a:cxn>
                  <a:cxn ang="0">
                    <a:pos x="2707" y="772"/>
                  </a:cxn>
                  <a:cxn ang="0">
                    <a:pos x="2467" y="624"/>
                  </a:cxn>
                  <a:cxn ang="0">
                    <a:pos x="2359" y="726"/>
                  </a:cxn>
                  <a:cxn ang="0">
                    <a:pos x="1915" y="720"/>
                  </a:cxn>
                  <a:cxn ang="0">
                    <a:pos x="1812" y="447"/>
                  </a:cxn>
                  <a:cxn ang="0">
                    <a:pos x="2438" y="190"/>
                  </a:cxn>
                  <a:cxn ang="0">
                    <a:pos x="2899" y="192"/>
                  </a:cxn>
                  <a:cxn ang="0">
                    <a:pos x="2815" y="276"/>
                  </a:cxn>
                  <a:cxn ang="0">
                    <a:pos x="3328" y="151"/>
                  </a:cxn>
                  <a:cxn ang="0">
                    <a:pos x="3085" y="0"/>
                  </a:cxn>
                  <a:cxn ang="0">
                    <a:pos x="2974" y="114"/>
                  </a:cxn>
                  <a:cxn ang="0">
                    <a:pos x="2338" y="106"/>
                  </a:cxn>
                  <a:cxn ang="0">
                    <a:pos x="1762" y="352"/>
                  </a:cxn>
                  <a:cxn ang="0">
                    <a:pos x="1667" y="112"/>
                  </a:cxn>
                  <a:cxn ang="0">
                    <a:pos x="1046" y="106"/>
                  </a:cxn>
                  <a:cxn ang="0">
                    <a:pos x="1147" y="11"/>
                  </a:cxn>
                  <a:cxn ang="0">
                    <a:pos x="599" y="140"/>
                  </a:cxn>
                </a:cxnLst>
                <a:rect l="0" t="0" r="r" b="b"/>
                <a:pathLst>
                  <a:path w="3328" h="906">
                    <a:moveTo>
                      <a:pt x="599" y="140"/>
                    </a:moveTo>
                    <a:lnTo>
                      <a:pt x="877" y="270"/>
                    </a:lnTo>
                    <a:lnTo>
                      <a:pt x="964" y="177"/>
                    </a:lnTo>
                    <a:lnTo>
                      <a:pt x="1393" y="183"/>
                    </a:lnTo>
                    <a:lnTo>
                      <a:pt x="1527" y="459"/>
                    </a:lnTo>
                    <a:lnTo>
                      <a:pt x="856" y="727"/>
                    </a:lnTo>
                    <a:lnTo>
                      <a:pt x="436" y="721"/>
                    </a:lnTo>
                    <a:lnTo>
                      <a:pt x="537" y="615"/>
                    </a:lnTo>
                    <a:lnTo>
                      <a:pt x="0" y="755"/>
                    </a:lnTo>
                    <a:lnTo>
                      <a:pt x="247" y="906"/>
                    </a:lnTo>
                    <a:lnTo>
                      <a:pt x="337" y="804"/>
                    </a:lnTo>
                    <a:lnTo>
                      <a:pt x="973" y="800"/>
                    </a:lnTo>
                    <a:lnTo>
                      <a:pt x="1570" y="552"/>
                    </a:lnTo>
                    <a:lnTo>
                      <a:pt x="1663" y="810"/>
                    </a:lnTo>
                    <a:lnTo>
                      <a:pt x="2281" y="807"/>
                    </a:lnTo>
                    <a:lnTo>
                      <a:pt x="2188" y="900"/>
                    </a:lnTo>
                    <a:lnTo>
                      <a:pt x="2707" y="772"/>
                    </a:lnTo>
                    <a:lnTo>
                      <a:pt x="2467" y="624"/>
                    </a:lnTo>
                    <a:lnTo>
                      <a:pt x="2359" y="726"/>
                    </a:lnTo>
                    <a:lnTo>
                      <a:pt x="1915" y="720"/>
                    </a:lnTo>
                    <a:lnTo>
                      <a:pt x="1812" y="447"/>
                    </a:lnTo>
                    <a:lnTo>
                      <a:pt x="2438" y="190"/>
                    </a:lnTo>
                    <a:lnTo>
                      <a:pt x="2899" y="192"/>
                    </a:lnTo>
                    <a:lnTo>
                      <a:pt x="2815" y="276"/>
                    </a:lnTo>
                    <a:lnTo>
                      <a:pt x="3328" y="151"/>
                    </a:lnTo>
                    <a:lnTo>
                      <a:pt x="3085" y="0"/>
                    </a:lnTo>
                    <a:lnTo>
                      <a:pt x="2974" y="114"/>
                    </a:lnTo>
                    <a:lnTo>
                      <a:pt x="2338" y="106"/>
                    </a:lnTo>
                    <a:lnTo>
                      <a:pt x="1762" y="352"/>
                    </a:lnTo>
                    <a:lnTo>
                      <a:pt x="1667" y="112"/>
                    </a:lnTo>
                    <a:lnTo>
                      <a:pt x="1046" y="106"/>
                    </a:lnTo>
                    <a:lnTo>
                      <a:pt x="1147" y="11"/>
                    </a:lnTo>
                    <a:lnTo>
                      <a:pt x="599" y="14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4D4D4D"/>
                </a:solidFill>
                <a:round/>
                <a:headEnd type="none" w="med" len="med"/>
                <a:tailEnd type="none" w="med" len="med"/>
              </a:ln>
              <a:effectLst>
                <a:outerShdw dist="17961" dir="2700000" algn="ctr" rotWithShape="0">
                  <a:srgbClr val="4D4D4D">
                    <a:alpha val="50000"/>
                  </a:srgbClr>
                </a:outerShdw>
              </a:effectLst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</p:grpSp>
        <p:pic>
          <p:nvPicPr>
            <p:cNvPr id="58" name="Picture 158" descr="multilayer switch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9383" y="2101915"/>
              <a:ext cx="702379" cy="624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" name="Picture 158" descr="multilayer switch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9382" y="3608262"/>
              <a:ext cx="702379" cy="624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2" name="그룹 61"/>
            <p:cNvGrpSpPr/>
            <p:nvPr/>
          </p:nvGrpSpPr>
          <p:grpSpPr>
            <a:xfrm>
              <a:off x="7241606" y="2223576"/>
              <a:ext cx="908523" cy="460200"/>
              <a:chOff x="3779912" y="1124744"/>
              <a:chExt cx="1499235" cy="742950"/>
            </a:xfrm>
          </p:grpSpPr>
          <p:sp>
            <p:nvSpPr>
              <p:cNvPr id="64" name="AutoShape 26"/>
              <p:cNvSpPr>
                <a:spLocks noChangeArrowheads="1"/>
              </p:cNvSpPr>
              <p:nvPr/>
            </p:nvSpPr>
            <p:spPr bwMode="auto">
              <a:xfrm>
                <a:off x="3779912" y="1124744"/>
                <a:ext cx="1495425" cy="742950"/>
              </a:xfrm>
              <a:prstGeom prst="cube">
                <a:avLst>
                  <a:gd name="adj" fmla="val 55426"/>
                </a:avLst>
              </a:prstGeom>
              <a:gradFill rotWithShape="1">
                <a:gsLst>
                  <a:gs pos="0">
                    <a:srgbClr val="EAEAEA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77777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5" name="Freeform 27"/>
              <p:cNvSpPr>
                <a:spLocks/>
              </p:cNvSpPr>
              <p:nvPr/>
            </p:nvSpPr>
            <p:spPr bwMode="auto">
              <a:xfrm>
                <a:off x="3782134" y="1124744"/>
                <a:ext cx="1497013" cy="417512"/>
              </a:xfrm>
              <a:custGeom>
                <a:avLst/>
                <a:gdLst/>
                <a:ahLst/>
                <a:cxnLst>
                  <a:cxn ang="0">
                    <a:pos x="0" y="693"/>
                  </a:cxn>
                  <a:cxn ang="0">
                    <a:pos x="2108" y="699"/>
                  </a:cxn>
                  <a:cxn ang="0">
                    <a:pos x="2802" y="0"/>
                  </a:cxn>
                  <a:cxn ang="0">
                    <a:pos x="693" y="0"/>
                  </a:cxn>
                  <a:cxn ang="0">
                    <a:pos x="0" y="693"/>
                  </a:cxn>
                </a:cxnLst>
                <a:rect l="0" t="0" r="r" b="b"/>
                <a:pathLst>
                  <a:path w="2802" h="699">
                    <a:moveTo>
                      <a:pt x="0" y="693"/>
                    </a:moveTo>
                    <a:lnTo>
                      <a:pt x="2108" y="699"/>
                    </a:lnTo>
                    <a:lnTo>
                      <a:pt x="2802" y="0"/>
                    </a:lnTo>
                    <a:lnTo>
                      <a:pt x="693" y="0"/>
                    </a:lnTo>
                    <a:lnTo>
                      <a:pt x="0" y="69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0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solidFill>
                  <a:srgbClr val="777777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6" name="WordArt 28"/>
              <p:cNvSpPr>
                <a:spLocks noChangeArrowheads="1" noChangeShapeType="1" noTextEdit="1"/>
              </p:cNvSpPr>
              <p:nvPr/>
            </p:nvSpPr>
            <p:spPr bwMode="auto">
              <a:xfrm>
                <a:off x="3832934" y="1588294"/>
                <a:ext cx="1003300" cy="26193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buNone/>
                </a:pPr>
                <a:r>
                  <a:rPr lang="en-US" altLang="ko-KR" sz="3600" kern="10" dirty="0" smtClean="0">
                    <a:ln w="952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solidFill>
                      <a:srgbClr val="808080"/>
                    </a:solidFill>
                    <a:latin typeface="Tahoma"/>
                    <a:cs typeface="Tahoma"/>
                  </a:rPr>
                  <a:t>SWITCH</a:t>
                </a:r>
                <a:endParaRPr lang="ko-KR" altLang="en-US" sz="36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endParaRPr>
              </a:p>
            </p:txBody>
          </p:sp>
          <p:sp>
            <p:nvSpPr>
              <p:cNvPr id="67" name="Freeform 29"/>
              <p:cNvSpPr>
                <a:spLocks/>
              </p:cNvSpPr>
              <p:nvPr/>
            </p:nvSpPr>
            <p:spPr bwMode="auto">
              <a:xfrm>
                <a:off x="3920247" y="1135856"/>
                <a:ext cx="1228725" cy="357188"/>
              </a:xfrm>
              <a:custGeom>
                <a:avLst/>
                <a:gdLst/>
                <a:ahLst/>
                <a:cxnLst>
                  <a:cxn ang="0">
                    <a:pos x="599" y="140"/>
                  </a:cxn>
                  <a:cxn ang="0">
                    <a:pos x="877" y="270"/>
                  </a:cxn>
                  <a:cxn ang="0">
                    <a:pos x="964" y="177"/>
                  </a:cxn>
                  <a:cxn ang="0">
                    <a:pos x="1393" y="183"/>
                  </a:cxn>
                  <a:cxn ang="0">
                    <a:pos x="1527" y="459"/>
                  </a:cxn>
                  <a:cxn ang="0">
                    <a:pos x="856" y="727"/>
                  </a:cxn>
                  <a:cxn ang="0">
                    <a:pos x="436" y="721"/>
                  </a:cxn>
                  <a:cxn ang="0">
                    <a:pos x="537" y="615"/>
                  </a:cxn>
                  <a:cxn ang="0">
                    <a:pos x="0" y="755"/>
                  </a:cxn>
                  <a:cxn ang="0">
                    <a:pos x="247" y="906"/>
                  </a:cxn>
                  <a:cxn ang="0">
                    <a:pos x="337" y="804"/>
                  </a:cxn>
                  <a:cxn ang="0">
                    <a:pos x="973" y="800"/>
                  </a:cxn>
                  <a:cxn ang="0">
                    <a:pos x="1570" y="552"/>
                  </a:cxn>
                  <a:cxn ang="0">
                    <a:pos x="1663" y="810"/>
                  </a:cxn>
                  <a:cxn ang="0">
                    <a:pos x="2281" y="807"/>
                  </a:cxn>
                  <a:cxn ang="0">
                    <a:pos x="2188" y="900"/>
                  </a:cxn>
                  <a:cxn ang="0">
                    <a:pos x="2707" y="772"/>
                  </a:cxn>
                  <a:cxn ang="0">
                    <a:pos x="2467" y="624"/>
                  </a:cxn>
                  <a:cxn ang="0">
                    <a:pos x="2359" y="726"/>
                  </a:cxn>
                  <a:cxn ang="0">
                    <a:pos x="1915" y="720"/>
                  </a:cxn>
                  <a:cxn ang="0">
                    <a:pos x="1812" y="447"/>
                  </a:cxn>
                  <a:cxn ang="0">
                    <a:pos x="2438" y="190"/>
                  </a:cxn>
                  <a:cxn ang="0">
                    <a:pos x="2899" y="192"/>
                  </a:cxn>
                  <a:cxn ang="0">
                    <a:pos x="2815" y="276"/>
                  </a:cxn>
                  <a:cxn ang="0">
                    <a:pos x="3328" y="151"/>
                  </a:cxn>
                  <a:cxn ang="0">
                    <a:pos x="3085" y="0"/>
                  </a:cxn>
                  <a:cxn ang="0">
                    <a:pos x="2974" y="114"/>
                  </a:cxn>
                  <a:cxn ang="0">
                    <a:pos x="2338" y="106"/>
                  </a:cxn>
                  <a:cxn ang="0">
                    <a:pos x="1762" y="352"/>
                  </a:cxn>
                  <a:cxn ang="0">
                    <a:pos x="1667" y="112"/>
                  </a:cxn>
                  <a:cxn ang="0">
                    <a:pos x="1046" y="106"/>
                  </a:cxn>
                  <a:cxn ang="0">
                    <a:pos x="1147" y="11"/>
                  </a:cxn>
                  <a:cxn ang="0">
                    <a:pos x="599" y="140"/>
                  </a:cxn>
                </a:cxnLst>
                <a:rect l="0" t="0" r="r" b="b"/>
                <a:pathLst>
                  <a:path w="3328" h="906">
                    <a:moveTo>
                      <a:pt x="599" y="140"/>
                    </a:moveTo>
                    <a:lnTo>
                      <a:pt x="877" y="270"/>
                    </a:lnTo>
                    <a:lnTo>
                      <a:pt x="964" y="177"/>
                    </a:lnTo>
                    <a:lnTo>
                      <a:pt x="1393" y="183"/>
                    </a:lnTo>
                    <a:lnTo>
                      <a:pt x="1527" y="459"/>
                    </a:lnTo>
                    <a:lnTo>
                      <a:pt x="856" y="727"/>
                    </a:lnTo>
                    <a:lnTo>
                      <a:pt x="436" y="721"/>
                    </a:lnTo>
                    <a:lnTo>
                      <a:pt x="537" y="615"/>
                    </a:lnTo>
                    <a:lnTo>
                      <a:pt x="0" y="755"/>
                    </a:lnTo>
                    <a:lnTo>
                      <a:pt x="247" y="906"/>
                    </a:lnTo>
                    <a:lnTo>
                      <a:pt x="337" y="804"/>
                    </a:lnTo>
                    <a:lnTo>
                      <a:pt x="973" y="800"/>
                    </a:lnTo>
                    <a:lnTo>
                      <a:pt x="1570" y="552"/>
                    </a:lnTo>
                    <a:lnTo>
                      <a:pt x="1663" y="810"/>
                    </a:lnTo>
                    <a:lnTo>
                      <a:pt x="2281" y="807"/>
                    </a:lnTo>
                    <a:lnTo>
                      <a:pt x="2188" y="900"/>
                    </a:lnTo>
                    <a:lnTo>
                      <a:pt x="2707" y="772"/>
                    </a:lnTo>
                    <a:lnTo>
                      <a:pt x="2467" y="624"/>
                    </a:lnTo>
                    <a:lnTo>
                      <a:pt x="2359" y="726"/>
                    </a:lnTo>
                    <a:lnTo>
                      <a:pt x="1915" y="720"/>
                    </a:lnTo>
                    <a:lnTo>
                      <a:pt x="1812" y="447"/>
                    </a:lnTo>
                    <a:lnTo>
                      <a:pt x="2438" y="190"/>
                    </a:lnTo>
                    <a:lnTo>
                      <a:pt x="2899" y="192"/>
                    </a:lnTo>
                    <a:lnTo>
                      <a:pt x="2815" y="276"/>
                    </a:lnTo>
                    <a:lnTo>
                      <a:pt x="3328" y="151"/>
                    </a:lnTo>
                    <a:lnTo>
                      <a:pt x="3085" y="0"/>
                    </a:lnTo>
                    <a:lnTo>
                      <a:pt x="2974" y="114"/>
                    </a:lnTo>
                    <a:lnTo>
                      <a:pt x="2338" y="106"/>
                    </a:lnTo>
                    <a:lnTo>
                      <a:pt x="1762" y="352"/>
                    </a:lnTo>
                    <a:lnTo>
                      <a:pt x="1667" y="112"/>
                    </a:lnTo>
                    <a:lnTo>
                      <a:pt x="1046" y="106"/>
                    </a:lnTo>
                    <a:lnTo>
                      <a:pt x="1147" y="11"/>
                    </a:lnTo>
                    <a:lnTo>
                      <a:pt x="599" y="14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4D4D4D"/>
                </a:solidFill>
                <a:round/>
                <a:headEnd type="none" w="med" len="med"/>
                <a:tailEnd type="none" w="med" len="med"/>
              </a:ln>
              <a:effectLst>
                <a:outerShdw dist="17961" dir="2700000" algn="ctr" rotWithShape="0">
                  <a:srgbClr val="4D4D4D">
                    <a:alpha val="50000"/>
                  </a:srgbClr>
                </a:outerShdw>
              </a:effectLst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76" name="그룹 75"/>
            <p:cNvGrpSpPr/>
            <p:nvPr/>
          </p:nvGrpSpPr>
          <p:grpSpPr>
            <a:xfrm>
              <a:off x="7240933" y="3755211"/>
              <a:ext cx="908523" cy="460200"/>
              <a:chOff x="3779912" y="1124744"/>
              <a:chExt cx="1499235" cy="742950"/>
            </a:xfrm>
          </p:grpSpPr>
          <p:sp>
            <p:nvSpPr>
              <p:cNvPr id="78" name="AutoShape 26"/>
              <p:cNvSpPr>
                <a:spLocks noChangeArrowheads="1"/>
              </p:cNvSpPr>
              <p:nvPr/>
            </p:nvSpPr>
            <p:spPr bwMode="auto">
              <a:xfrm>
                <a:off x="3779912" y="1124744"/>
                <a:ext cx="1495425" cy="742950"/>
              </a:xfrm>
              <a:prstGeom prst="cube">
                <a:avLst>
                  <a:gd name="adj" fmla="val 55426"/>
                </a:avLst>
              </a:prstGeom>
              <a:gradFill rotWithShape="1">
                <a:gsLst>
                  <a:gs pos="0">
                    <a:srgbClr val="EAEAEA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77777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9" name="Freeform 27"/>
              <p:cNvSpPr>
                <a:spLocks/>
              </p:cNvSpPr>
              <p:nvPr/>
            </p:nvSpPr>
            <p:spPr bwMode="auto">
              <a:xfrm>
                <a:off x="3782134" y="1124744"/>
                <a:ext cx="1497013" cy="417512"/>
              </a:xfrm>
              <a:custGeom>
                <a:avLst/>
                <a:gdLst/>
                <a:ahLst/>
                <a:cxnLst>
                  <a:cxn ang="0">
                    <a:pos x="0" y="693"/>
                  </a:cxn>
                  <a:cxn ang="0">
                    <a:pos x="2108" y="699"/>
                  </a:cxn>
                  <a:cxn ang="0">
                    <a:pos x="2802" y="0"/>
                  </a:cxn>
                  <a:cxn ang="0">
                    <a:pos x="693" y="0"/>
                  </a:cxn>
                  <a:cxn ang="0">
                    <a:pos x="0" y="693"/>
                  </a:cxn>
                </a:cxnLst>
                <a:rect l="0" t="0" r="r" b="b"/>
                <a:pathLst>
                  <a:path w="2802" h="699">
                    <a:moveTo>
                      <a:pt x="0" y="693"/>
                    </a:moveTo>
                    <a:lnTo>
                      <a:pt x="2108" y="699"/>
                    </a:lnTo>
                    <a:lnTo>
                      <a:pt x="2802" y="0"/>
                    </a:lnTo>
                    <a:lnTo>
                      <a:pt x="693" y="0"/>
                    </a:lnTo>
                    <a:lnTo>
                      <a:pt x="0" y="69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0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solidFill>
                  <a:srgbClr val="777777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0" name="WordArt 28"/>
              <p:cNvSpPr>
                <a:spLocks noChangeArrowheads="1" noChangeShapeType="1" noTextEdit="1"/>
              </p:cNvSpPr>
              <p:nvPr/>
            </p:nvSpPr>
            <p:spPr bwMode="auto">
              <a:xfrm>
                <a:off x="3832934" y="1588294"/>
                <a:ext cx="1003300" cy="26193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buNone/>
                </a:pPr>
                <a:r>
                  <a:rPr lang="en-US" altLang="ko-KR" sz="3600" kern="10" dirty="0" smtClean="0">
                    <a:ln w="952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solidFill>
                      <a:srgbClr val="808080"/>
                    </a:solidFill>
                    <a:latin typeface="Tahoma"/>
                    <a:cs typeface="Tahoma"/>
                  </a:rPr>
                  <a:t>SWITCH</a:t>
                </a:r>
                <a:endParaRPr lang="ko-KR" altLang="en-US" sz="36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endParaRPr>
              </a:p>
            </p:txBody>
          </p:sp>
          <p:sp>
            <p:nvSpPr>
              <p:cNvPr id="81" name="Freeform 29"/>
              <p:cNvSpPr>
                <a:spLocks/>
              </p:cNvSpPr>
              <p:nvPr/>
            </p:nvSpPr>
            <p:spPr bwMode="auto">
              <a:xfrm>
                <a:off x="3920247" y="1135856"/>
                <a:ext cx="1228725" cy="357188"/>
              </a:xfrm>
              <a:custGeom>
                <a:avLst/>
                <a:gdLst/>
                <a:ahLst/>
                <a:cxnLst>
                  <a:cxn ang="0">
                    <a:pos x="599" y="140"/>
                  </a:cxn>
                  <a:cxn ang="0">
                    <a:pos x="877" y="270"/>
                  </a:cxn>
                  <a:cxn ang="0">
                    <a:pos x="964" y="177"/>
                  </a:cxn>
                  <a:cxn ang="0">
                    <a:pos x="1393" y="183"/>
                  </a:cxn>
                  <a:cxn ang="0">
                    <a:pos x="1527" y="459"/>
                  </a:cxn>
                  <a:cxn ang="0">
                    <a:pos x="856" y="727"/>
                  </a:cxn>
                  <a:cxn ang="0">
                    <a:pos x="436" y="721"/>
                  </a:cxn>
                  <a:cxn ang="0">
                    <a:pos x="537" y="615"/>
                  </a:cxn>
                  <a:cxn ang="0">
                    <a:pos x="0" y="755"/>
                  </a:cxn>
                  <a:cxn ang="0">
                    <a:pos x="247" y="906"/>
                  </a:cxn>
                  <a:cxn ang="0">
                    <a:pos x="337" y="804"/>
                  </a:cxn>
                  <a:cxn ang="0">
                    <a:pos x="973" y="800"/>
                  </a:cxn>
                  <a:cxn ang="0">
                    <a:pos x="1570" y="552"/>
                  </a:cxn>
                  <a:cxn ang="0">
                    <a:pos x="1663" y="810"/>
                  </a:cxn>
                  <a:cxn ang="0">
                    <a:pos x="2281" y="807"/>
                  </a:cxn>
                  <a:cxn ang="0">
                    <a:pos x="2188" y="900"/>
                  </a:cxn>
                  <a:cxn ang="0">
                    <a:pos x="2707" y="772"/>
                  </a:cxn>
                  <a:cxn ang="0">
                    <a:pos x="2467" y="624"/>
                  </a:cxn>
                  <a:cxn ang="0">
                    <a:pos x="2359" y="726"/>
                  </a:cxn>
                  <a:cxn ang="0">
                    <a:pos x="1915" y="720"/>
                  </a:cxn>
                  <a:cxn ang="0">
                    <a:pos x="1812" y="447"/>
                  </a:cxn>
                  <a:cxn ang="0">
                    <a:pos x="2438" y="190"/>
                  </a:cxn>
                  <a:cxn ang="0">
                    <a:pos x="2899" y="192"/>
                  </a:cxn>
                  <a:cxn ang="0">
                    <a:pos x="2815" y="276"/>
                  </a:cxn>
                  <a:cxn ang="0">
                    <a:pos x="3328" y="151"/>
                  </a:cxn>
                  <a:cxn ang="0">
                    <a:pos x="3085" y="0"/>
                  </a:cxn>
                  <a:cxn ang="0">
                    <a:pos x="2974" y="114"/>
                  </a:cxn>
                  <a:cxn ang="0">
                    <a:pos x="2338" y="106"/>
                  </a:cxn>
                  <a:cxn ang="0">
                    <a:pos x="1762" y="352"/>
                  </a:cxn>
                  <a:cxn ang="0">
                    <a:pos x="1667" y="112"/>
                  </a:cxn>
                  <a:cxn ang="0">
                    <a:pos x="1046" y="106"/>
                  </a:cxn>
                  <a:cxn ang="0">
                    <a:pos x="1147" y="11"/>
                  </a:cxn>
                  <a:cxn ang="0">
                    <a:pos x="599" y="140"/>
                  </a:cxn>
                </a:cxnLst>
                <a:rect l="0" t="0" r="r" b="b"/>
                <a:pathLst>
                  <a:path w="3328" h="906">
                    <a:moveTo>
                      <a:pt x="599" y="140"/>
                    </a:moveTo>
                    <a:lnTo>
                      <a:pt x="877" y="270"/>
                    </a:lnTo>
                    <a:lnTo>
                      <a:pt x="964" y="177"/>
                    </a:lnTo>
                    <a:lnTo>
                      <a:pt x="1393" y="183"/>
                    </a:lnTo>
                    <a:lnTo>
                      <a:pt x="1527" y="459"/>
                    </a:lnTo>
                    <a:lnTo>
                      <a:pt x="856" y="727"/>
                    </a:lnTo>
                    <a:lnTo>
                      <a:pt x="436" y="721"/>
                    </a:lnTo>
                    <a:lnTo>
                      <a:pt x="537" y="615"/>
                    </a:lnTo>
                    <a:lnTo>
                      <a:pt x="0" y="755"/>
                    </a:lnTo>
                    <a:lnTo>
                      <a:pt x="247" y="906"/>
                    </a:lnTo>
                    <a:lnTo>
                      <a:pt x="337" y="804"/>
                    </a:lnTo>
                    <a:lnTo>
                      <a:pt x="973" y="800"/>
                    </a:lnTo>
                    <a:lnTo>
                      <a:pt x="1570" y="552"/>
                    </a:lnTo>
                    <a:lnTo>
                      <a:pt x="1663" y="810"/>
                    </a:lnTo>
                    <a:lnTo>
                      <a:pt x="2281" y="807"/>
                    </a:lnTo>
                    <a:lnTo>
                      <a:pt x="2188" y="900"/>
                    </a:lnTo>
                    <a:lnTo>
                      <a:pt x="2707" y="772"/>
                    </a:lnTo>
                    <a:lnTo>
                      <a:pt x="2467" y="624"/>
                    </a:lnTo>
                    <a:lnTo>
                      <a:pt x="2359" y="726"/>
                    </a:lnTo>
                    <a:lnTo>
                      <a:pt x="1915" y="720"/>
                    </a:lnTo>
                    <a:lnTo>
                      <a:pt x="1812" y="447"/>
                    </a:lnTo>
                    <a:lnTo>
                      <a:pt x="2438" y="190"/>
                    </a:lnTo>
                    <a:lnTo>
                      <a:pt x="2899" y="192"/>
                    </a:lnTo>
                    <a:lnTo>
                      <a:pt x="2815" y="276"/>
                    </a:lnTo>
                    <a:lnTo>
                      <a:pt x="3328" y="151"/>
                    </a:lnTo>
                    <a:lnTo>
                      <a:pt x="3085" y="0"/>
                    </a:lnTo>
                    <a:lnTo>
                      <a:pt x="2974" y="114"/>
                    </a:lnTo>
                    <a:lnTo>
                      <a:pt x="2338" y="106"/>
                    </a:lnTo>
                    <a:lnTo>
                      <a:pt x="1762" y="352"/>
                    </a:lnTo>
                    <a:lnTo>
                      <a:pt x="1667" y="112"/>
                    </a:lnTo>
                    <a:lnTo>
                      <a:pt x="1046" y="106"/>
                    </a:lnTo>
                    <a:lnTo>
                      <a:pt x="1147" y="11"/>
                    </a:lnTo>
                    <a:lnTo>
                      <a:pt x="599" y="14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4D4D4D"/>
                </a:solidFill>
                <a:round/>
                <a:headEnd type="none" w="med" len="med"/>
                <a:tailEnd type="none" w="med" len="med"/>
              </a:ln>
              <a:effectLst>
                <a:outerShdw dist="17961" dir="2700000" algn="ctr" rotWithShape="0">
                  <a:srgbClr val="4D4D4D">
                    <a:alpha val="50000"/>
                  </a:srgbClr>
                </a:outerShdw>
              </a:effectLst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41898" y="1973526"/>
              <a:ext cx="473339" cy="702163"/>
            </a:xfrm>
            <a:prstGeom prst="rect">
              <a:avLst/>
            </a:prstGeom>
          </p:spPr>
        </p:pic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99480" y="3567158"/>
              <a:ext cx="458888" cy="662307"/>
            </a:xfrm>
            <a:prstGeom prst="rect">
              <a:avLst/>
            </a:prstGeom>
          </p:spPr>
        </p:pic>
        <p:cxnSp>
          <p:nvCxnSpPr>
            <p:cNvPr id="104" name="직선 연결선 103"/>
            <p:cNvCxnSpPr/>
            <p:nvPr/>
          </p:nvCxnSpPr>
          <p:spPr>
            <a:xfrm flipV="1">
              <a:off x="7788230" y="2714999"/>
              <a:ext cx="817888" cy="10357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그룹 76"/>
            <p:cNvGrpSpPr/>
            <p:nvPr/>
          </p:nvGrpSpPr>
          <p:grpSpPr>
            <a:xfrm>
              <a:off x="4306707" y="3718299"/>
              <a:ext cx="908523" cy="460200"/>
              <a:chOff x="3779912" y="1124744"/>
              <a:chExt cx="1499235" cy="742950"/>
            </a:xfrm>
          </p:grpSpPr>
          <p:sp>
            <p:nvSpPr>
              <p:cNvPr id="83" name="AutoShape 26"/>
              <p:cNvSpPr>
                <a:spLocks noChangeArrowheads="1"/>
              </p:cNvSpPr>
              <p:nvPr/>
            </p:nvSpPr>
            <p:spPr bwMode="auto">
              <a:xfrm>
                <a:off x="3779912" y="1124744"/>
                <a:ext cx="1495425" cy="742950"/>
              </a:xfrm>
              <a:prstGeom prst="cube">
                <a:avLst>
                  <a:gd name="adj" fmla="val 55426"/>
                </a:avLst>
              </a:prstGeom>
              <a:gradFill rotWithShape="1">
                <a:gsLst>
                  <a:gs pos="0">
                    <a:srgbClr val="EAEAEA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77777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4" name="Freeform 27"/>
              <p:cNvSpPr>
                <a:spLocks/>
              </p:cNvSpPr>
              <p:nvPr/>
            </p:nvSpPr>
            <p:spPr bwMode="auto">
              <a:xfrm>
                <a:off x="3782134" y="1124744"/>
                <a:ext cx="1497013" cy="417512"/>
              </a:xfrm>
              <a:custGeom>
                <a:avLst/>
                <a:gdLst/>
                <a:ahLst/>
                <a:cxnLst>
                  <a:cxn ang="0">
                    <a:pos x="0" y="693"/>
                  </a:cxn>
                  <a:cxn ang="0">
                    <a:pos x="2108" y="699"/>
                  </a:cxn>
                  <a:cxn ang="0">
                    <a:pos x="2802" y="0"/>
                  </a:cxn>
                  <a:cxn ang="0">
                    <a:pos x="693" y="0"/>
                  </a:cxn>
                  <a:cxn ang="0">
                    <a:pos x="0" y="693"/>
                  </a:cxn>
                </a:cxnLst>
                <a:rect l="0" t="0" r="r" b="b"/>
                <a:pathLst>
                  <a:path w="2802" h="699">
                    <a:moveTo>
                      <a:pt x="0" y="693"/>
                    </a:moveTo>
                    <a:lnTo>
                      <a:pt x="2108" y="699"/>
                    </a:lnTo>
                    <a:lnTo>
                      <a:pt x="2802" y="0"/>
                    </a:lnTo>
                    <a:lnTo>
                      <a:pt x="693" y="0"/>
                    </a:lnTo>
                    <a:lnTo>
                      <a:pt x="0" y="69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0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solidFill>
                  <a:srgbClr val="777777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6" name="WordArt 28"/>
              <p:cNvSpPr>
                <a:spLocks noChangeArrowheads="1" noChangeShapeType="1" noTextEdit="1"/>
              </p:cNvSpPr>
              <p:nvPr/>
            </p:nvSpPr>
            <p:spPr bwMode="auto">
              <a:xfrm>
                <a:off x="3832934" y="1588294"/>
                <a:ext cx="1003300" cy="26193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buNone/>
                </a:pPr>
                <a:r>
                  <a:rPr lang="en-US" altLang="ko-KR" sz="3600" kern="10" dirty="0" smtClean="0">
                    <a:ln w="952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solidFill>
                      <a:srgbClr val="808080"/>
                    </a:solidFill>
                    <a:latin typeface="Tahoma"/>
                    <a:cs typeface="Tahoma"/>
                  </a:rPr>
                  <a:t>SWITCH</a:t>
                </a:r>
                <a:endParaRPr lang="ko-KR" altLang="en-US" sz="36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endParaRPr>
              </a:p>
            </p:txBody>
          </p:sp>
          <p:sp>
            <p:nvSpPr>
              <p:cNvPr id="87" name="Freeform 29"/>
              <p:cNvSpPr>
                <a:spLocks/>
              </p:cNvSpPr>
              <p:nvPr/>
            </p:nvSpPr>
            <p:spPr bwMode="auto">
              <a:xfrm>
                <a:off x="3920247" y="1135856"/>
                <a:ext cx="1228725" cy="357188"/>
              </a:xfrm>
              <a:custGeom>
                <a:avLst/>
                <a:gdLst/>
                <a:ahLst/>
                <a:cxnLst>
                  <a:cxn ang="0">
                    <a:pos x="599" y="140"/>
                  </a:cxn>
                  <a:cxn ang="0">
                    <a:pos x="877" y="270"/>
                  </a:cxn>
                  <a:cxn ang="0">
                    <a:pos x="964" y="177"/>
                  </a:cxn>
                  <a:cxn ang="0">
                    <a:pos x="1393" y="183"/>
                  </a:cxn>
                  <a:cxn ang="0">
                    <a:pos x="1527" y="459"/>
                  </a:cxn>
                  <a:cxn ang="0">
                    <a:pos x="856" y="727"/>
                  </a:cxn>
                  <a:cxn ang="0">
                    <a:pos x="436" y="721"/>
                  </a:cxn>
                  <a:cxn ang="0">
                    <a:pos x="537" y="615"/>
                  </a:cxn>
                  <a:cxn ang="0">
                    <a:pos x="0" y="755"/>
                  </a:cxn>
                  <a:cxn ang="0">
                    <a:pos x="247" y="906"/>
                  </a:cxn>
                  <a:cxn ang="0">
                    <a:pos x="337" y="804"/>
                  </a:cxn>
                  <a:cxn ang="0">
                    <a:pos x="973" y="800"/>
                  </a:cxn>
                  <a:cxn ang="0">
                    <a:pos x="1570" y="552"/>
                  </a:cxn>
                  <a:cxn ang="0">
                    <a:pos x="1663" y="810"/>
                  </a:cxn>
                  <a:cxn ang="0">
                    <a:pos x="2281" y="807"/>
                  </a:cxn>
                  <a:cxn ang="0">
                    <a:pos x="2188" y="900"/>
                  </a:cxn>
                  <a:cxn ang="0">
                    <a:pos x="2707" y="772"/>
                  </a:cxn>
                  <a:cxn ang="0">
                    <a:pos x="2467" y="624"/>
                  </a:cxn>
                  <a:cxn ang="0">
                    <a:pos x="2359" y="726"/>
                  </a:cxn>
                  <a:cxn ang="0">
                    <a:pos x="1915" y="720"/>
                  </a:cxn>
                  <a:cxn ang="0">
                    <a:pos x="1812" y="447"/>
                  </a:cxn>
                  <a:cxn ang="0">
                    <a:pos x="2438" y="190"/>
                  </a:cxn>
                  <a:cxn ang="0">
                    <a:pos x="2899" y="192"/>
                  </a:cxn>
                  <a:cxn ang="0">
                    <a:pos x="2815" y="276"/>
                  </a:cxn>
                  <a:cxn ang="0">
                    <a:pos x="3328" y="151"/>
                  </a:cxn>
                  <a:cxn ang="0">
                    <a:pos x="3085" y="0"/>
                  </a:cxn>
                  <a:cxn ang="0">
                    <a:pos x="2974" y="114"/>
                  </a:cxn>
                  <a:cxn ang="0">
                    <a:pos x="2338" y="106"/>
                  </a:cxn>
                  <a:cxn ang="0">
                    <a:pos x="1762" y="352"/>
                  </a:cxn>
                  <a:cxn ang="0">
                    <a:pos x="1667" y="112"/>
                  </a:cxn>
                  <a:cxn ang="0">
                    <a:pos x="1046" y="106"/>
                  </a:cxn>
                  <a:cxn ang="0">
                    <a:pos x="1147" y="11"/>
                  </a:cxn>
                  <a:cxn ang="0">
                    <a:pos x="599" y="140"/>
                  </a:cxn>
                </a:cxnLst>
                <a:rect l="0" t="0" r="r" b="b"/>
                <a:pathLst>
                  <a:path w="3328" h="906">
                    <a:moveTo>
                      <a:pt x="599" y="140"/>
                    </a:moveTo>
                    <a:lnTo>
                      <a:pt x="877" y="270"/>
                    </a:lnTo>
                    <a:lnTo>
                      <a:pt x="964" y="177"/>
                    </a:lnTo>
                    <a:lnTo>
                      <a:pt x="1393" y="183"/>
                    </a:lnTo>
                    <a:lnTo>
                      <a:pt x="1527" y="459"/>
                    </a:lnTo>
                    <a:lnTo>
                      <a:pt x="856" y="727"/>
                    </a:lnTo>
                    <a:lnTo>
                      <a:pt x="436" y="721"/>
                    </a:lnTo>
                    <a:lnTo>
                      <a:pt x="537" y="615"/>
                    </a:lnTo>
                    <a:lnTo>
                      <a:pt x="0" y="755"/>
                    </a:lnTo>
                    <a:lnTo>
                      <a:pt x="247" y="906"/>
                    </a:lnTo>
                    <a:lnTo>
                      <a:pt x="337" y="804"/>
                    </a:lnTo>
                    <a:lnTo>
                      <a:pt x="973" y="800"/>
                    </a:lnTo>
                    <a:lnTo>
                      <a:pt x="1570" y="552"/>
                    </a:lnTo>
                    <a:lnTo>
                      <a:pt x="1663" y="810"/>
                    </a:lnTo>
                    <a:lnTo>
                      <a:pt x="2281" y="807"/>
                    </a:lnTo>
                    <a:lnTo>
                      <a:pt x="2188" y="900"/>
                    </a:lnTo>
                    <a:lnTo>
                      <a:pt x="2707" y="772"/>
                    </a:lnTo>
                    <a:lnTo>
                      <a:pt x="2467" y="624"/>
                    </a:lnTo>
                    <a:lnTo>
                      <a:pt x="2359" y="726"/>
                    </a:lnTo>
                    <a:lnTo>
                      <a:pt x="1915" y="720"/>
                    </a:lnTo>
                    <a:lnTo>
                      <a:pt x="1812" y="447"/>
                    </a:lnTo>
                    <a:lnTo>
                      <a:pt x="2438" y="190"/>
                    </a:lnTo>
                    <a:lnTo>
                      <a:pt x="2899" y="192"/>
                    </a:lnTo>
                    <a:lnTo>
                      <a:pt x="2815" y="276"/>
                    </a:lnTo>
                    <a:lnTo>
                      <a:pt x="3328" y="151"/>
                    </a:lnTo>
                    <a:lnTo>
                      <a:pt x="3085" y="0"/>
                    </a:lnTo>
                    <a:lnTo>
                      <a:pt x="2974" y="114"/>
                    </a:lnTo>
                    <a:lnTo>
                      <a:pt x="2338" y="106"/>
                    </a:lnTo>
                    <a:lnTo>
                      <a:pt x="1762" y="352"/>
                    </a:lnTo>
                    <a:lnTo>
                      <a:pt x="1667" y="112"/>
                    </a:lnTo>
                    <a:lnTo>
                      <a:pt x="1046" y="106"/>
                    </a:lnTo>
                    <a:lnTo>
                      <a:pt x="1147" y="11"/>
                    </a:lnTo>
                    <a:lnTo>
                      <a:pt x="599" y="14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4D4D4D"/>
                </a:solidFill>
                <a:round/>
                <a:headEnd type="none" w="med" len="med"/>
                <a:tailEnd type="none" w="med" len="med"/>
              </a:ln>
              <a:effectLst>
                <a:outerShdw dist="17961" dir="2700000" algn="ctr" rotWithShape="0">
                  <a:srgbClr val="4D4D4D">
                    <a:alpha val="50000"/>
                  </a:srgbClr>
                </a:outerShdw>
              </a:effectLst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88" name="그룹 87"/>
            <p:cNvGrpSpPr/>
            <p:nvPr/>
          </p:nvGrpSpPr>
          <p:grpSpPr>
            <a:xfrm>
              <a:off x="4343335" y="2189884"/>
              <a:ext cx="908523" cy="460200"/>
              <a:chOff x="3779912" y="1124744"/>
              <a:chExt cx="1499235" cy="742950"/>
            </a:xfrm>
          </p:grpSpPr>
          <p:sp>
            <p:nvSpPr>
              <p:cNvPr id="89" name="AutoShape 26"/>
              <p:cNvSpPr>
                <a:spLocks noChangeArrowheads="1"/>
              </p:cNvSpPr>
              <p:nvPr/>
            </p:nvSpPr>
            <p:spPr bwMode="auto">
              <a:xfrm>
                <a:off x="3779912" y="1124744"/>
                <a:ext cx="1495425" cy="742950"/>
              </a:xfrm>
              <a:prstGeom prst="cube">
                <a:avLst>
                  <a:gd name="adj" fmla="val 55426"/>
                </a:avLst>
              </a:prstGeom>
              <a:gradFill rotWithShape="1">
                <a:gsLst>
                  <a:gs pos="0">
                    <a:srgbClr val="EAEAEA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77777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9" name="Freeform 27"/>
              <p:cNvSpPr>
                <a:spLocks/>
              </p:cNvSpPr>
              <p:nvPr/>
            </p:nvSpPr>
            <p:spPr bwMode="auto">
              <a:xfrm>
                <a:off x="3782134" y="1124744"/>
                <a:ext cx="1497013" cy="417512"/>
              </a:xfrm>
              <a:custGeom>
                <a:avLst/>
                <a:gdLst/>
                <a:ahLst/>
                <a:cxnLst>
                  <a:cxn ang="0">
                    <a:pos x="0" y="693"/>
                  </a:cxn>
                  <a:cxn ang="0">
                    <a:pos x="2108" y="699"/>
                  </a:cxn>
                  <a:cxn ang="0">
                    <a:pos x="2802" y="0"/>
                  </a:cxn>
                  <a:cxn ang="0">
                    <a:pos x="693" y="0"/>
                  </a:cxn>
                  <a:cxn ang="0">
                    <a:pos x="0" y="693"/>
                  </a:cxn>
                </a:cxnLst>
                <a:rect l="0" t="0" r="r" b="b"/>
                <a:pathLst>
                  <a:path w="2802" h="699">
                    <a:moveTo>
                      <a:pt x="0" y="693"/>
                    </a:moveTo>
                    <a:lnTo>
                      <a:pt x="2108" y="699"/>
                    </a:lnTo>
                    <a:lnTo>
                      <a:pt x="2802" y="0"/>
                    </a:lnTo>
                    <a:lnTo>
                      <a:pt x="693" y="0"/>
                    </a:lnTo>
                    <a:lnTo>
                      <a:pt x="0" y="69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0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solidFill>
                  <a:srgbClr val="777777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0" name="WordArt 28"/>
              <p:cNvSpPr>
                <a:spLocks noChangeArrowheads="1" noChangeShapeType="1" noTextEdit="1"/>
              </p:cNvSpPr>
              <p:nvPr/>
            </p:nvSpPr>
            <p:spPr bwMode="auto">
              <a:xfrm>
                <a:off x="3832934" y="1588294"/>
                <a:ext cx="1003300" cy="26193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buNone/>
                </a:pPr>
                <a:r>
                  <a:rPr lang="en-US" altLang="ko-KR" sz="3600" kern="10" dirty="0" smtClean="0">
                    <a:ln w="952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solidFill>
                      <a:srgbClr val="808080"/>
                    </a:solidFill>
                    <a:latin typeface="Tahoma"/>
                    <a:cs typeface="Tahoma"/>
                  </a:rPr>
                  <a:t>SWITCH</a:t>
                </a:r>
                <a:endParaRPr lang="ko-KR" altLang="en-US" sz="36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endParaRPr>
              </a:p>
            </p:txBody>
          </p:sp>
          <p:sp>
            <p:nvSpPr>
              <p:cNvPr id="111" name="Freeform 29"/>
              <p:cNvSpPr>
                <a:spLocks/>
              </p:cNvSpPr>
              <p:nvPr/>
            </p:nvSpPr>
            <p:spPr bwMode="auto">
              <a:xfrm>
                <a:off x="3920247" y="1135856"/>
                <a:ext cx="1228725" cy="357188"/>
              </a:xfrm>
              <a:custGeom>
                <a:avLst/>
                <a:gdLst/>
                <a:ahLst/>
                <a:cxnLst>
                  <a:cxn ang="0">
                    <a:pos x="599" y="140"/>
                  </a:cxn>
                  <a:cxn ang="0">
                    <a:pos x="877" y="270"/>
                  </a:cxn>
                  <a:cxn ang="0">
                    <a:pos x="964" y="177"/>
                  </a:cxn>
                  <a:cxn ang="0">
                    <a:pos x="1393" y="183"/>
                  </a:cxn>
                  <a:cxn ang="0">
                    <a:pos x="1527" y="459"/>
                  </a:cxn>
                  <a:cxn ang="0">
                    <a:pos x="856" y="727"/>
                  </a:cxn>
                  <a:cxn ang="0">
                    <a:pos x="436" y="721"/>
                  </a:cxn>
                  <a:cxn ang="0">
                    <a:pos x="537" y="615"/>
                  </a:cxn>
                  <a:cxn ang="0">
                    <a:pos x="0" y="755"/>
                  </a:cxn>
                  <a:cxn ang="0">
                    <a:pos x="247" y="906"/>
                  </a:cxn>
                  <a:cxn ang="0">
                    <a:pos x="337" y="804"/>
                  </a:cxn>
                  <a:cxn ang="0">
                    <a:pos x="973" y="800"/>
                  </a:cxn>
                  <a:cxn ang="0">
                    <a:pos x="1570" y="552"/>
                  </a:cxn>
                  <a:cxn ang="0">
                    <a:pos x="1663" y="810"/>
                  </a:cxn>
                  <a:cxn ang="0">
                    <a:pos x="2281" y="807"/>
                  </a:cxn>
                  <a:cxn ang="0">
                    <a:pos x="2188" y="900"/>
                  </a:cxn>
                  <a:cxn ang="0">
                    <a:pos x="2707" y="772"/>
                  </a:cxn>
                  <a:cxn ang="0">
                    <a:pos x="2467" y="624"/>
                  </a:cxn>
                  <a:cxn ang="0">
                    <a:pos x="2359" y="726"/>
                  </a:cxn>
                  <a:cxn ang="0">
                    <a:pos x="1915" y="720"/>
                  </a:cxn>
                  <a:cxn ang="0">
                    <a:pos x="1812" y="447"/>
                  </a:cxn>
                  <a:cxn ang="0">
                    <a:pos x="2438" y="190"/>
                  </a:cxn>
                  <a:cxn ang="0">
                    <a:pos x="2899" y="192"/>
                  </a:cxn>
                  <a:cxn ang="0">
                    <a:pos x="2815" y="276"/>
                  </a:cxn>
                  <a:cxn ang="0">
                    <a:pos x="3328" y="151"/>
                  </a:cxn>
                  <a:cxn ang="0">
                    <a:pos x="3085" y="0"/>
                  </a:cxn>
                  <a:cxn ang="0">
                    <a:pos x="2974" y="114"/>
                  </a:cxn>
                  <a:cxn ang="0">
                    <a:pos x="2338" y="106"/>
                  </a:cxn>
                  <a:cxn ang="0">
                    <a:pos x="1762" y="352"/>
                  </a:cxn>
                  <a:cxn ang="0">
                    <a:pos x="1667" y="112"/>
                  </a:cxn>
                  <a:cxn ang="0">
                    <a:pos x="1046" y="106"/>
                  </a:cxn>
                  <a:cxn ang="0">
                    <a:pos x="1147" y="11"/>
                  </a:cxn>
                  <a:cxn ang="0">
                    <a:pos x="599" y="140"/>
                  </a:cxn>
                </a:cxnLst>
                <a:rect l="0" t="0" r="r" b="b"/>
                <a:pathLst>
                  <a:path w="3328" h="906">
                    <a:moveTo>
                      <a:pt x="599" y="140"/>
                    </a:moveTo>
                    <a:lnTo>
                      <a:pt x="877" y="270"/>
                    </a:lnTo>
                    <a:lnTo>
                      <a:pt x="964" y="177"/>
                    </a:lnTo>
                    <a:lnTo>
                      <a:pt x="1393" y="183"/>
                    </a:lnTo>
                    <a:lnTo>
                      <a:pt x="1527" y="459"/>
                    </a:lnTo>
                    <a:lnTo>
                      <a:pt x="856" y="727"/>
                    </a:lnTo>
                    <a:lnTo>
                      <a:pt x="436" y="721"/>
                    </a:lnTo>
                    <a:lnTo>
                      <a:pt x="537" y="615"/>
                    </a:lnTo>
                    <a:lnTo>
                      <a:pt x="0" y="755"/>
                    </a:lnTo>
                    <a:lnTo>
                      <a:pt x="247" y="906"/>
                    </a:lnTo>
                    <a:lnTo>
                      <a:pt x="337" y="804"/>
                    </a:lnTo>
                    <a:lnTo>
                      <a:pt x="973" y="800"/>
                    </a:lnTo>
                    <a:lnTo>
                      <a:pt x="1570" y="552"/>
                    </a:lnTo>
                    <a:lnTo>
                      <a:pt x="1663" y="810"/>
                    </a:lnTo>
                    <a:lnTo>
                      <a:pt x="2281" y="807"/>
                    </a:lnTo>
                    <a:lnTo>
                      <a:pt x="2188" y="900"/>
                    </a:lnTo>
                    <a:lnTo>
                      <a:pt x="2707" y="772"/>
                    </a:lnTo>
                    <a:lnTo>
                      <a:pt x="2467" y="624"/>
                    </a:lnTo>
                    <a:lnTo>
                      <a:pt x="2359" y="726"/>
                    </a:lnTo>
                    <a:lnTo>
                      <a:pt x="1915" y="720"/>
                    </a:lnTo>
                    <a:lnTo>
                      <a:pt x="1812" y="447"/>
                    </a:lnTo>
                    <a:lnTo>
                      <a:pt x="2438" y="190"/>
                    </a:lnTo>
                    <a:lnTo>
                      <a:pt x="2899" y="192"/>
                    </a:lnTo>
                    <a:lnTo>
                      <a:pt x="2815" y="276"/>
                    </a:lnTo>
                    <a:lnTo>
                      <a:pt x="3328" y="151"/>
                    </a:lnTo>
                    <a:lnTo>
                      <a:pt x="3085" y="0"/>
                    </a:lnTo>
                    <a:lnTo>
                      <a:pt x="2974" y="114"/>
                    </a:lnTo>
                    <a:lnTo>
                      <a:pt x="2338" y="106"/>
                    </a:lnTo>
                    <a:lnTo>
                      <a:pt x="1762" y="352"/>
                    </a:lnTo>
                    <a:lnTo>
                      <a:pt x="1667" y="112"/>
                    </a:lnTo>
                    <a:lnTo>
                      <a:pt x="1046" y="106"/>
                    </a:lnTo>
                    <a:lnTo>
                      <a:pt x="1147" y="11"/>
                    </a:lnTo>
                    <a:lnTo>
                      <a:pt x="599" y="14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4D4D4D"/>
                </a:solidFill>
                <a:round/>
                <a:headEnd type="none" w="med" len="med"/>
                <a:tailEnd type="none" w="med" len="med"/>
              </a:ln>
              <a:effectLst>
                <a:outerShdw dist="17961" dir="2700000" algn="ctr" rotWithShape="0">
                  <a:srgbClr val="4D4D4D">
                    <a:alpha val="50000"/>
                  </a:srgbClr>
                </a:outerShdw>
              </a:effectLst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12" name="그룹 111"/>
            <p:cNvGrpSpPr/>
            <p:nvPr/>
          </p:nvGrpSpPr>
          <p:grpSpPr>
            <a:xfrm>
              <a:off x="1225858" y="2147247"/>
              <a:ext cx="658161" cy="407359"/>
              <a:chOff x="1328738" y="1820863"/>
              <a:chExt cx="1162050" cy="792162"/>
            </a:xfrm>
          </p:grpSpPr>
          <p:sp>
            <p:nvSpPr>
              <p:cNvPr id="113" name="AutoShape 20"/>
              <p:cNvSpPr>
                <a:spLocks noChangeArrowheads="1"/>
              </p:cNvSpPr>
              <p:nvPr/>
            </p:nvSpPr>
            <p:spPr bwMode="auto">
              <a:xfrm>
                <a:off x="1330325" y="1828800"/>
                <a:ext cx="1160463" cy="784225"/>
              </a:xfrm>
              <a:prstGeom prst="can">
                <a:avLst>
                  <a:gd name="adj" fmla="val 50000"/>
                </a:avLst>
              </a:prstGeom>
              <a:gradFill rotWithShape="1">
                <a:gsLst>
                  <a:gs pos="0">
                    <a:srgbClr val="DDDDDD"/>
                  </a:gs>
                  <a:gs pos="50000">
                    <a:srgbClr val="DDDDDD">
                      <a:gamma/>
                      <a:tint val="9020"/>
                      <a:invGamma/>
                    </a:srgbClr>
                  </a:gs>
                  <a:gs pos="100000">
                    <a:srgbClr val="DDDDDD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4" name="WordArt 21"/>
              <p:cNvSpPr>
                <a:spLocks noChangeArrowheads="1" noChangeShapeType="1" noTextEdit="1"/>
              </p:cNvSpPr>
              <p:nvPr/>
            </p:nvSpPr>
            <p:spPr bwMode="auto">
              <a:xfrm>
                <a:off x="1382713" y="2141538"/>
                <a:ext cx="1060450" cy="396875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>
                  <a:buNone/>
                </a:pPr>
                <a:r>
                  <a:rPr lang="en-US" altLang="ko-KR" sz="5400" kern="10" dirty="0" smtClean="0">
                    <a:ln w="952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solidFill>
                      <a:srgbClr val="777777"/>
                    </a:solidFill>
                    <a:latin typeface="Tahoma"/>
                    <a:cs typeface="Tahoma"/>
                  </a:rPr>
                  <a:t>ROUTER</a:t>
                </a:r>
                <a:endParaRPr lang="ko-KR" altLang="en-US" sz="54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ahoma"/>
                  <a:cs typeface="Tahoma"/>
                </a:endParaRPr>
              </a:p>
            </p:txBody>
          </p:sp>
          <p:sp>
            <p:nvSpPr>
              <p:cNvPr id="115" name="Oval 22"/>
              <p:cNvSpPr>
                <a:spLocks noChangeArrowheads="1"/>
              </p:cNvSpPr>
              <p:nvPr/>
            </p:nvSpPr>
            <p:spPr bwMode="auto">
              <a:xfrm>
                <a:off x="1328738" y="1820863"/>
                <a:ext cx="1162050" cy="396875"/>
              </a:xfrm>
              <a:prstGeom prst="ellipse">
                <a:avLst/>
              </a:pr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33333"/>
                      <a:invGamma/>
                    </a:srgbClr>
                  </a:gs>
                </a:gsLst>
                <a:lin ang="1890000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6" name="AutoShape 23"/>
              <p:cNvSpPr>
                <a:spLocks noChangeArrowheads="1"/>
              </p:cNvSpPr>
              <p:nvPr/>
            </p:nvSpPr>
            <p:spPr bwMode="auto">
              <a:xfrm rot="5400000">
                <a:off x="1912144" y="1667669"/>
                <a:ext cx="185738" cy="71755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8 h 21600"/>
                  <a:gd name="T4" fmla="*/ 0 w 21600"/>
                  <a:gd name="T5" fmla="*/ 2 h 21600"/>
                  <a:gd name="T6" fmla="*/ 1 w 21600"/>
                  <a:gd name="T7" fmla="*/ 5 h 21600"/>
                  <a:gd name="T8" fmla="*/ 1 w 21600"/>
                  <a:gd name="T9" fmla="*/ 7 h 21600"/>
                  <a:gd name="T10" fmla="*/ 0 w 21600"/>
                  <a:gd name="T11" fmla="*/ 5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166 w 21600"/>
                  <a:gd name="T19" fmla="*/ 3162 h 21600"/>
                  <a:gd name="T20" fmla="*/ 18434 w 21600"/>
                  <a:gd name="T21" fmla="*/ 18438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7370" y="10242"/>
                    </a:moveTo>
                    <a:cubicBezTo>
                      <a:pt x="17080" y="6828"/>
                      <a:pt x="14225" y="4206"/>
                      <a:pt x="10800" y="4206"/>
                    </a:cubicBezTo>
                    <a:cubicBezTo>
                      <a:pt x="7158" y="4206"/>
                      <a:pt x="4206" y="7158"/>
                      <a:pt x="4206" y="10800"/>
                    </a:cubicBezTo>
                    <a:cubicBezTo>
                      <a:pt x="4205" y="12133"/>
                      <a:pt x="4610" y="13436"/>
                      <a:pt x="5366" y="14535"/>
                    </a:cubicBezTo>
                    <a:lnTo>
                      <a:pt x="1900" y="16918"/>
                    </a:lnTo>
                    <a:cubicBezTo>
                      <a:pt x="662" y="15117"/>
                      <a:pt x="0" y="12984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410" y="-1"/>
                      <a:pt x="21086" y="4295"/>
                      <a:pt x="21561" y="9886"/>
                    </a:cubicBezTo>
                    <a:lnTo>
                      <a:pt x="24251" y="9657"/>
                    </a:lnTo>
                    <a:lnTo>
                      <a:pt x="19871" y="14849"/>
                    </a:lnTo>
                    <a:lnTo>
                      <a:pt x="14680" y="10470"/>
                    </a:lnTo>
                    <a:lnTo>
                      <a:pt x="17370" y="1024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808080"/>
                </a:solidFill>
                <a:miter lim="800000"/>
                <a:headEnd/>
                <a:tailEnd/>
              </a:ln>
              <a:effectLst>
                <a:outerShdw dist="25400" dir="5400000" algn="ctr" rotWithShape="0">
                  <a:srgbClr val="1C1C1C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7" name="AutoShape 24"/>
              <p:cNvSpPr>
                <a:spLocks noChangeArrowheads="1"/>
              </p:cNvSpPr>
              <p:nvPr/>
            </p:nvSpPr>
            <p:spPr bwMode="auto">
              <a:xfrm rot="16200000">
                <a:off x="1751013" y="1603375"/>
                <a:ext cx="182562" cy="73183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8 h 21600"/>
                  <a:gd name="T4" fmla="*/ 0 w 21600"/>
                  <a:gd name="T5" fmla="*/ 2 h 21600"/>
                  <a:gd name="T6" fmla="*/ 1 w 21600"/>
                  <a:gd name="T7" fmla="*/ 5 h 21600"/>
                  <a:gd name="T8" fmla="*/ 1 w 21600"/>
                  <a:gd name="T9" fmla="*/ 8 h 21600"/>
                  <a:gd name="T10" fmla="*/ 0 w 21600"/>
                  <a:gd name="T11" fmla="*/ 5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221 w 21600"/>
                  <a:gd name="T19" fmla="*/ 3142 h 21600"/>
                  <a:gd name="T20" fmla="*/ 18379 w 21600"/>
                  <a:gd name="T21" fmla="*/ 18458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7370" y="10242"/>
                    </a:moveTo>
                    <a:cubicBezTo>
                      <a:pt x="17080" y="6828"/>
                      <a:pt x="14225" y="4206"/>
                      <a:pt x="10800" y="4206"/>
                    </a:cubicBezTo>
                    <a:cubicBezTo>
                      <a:pt x="7158" y="4206"/>
                      <a:pt x="4206" y="7158"/>
                      <a:pt x="4206" y="10800"/>
                    </a:cubicBezTo>
                    <a:cubicBezTo>
                      <a:pt x="4205" y="12133"/>
                      <a:pt x="4610" y="13436"/>
                      <a:pt x="5366" y="14535"/>
                    </a:cubicBezTo>
                    <a:lnTo>
                      <a:pt x="1900" y="16918"/>
                    </a:lnTo>
                    <a:cubicBezTo>
                      <a:pt x="662" y="15117"/>
                      <a:pt x="0" y="12984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410" y="-1"/>
                      <a:pt x="21086" y="4295"/>
                      <a:pt x="21561" y="9886"/>
                    </a:cubicBezTo>
                    <a:lnTo>
                      <a:pt x="24251" y="9657"/>
                    </a:lnTo>
                    <a:lnTo>
                      <a:pt x="19871" y="14849"/>
                    </a:lnTo>
                    <a:lnTo>
                      <a:pt x="14680" y="10470"/>
                    </a:lnTo>
                    <a:lnTo>
                      <a:pt x="17370" y="1024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808080"/>
                </a:solidFill>
                <a:miter lim="800000"/>
                <a:headEnd/>
                <a:tailEnd/>
              </a:ln>
              <a:effectLst>
                <a:outerShdw dist="25400" dir="5400000" algn="ctr" rotWithShape="0">
                  <a:srgbClr val="1C1C1C">
                    <a:alpha val="50000"/>
                  </a:srgbClr>
                </a:outerShdw>
              </a:effectLst>
            </p:spPr>
            <p:txBody>
              <a:bodyPr rot="10800000" wrap="none" anchor="ctr"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</p:grpSp>
        <p:pic>
          <p:nvPicPr>
            <p:cNvPr id="122" name="그림 1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7373" y="3578587"/>
              <a:ext cx="458888" cy="662307"/>
            </a:xfrm>
            <a:prstGeom prst="rect">
              <a:avLst/>
            </a:prstGeom>
          </p:spPr>
        </p:pic>
        <p:pic>
          <p:nvPicPr>
            <p:cNvPr id="123" name="그림 1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23131" y="2003972"/>
              <a:ext cx="458888" cy="662307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5355856" y="1815353"/>
              <a:ext cx="733470" cy="2554941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6257662" y="1815353"/>
              <a:ext cx="733470" cy="2554941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026586" y="1489528"/>
              <a:ext cx="15167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err="1" smtClean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필터링</a:t>
              </a:r>
              <a:r>
                <a:rPr lang="ko-KR" altLang="en-US" sz="1200" dirty="0" smtClean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 수행 방화벽</a:t>
              </a:r>
              <a:endParaRPr lang="ko-KR" altLang="en-US" sz="1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6089326" y="4393981"/>
              <a:ext cx="13708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NAT</a:t>
              </a:r>
              <a:r>
                <a:rPr lang="ko-KR" altLang="en-US" sz="1200" dirty="0" smtClean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 수행 방화벽</a:t>
              </a:r>
              <a:endParaRPr lang="ko-KR" altLang="en-US" sz="1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>
          <a:xfrm>
            <a:off x="7008016" y="6383245"/>
            <a:ext cx="2057400" cy="365125"/>
          </a:xfrm>
        </p:spPr>
        <p:txBody>
          <a:bodyPr/>
          <a:lstStyle/>
          <a:p>
            <a:pPr algn="r">
              <a:defRPr/>
            </a:pPr>
            <a:fld id="{55039F87-4339-4CB4-BF1F-37AA21ADD955}" type="slidenum">
              <a:rPr lang="en-US" altLang="ko-KR" smtClean="0"/>
              <a:pPr algn="r">
                <a:defRPr/>
              </a:pPr>
              <a:t>44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9380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내용 개체 틀 4"/>
          <p:cNvSpPr>
            <a:spLocks noGrp="1"/>
          </p:cNvSpPr>
          <p:nvPr>
            <p:ph sz="quarter" idx="4294967295"/>
          </p:nvPr>
        </p:nvSpPr>
        <p:spPr bwMode="auto">
          <a:xfrm>
            <a:off x="305921" y="1324561"/>
            <a:ext cx="8686800" cy="235926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 lvl="1">
              <a:lnSpc>
                <a:spcPct val="250000"/>
              </a:lnSpc>
            </a:pPr>
            <a:r>
              <a:rPr lang="ko-KR" altLang="en-US" sz="1700" b="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내부 네트워크에 존재하는 악의적인 공격을 막을 수 없음</a:t>
            </a:r>
            <a:r>
              <a:rPr lang="en-US" altLang="ko-KR" sz="1700" b="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</a:p>
          <a:p>
            <a:pPr lvl="1">
              <a:lnSpc>
                <a:spcPct val="250000"/>
              </a:lnSpc>
            </a:pPr>
            <a:r>
              <a:rPr lang="ko-KR" altLang="en-US" sz="1700" b="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방화벽을 경유하지 않는 공격을 막을 수 없음</a:t>
            </a:r>
            <a:endParaRPr lang="en-US" altLang="ko-KR" sz="1700" b="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250000"/>
              </a:lnSpc>
            </a:pPr>
            <a:r>
              <a:rPr lang="ko-KR" altLang="en-US" sz="1700" b="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방화벽에 방어 규칙에 포함되지 않는 공격을 막을 수 없음</a:t>
            </a:r>
            <a:r>
              <a:rPr lang="en-US" altLang="ko-KR" sz="1700" b="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</a:p>
          <a:p>
            <a:pPr lvl="1">
              <a:lnSpc>
                <a:spcPct val="250000"/>
              </a:lnSpc>
            </a:pPr>
            <a:r>
              <a:rPr lang="ko-KR" altLang="en-US" sz="1700" b="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데이터에 실려 있는 악성코드나 바이러스를 막을 수 </a:t>
            </a:r>
            <a:r>
              <a:rPr lang="ko-KR" altLang="en-US" sz="1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없음</a:t>
            </a:r>
            <a:endParaRPr lang="en-US" altLang="ko-KR" sz="1700" b="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457200" lvl="1" indent="0">
              <a:lnSpc>
                <a:spcPct val="250000"/>
              </a:lnSpc>
              <a:buNone/>
            </a:pPr>
            <a:r>
              <a:rPr lang="en-US" altLang="ko-KR" sz="1700" b="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- </a:t>
            </a:r>
            <a:r>
              <a:rPr lang="ko-KR" altLang="en-US" sz="1700" b="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메일에 첨부된 악성 코드를 막을 수 없음 </a:t>
            </a:r>
            <a:endParaRPr lang="en-US" altLang="ko-KR" sz="1700" b="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250000"/>
              </a:lnSpc>
            </a:pPr>
            <a:r>
              <a:rPr lang="en-US" altLang="ko-KR" sz="1700" b="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DoS</a:t>
            </a:r>
            <a:r>
              <a:rPr lang="ko-KR" altLang="en-US" sz="1700" b="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와 </a:t>
            </a:r>
            <a:r>
              <a:rPr lang="en-US" altLang="ko-KR" sz="1700" b="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DDoS </a:t>
            </a:r>
            <a:r>
              <a:rPr lang="ko-KR" altLang="en-US" sz="1700" b="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공격을 막을 수 없다</a:t>
            </a:r>
            <a:r>
              <a:rPr lang="en-US" altLang="ko-KR" sz="1700" b="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 </a:t>
            </a:r>
          </a:p>
          <a:p>
            <a:pPr marL="457200" lvl="1" indent="0">
              <a:lnSpc>
                <a:spcPct val="250000"/>
              </a:lnSpc>
              <a:buNone/>
            </a:pPr>
            <a:r>
              <a:rPr lang="en-US" altLang="ko-KR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- </a:t>
            </a:r>
            <a:r>
              <a:rPr lang="ko-KR" altLang="en-US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열린 포트를 통한 공격을 막을 </a:t>
            </a:r>
            <a:r>
              <a:rPr lang="ko-KR" altLang="en-US" sz="17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 없</a:t>
            </a:r>
            <a:r>
              <a:rPr lang="ko-KR" altLang="en-US" sz="17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음</a:t>
            </a:r>
            <a:endParaRPr lang="en-US" altLang="ko-KR" sz="1700" b="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>
              <a:lnSpc>
                <a:spcPct val="250000"/>
              </a:lnSpc>
            </a:pPr>
            <a:endParaRPr lang="en-US" altLang="ko-KR" sz="1700" b="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5" name="제목 5"/>
          <p:cNvSpPr>
            <a:spLocks noGrp="1"/>
          </p:cNvSpPr>
          <p:nvPr>
            <p:ph type="title" idx="4294967295"/>
          </p:nvPr>
        </p:nvSpPr>
        <p:spPr bwMode="auto">
          <a:xfrm>
            <a:off x="628650" y="452483"/>
            <a:ext cx="7559919" cy="53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normAutofit/>
          </a:bodyPr>
          <a:lstStyle/>
          <a:p>
            <a:r>
              <a:rPr lang="ko-KR" altLang="en-US" sz="3200" b="1" dirty="0" smtClean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방화벽</a:t>
            </a:r>
            <a:r>
              <a:rPr lang="en-US" altLang="ko-KR" sz="3200" b="1" dirty="0" smtClean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32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Firewall</a:t>
            </a:r>
            <a:r>
              <a:rPr lang="en-US" altLang="ko-KR" sz="3200" b="1" dirty="0" smtClean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</a:t>
            </a:r>
            <a:r>
              <a:rPr lang="ko-KR" altLang="en-US" sz="3200" b="1" dirty="0" smtClean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한계 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>
          <a:xfrm>
            <a:off x="6935321" y="6383245"/>
            <a:ext cx="2057400" cy="365125"/>
          </a:xfrm>
        </p:spPr>
        <p:txBody>
          <a:bodyPr/>
          <a:lstStyle/>
          <a:p>
            <a:pPr algn="r">
              <a:defRPr/>
            </a:pPr>
            <a:fld id="{032147D9-8672-4501-9FA3-A098AAEDA464}" type="slidenum">
              <a:rPr lang="en-US" altLang="ko-KR" smtClean="0"/>
              <a:pPr algn="r">
                <a:defRPr/>
              </a:pPr>
              <a:t>45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8581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42262" y="1483306"/>
            <a:ext cx="820533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공격을 탐지하고 관리자에게 공격 알림을 통해 공격에 대처할 수 있게 해 주는 보안 시스템</a:t>
            </a:r>
            <a:endParaRPr lang="en-US" altLang="ko-KR" sz="17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전달하는 </a:t>
            </a:r>
            <a:r>
              <a:rPr lang="ko-KR" altLang="en-US" sz="17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패킷의</a:t>
            </a:r>
            <a:r>
              <a:rPr lang="ko-KR" altLang="en-US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내용이나 로그를 분석하여 공격 여부를 탐지 </a:t>
            </a:r>
            <a:endParaRPr lang="en-US" altLang="ko-KR" sz="17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- </a:t>
            </a:r>
            <a:r>
              <a:rPr lang="ko-KR" altLang="en-US" sz="17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악성코드 탐지 가능 </a:t>
            </a:r>
            <a:endParaRPr lang="en-US" altLang="ko-KR" sz="17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7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HIDS(</a:t>
            </a:r>
            <a:r>
              <a:rPr lang="en-US" altLang="ko-K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Host-based IDS)</a:t>
            </a:r>
            <a:r>
              <a:rPr lang="ko-KR" altLang="en-US" sz="17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와 </a:t>
            </a:r>
            <a:r>
              <a:rPr lang="en-US" altLang="ko-KR" sz="17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NIDS(Network-based IDS)</a:t>
            </a:r>
            <a:r>
              <a:rPr lang="ko-KR" altLang="en-US" sz="17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 분류</a:t>
            </a:r>
            <a:endParaRPr lang="en-US" altLang="ko-KR" sz="17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7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7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7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7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sz="17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6" name="제목 5"/>
          <p:cNvSpPr txBox="1">
            <a:spLocks/>
          </p:cNvSpPr>
          <p:nvPr/>
        </p:nvSpPr>
        <p:spPr>
          <a:xfrm>
            <a:off x="297895" y="560443"/>
            <a:ext cx="8616950" cy="5762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❷ </a:t>
            </a:r>
            <a:r>
              <a:rPr lang="ko-KR" altLang="en-US" sz="2800" b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침입 </a:t>
            </a:r>
            <a:r>
              <a:rPr lang="ko-KR" altLang="en-US" sz="28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탐지 시스템 </a:t>
            </a:r>
            <a:r>
              <a:rPr lang="en-US" altLang="ko-KR" sz="28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</a:t>
            </a:r>
            <a:r>
              <a:rPr lang="en-US" altLang="ko-KR" sz="2800" kern="0" dirty="0" smtClean="0">
                <a:latin typeface="Times New Roman" panose="02020603050405020304" pitchFamily="18" charset="0"/>
                <a:ea typeface="함초롬돋움" panose="02030504000101010101" pitchFamily="18" charset="-127"/>
                <a:cs typeface="Times New Roman" panose="02020603050405020304" pitchFamily="18" charset="0"/>
              </a:rPr>
              <a:t>Intrusion Detection System</a:t>
            </a:r>
            <a:r>
              <a:rPr lang="en-US" altLang="ko-KR" sz="2800" kern="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 </a:t>
            </a:r>
            <a:endParaRPr lang="ko-KR" altLang="en-US" sz="2800" b="1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14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841780" y="6363701"/>
            <a:ext cx="2057400" cy="365125"/>
          </a:xfrm>
        </p:spPr>
        <p:txBody>
          <a:bodyPr/>
          <a:lstStyle/>
          <a:p>
            <a:fld id="{4B2C3621-FE1A-460C-8E89-833D2DCCABB8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50" name="제목 5"/>
          <p:cNvSpPr txBox="1">
            <a:spLocks/>
          </p:cNvSpPr>
          <p:nvPr/>
        </p:nvSpPr>
        <p:spPr>
          <a:xfrm>
            <a:off x="527050" y="453699"/>
            <a:ext cx="7559675" cy="5762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6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</a:t>
            </a:r>
            <a:r>
              <a:rPr lang="ko-KR" altLang="en-US" sz="2600" b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침입 </a:t>
            </a:r>
            <a:r>
              <a:rPr lang="ko-KR" altLang="en-US" sz="26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탐지 시스템 </a:t>
            </a:r>
            <a:r>
              <a:rPr lang="en-US" altLang="ko-KR" sz="20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</a:t>
            </a:r>
            <a:r>
              <a:rPr lang="en-US" altLang="ko-KR" sz="2800" kern="0" dirty="0" smtClean="0">
                <a:latin typeface="Times New Roman" panose="02020603050405020304" pitchFamily="18" charset="0"/>
                <a:ea typeface="함초롬돋움" panose="02030504000101010101" pitchFamily="18" charset="-127"/>
                <a:cs typeface="Times New Roman" panose="02020603050405020304" pitchFamily="18" charset="0"/>
              </a:rPr>
              <a:t>Intrusion Detection System</a:t>
            </a:r>
            <a:r>
              <a:rPr lang="en-US" altLang="ko-KR" sz="2000" kern="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 </a:t>
            </a:r>
            <a:endParaRPr lang="ko-KR" altLang="en-US" sz="2000" b="1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941801" y="1459192"/>
            <a:ext cx="7315615" cy="4904509"/>
            <a:chOff x="743153" y="1243091"/>
            <a:chExt cx="7315615" cy="4904509"/>
          </a:xfrm>
        </p:grpSpPr>
        <p:cxnSp>
          <p:nvCxnSpPr>
            <p:cNvPr id="51" name="직선 연결선 50"/>
            <p:cNvCxnSpPr/>
            <p:nvPr/>
          </p:nvCxnSpPr>
          <p:spPr bwMode="auto">
            <a:xfrm>
              <a:off x="3095823" y="1820775"/>
              <a:ext cx="0" cy="660731"/>
            </a:xfrm>
            <a:prstGeom prst="line">
              <a:avLst/>
            </a:prstGeom>
            <a:solidFill>
              <a:schemeClr val="bg2"/>
            </a:solidFill>
            <a:ln w="9525" cap="flat" cmpd="sng" algn="ctr">
              <a:solidFill>
                <a:srgbClr val="5F5F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직선 연결선 51"/>
            <p:cNvCxnSpPr/>
            <p:nvPr/>
          </p:nvCxnSpPr>
          <p:spPr bwMode="auto">
            <a:xfrm>
              <a:off x="5220699" y="4150713"/>
              <a:ext cx="1709262" cy="0"/>
            </a:xfrm>
            <a:prstGeom prst="line">
              <a:avLst/>
            </a:prstGeom>
            <a:solidFill>
              <a:schemeClr val="bg2"/>
            </a:solidFill>
            <a:ln w="9525" cap="flat" cmpd="sng" algn="ctr">
              <a:solidFill>
                <a:srgbClr val="5F5F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3" name="모서리가 둥근 직사각형 52"/>
            <p:cNvSpPr/>
            <p:nvPr/>
          </p:nvSpPr>
          <p:spPr bwMode="auto">
            <a:xfrm>
              <a:off x="5173936" y="1938300"/>
              <a:ext cx="2778909" cy="1242646"/>
            </a:xfrm>
            <a:prstGeom prst="roundRect">
              <a:avLst/>
            </a:prstGeom>
            <a:noFill/>
            <a:ln w="9525" cap="flat" cmpd="sng" algn="ctr">
              <a:solidFill>
                <a:srgbClr val="5F5F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54000" tIns="45720" rIns="5400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1" lang="ko-KR" altLang="en-US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59" name="모서리가 둥근 직사각형 58"/>
            <p:cNvSpPr/>
            <p:nvPr/>
          </p:nvSpPr>
          <p:spPr bwMode="auto">
            <a:xfrm>
              <a:off x="743153" y="1243091"/>
              <a:ext cx="3773558" cy="1937854"/>
            </a:xfrm>
            <a:prstGeom prst="roundRect">
              <a:avLst/>
            </a:prstGeom>
            <a:noFill/>
            <a:ln w="9525" cap="flat" cmpd="sng" algn="ctr">
              <a:solidFill>
                <a:srgbClr val="5F5F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54000" tIns="45720" rIns="5400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1" lang="ko-KR" altLang="en-US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cxnSp>
          <p:nvCxnSpPr>
            <p:cNvPr id="60" name="직선 연결선 59"/>
            <p:cNvCxnSpPr/>
            <p:nvPr/>
          </p:nvCxnSpPr>
          <p:spPr bwMode="auto">
            <a:xfrm>
              <a:off x="4845323" y="2757586"/>
              <a:ext cx="13580" cy="2521790"/>
            </a:xfrm>
            <a:prstGeom prst="line">
              <a:avLst/>
            </a:prstGeom>
            <a:solidFill>
              <a:schemeClr val="bg2"/>
            </a:solidFill>
            <a:ln w="9525" cap="flat" cmpd="sng" algn="ctr">
              <a:solidFill>
                <a:srgbClr val="5F5F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직선 연결선 60"/>
            <p:cNvCxnSpPr>
              <a:endCxn id="82" idx="2"/>
            </p:cNvCxnSpPr>
            <p:nvPr/>
          </p:nvCxnSpPr>
          <p:spPr bwMode="auto">
            <a:xfrm flipV="1">
              <a:off x="1446537" y="2687503"/>
              <a:ext cx="5396422" cy="13050"/>
            </a:xfrm>
            <a:prstGeom prst="line">
              <a:avLst/>
            </a:prstGeom>
            <a:solidFill>
              <a:schemeClr val="bg2"/>
            </a:solidFill>
            <a:ln w="9525" cap="flat" cmpd="sng" algn="ctr">
              <a:solidFill>
                <a:srgbClr val="5F5F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6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6711" y="2255146"/>
              <a:ext cx="657225" cy="809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63" name="그룹 62"/>
            <p:cNvGrpSpPr/>
            <p:nvPr/>
          </p:nvGrpSpPr>
          <p:grpSpPr>
            <a:xfrm>
              <a:off x="2413726" y="2470453"/>
              <a:ext cx="908523" cy="460200"/>
              <a:chOff x="3779912" y="1124744"/>
              <a:chExt cx="1499235" cy="742950"/>
            </a:xfrm>
          </p:grpSpPr>
          <p:sp>
            <p:nvSpPr>
              <p:cNvPr id="91" name="AutoShape 26"/>
              <p:cNvSpPr>
                <a:spLocks noChangeArrowheads="1"/>
              </p:cNvSpPr>
              <p:nvPr/>
            </p:nvSpPr>
            <p:spPr bwMode="auto">
              <a:xfrm>
                <a:off x="3779912" y="1124744"/>
                <a:ext cx="1495425" cy="742950"/>
              </a:xfrm>
              <a:prstGeom prst="cube">
                <a:avLst>
                  <a:gd name="adj" fmla="val 55426"/>
                </a:avLst>
              </a:prstGeom>
              <a:gradFill rotWithShape="1">
                <a:gsLst>
                  <a:gs pos="0">
                    <a:srgbClr val="EAEAEA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77777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2" name="Freeform 27"/>
              <p:cNvSpPr>
                <a:spLocks/>
              </p:cNvSpPr>
              <p:nvPr/>
            </p:nvSpPr>
            <p:spPr bwMode="auto">
              <a:xfrm>
                <a:off x="3782134" y="1124744"/>
                <a:ext cx="1497013" cy="417512"/>
              </a:xfrm>
              <a:custGeom>
                <a:avLst/>
                <a:gdLst/>
                <a:ahLst/>
                <a:cxnLst>
                  <a:cxn ang="0">
                    <a:pos x="0" y="693"/>
                  </a:cxn>
                  <a:cxn ang="0">
                    <a:pos x="2108" y="699"/>
                  </a:cxn>
                  <a:cxn ang="0">
                    <a:pos x="2802" y="0"/>
                  </a:cxn>
                  <a:cxn ang="0">
                    <a:pos x="693" y="0"/>
                  </a:cxn>
                  <a:cxn ang="0">
                    <a:pos x="0" y="693"/>
                  </a:cxn>
                </a:cxnLst>
                <a:rect l="0" t="0" r="r" b="b"/>
                <a:pathLst>
                  <a:path w="2802" h="699">
                    <a:moveTo>
                      <a:pt x="0" y="693"/>
                    </a:moveTo>
                    <a:lnTo>
                      <a:pt x="2108" y="699"/>
                    </a:lnTo>
                    <a:lnTo>
                      <a:pt x="2802" y="0"/>
                    </a:lnTo>
                    <a:lnTo>
                      <a:pt x="693" y="0"/>
                    </a:lnTo>
                    <a:lnTo>
                      <a:pt x="0" y="69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0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solidFill>
                  <a:srgbClr val="777777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3" name="WordArt 28"/>
              <p:cNvSpPr>
                <a:spLocks noChangeArrowheads="1" noChangeShapeType="1" noTextEdit="1"/>
              </p:cNvSpPr>
              <p:nvPr/>
            </p:nvSpPr>
            <p:spPr bwMode="auto">
              <a:xfrm>
                <a:off x="3832934" y="1588294"/>
                <a:ext cx="1003300" cy="26193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buNone/>
                </a:pPr>
                <a:r>
                  <a:rPr lang="en-US" altLang="ko-KR" sz="3600" kern="10" dirty="0" smtClean="0">
                    <a:ln w="952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solidFill>
                      <a:srgbClr val="808080"/>
                    </a:solidFill>
                    <a:latin typeface="Tahoma"/>
                    <a:cs typeface="Tahoma"/>
                  </a:rPr>
                  <a:t>SWITCH</a:t>
                </a:r>
                <a:endParaRPr lang="ko-KR" altLang="en-US" sz="36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endParaRPr>
              </a:p>
            </p:txBody>
          </p:sp>
          <p:sp>
            <p:nvSpPr>
              <p:cNvPr id="94" name="Freeform 29"/>
              <p:cNvSpPr>
                <a:spLocks/>
              </p:cNvSpPr>
              <p:nvPr/>
            </p:nvSpPr>
            <p:spPr bwMode="auto">
              <a:xfrm>
                <a:off x="3920247" y="1135856"/>
                <a:ext cx="1228725" cy="357188"/>
              </a:xfrm>
              <a:custGeom>
                <a:avLst/>
                <a:gdLst/>
                <a:ahLst/>
                <a:cxnLst>
                  <a:cxn ang="0">
                    <a:pos x="599" y="140"/>
                  </a:cxn>
                  <a:cxn ang="0">
                    <a:pos x="877" y="270"/>
                  </a:cxn>
                  <a:cxn ang="0">
                    <a:pos x="964" y="177"/>
                  </a:cxn>
                  <a:cxn ang="0">
                    <a:pos x="1393" y="183"/>
                  </a:cxn>
                  <a:cxn ang="0">
                    <a:pos x="1527" y="459"/>
                  </a:cxn>
                  <a:cxn ang="0">
                    <a:pos x="856" y="727"/>
                  </a:cxn>
                  <a:cxn ang="0">
                    <a:pos x="436" y="721"/>
                  </a:cxn>
                  <a:cxn ang="0">
                    <a:pos x="537" y="615"/>
                  </a:cxn>
                  <a:cxn ang="0">
                    <a:pos x="0" y="755"/>
                  </a:cxn>
                  <a:cxn ang="0">
                    <a:pos x="247" y="906"/>
                  </a:cxn>
                  <a:cxn ang="0">
                    <a:pos x="337" y="804"/>
                  </a:cxn>
                  <a:cxn ang="0">
                    <a:pos x="973" y="800"/>
                  </a:cxn>
                  <a:cxn ang="0">
                    <a:pos x="1570" y="552"/>
                  </a:cxn>
                  <a:cxn ang="0">
                    <a:pos x="1663" y="810"/>
                  </a:cxn>
                  <a:cxn ang="0">
                    <a:pos x="2281" y="807"/>
                  </a:cxn>
                  <a:cxn ang="0">
                    <a:pos x="2188" y="900"/>
                  </a:cxn>
                  <a:cxn ang="0">
                    <a:pos x="2707" y="772"/>
                  </a:cxn>
                  <a:cxn ang="0">
                    <a:pos x="2467" y="624"/>
                  </a:cxn>
                  <a:cxn ang="0">
                    <a:pos x="2359" y="726"/>
                  </a:cxn>
                  <a:cxn ang="0">
                    <a:pos x="1915" y="720"/>
                  </a:cxn>
                  <a:cxn ang="0">
                    <a:pos x="1812" y="447"/>
                  </a:cxn>
                  <a:cxn ang="0">
                    <a:pos x="2438" y="190"/>
                  </a:cxn>
                  <a:cxn ang="0">
                    <a:pos x="2899" y="192"/>
                  </a:cxn>
                  <a:cxn ang="0">
                    <a:pos x="2815" y="276"/>
                  </a:cxn>
                  <a:cxn ang="0">
                    <a:pos x="3328" y="151"/>
                  </a:cxn>
                  <a:cxn ang="0">
                    <a:pos x="3085" y="0"/>
                  </a:cxn>
                  <a:cxn ang="0">
                    <a:pos x="2974" y="114"/>
                  </a:cxn>
                  <a:cxn ang="0">
                    <a:pos x="2338" y="106"/>
                  </a:cxn>
                  <a:cxn ang="0">
                    <a:pos x="1762" y="352"/>
                  </a:cxn>
                  <a:cxn ang="0">
                    <a:pos x="1667" y="112"/>
                  </a:cxn>
                  <a:cxn ang="0">
                    <a:pos x="1046" y="106"/>
                  </a:cxn>
                  <a:cxn ang="0">
                    <a:pos x="1147" y="11"/>
                  </a:cxn>
                  <a:cxn ang="0">
                    <a:pos x="599" y="140"/>
                  </a:cxn>
                </a:cxnLst>
                <a:rect l="0" t="0" r="r" b="b"/>
                <a:pathLst>
                  <a:path w="3328" h="906">
                    <a:moveTo>
                      <a:pt x="599" y="140"/>
                    </a:moveTo>
                    <a:lnTo>
                      <a:pt x="877" y="270"/>
                    </a:lnTo>
                    <a:lnTo>
                      <a:pt x="964" y="177"/>
                    </a:lnTo>
                    <a:lnTo>
                      <a:pt x="1393" y="183"/>
                    </a:lnTo>
                    <a:lnTo>
                      <a:pt x="1527" y="459"/>
                    </a:lnTo>
                    <a:lnTo>
                      <a:pt x="856" y="727"/>
                    </a:lnTo>
                    <a:lnTo>
                      <a:pt x="436" y="721"/>
                    </a:lnTo>
                    <a:lnTo>
                      <a:pt x="537" y="615"/>
                    </a:lnTo>
                    <a:lnTo>
                      <a:pt x="0" y="755"/>
                    </a:lnTo>
                    <a:lnTo>
                      <a:pt x="247" y="906"/>
                    </a:lnTo>
                    <a:lnTo>
                      <a:pt x="337" y="804"/>
                    </a:lnTo>
                    <a:lnTo>
                      <a:pt x="973" y="800"/>
                    </a:lnTo>
                    <a:lnTo>
                      <a:pt x="1570" y="552"/>
                    </a:lnTo>
                    <a:lnTo>
                      <a:pt x="1663" y="810"/>
                    </a:lnTo>
                    <a:lnTo>
                      <a:pt x="2281" y="807"/>
                    </a:lnTo>
                    <a:lnTo>
                      <a:pt x="2188" y="900"/>
                    </a:lnTo>
                    <a:lnTo>
                      <a:pt x="2707" y="772"/>
                    </a:lnTo>
                    <a:lnTo>
                      <a:pt x="2467" y="624"/>
                    </a:lnTo>
                    <a:lnTo>
                      <a:pt x="2359" y="726"/>
                    </a:lnTo>
                    <a:lnTo>
                      <a:pt x="1915" y="720"/>
                    </a:lnTo>
                    <a:lnTo>
                      <a:pt x="1812" y="447"/>
                    </a:lnTo>
                    <a:lnTo>
                      <a:pt x="2438" y="190"/>
                    </a:lnTo>
                    <a:lnTo>
                      <a:pt x="2899" y="192"/>
                    </a:lnTo>
                    <a:lnTo>
                      <a:pt x="2815" y="276"/>
                    </a:lnTo>
                    <a:lnTo>
                      <a:pt x="3328" y="151"/>
                    </a:lnTo>
                    <a:lnTo>
                      <a:pt x="3085" y="0"/>
                    </a:lnTo>
                    <a:lnTo>
                      <a:pt x="2974" y="114"/>
                    </a:lnTo>
                    <a:lnTo>
                      <a:pt x="2338" y="106"/>
                    </a:lnTo>
                    <a:lnTo>
                      <a:pt x="1762" y="352"/>
                    </a:lnTo>
                    <a:lnTo>
                      <a:pt x="1667" y="112"/>
                    </a:lnTo>
                    <a:lnTo>
                      <a:pt x="1046" y="106"/>
                    </a:lnTo>
                    <a:lnTo>
                      <a:pt x="1147" y="11"/>
                    </a:lnTo>
                    <a:lnTo>
                      <a:pt x="599" y="14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4D4D4D"/>
                </a:solidFill>
                <a:round/>
                <a:headEnd type="none" w="med" len="med"/>
                <a:tailEnd type="none" w="med" len="med"/>
              </a:ln>
              <a:effectLst>
                <a:outerShdw dist="17961" dir="2700000" algn="ctr" rotWithShape="0">
                  <a:srgbClr val="4D4D4D">
                    <a:alpha val="50000"/>
                  </a:srgbClr>
                </a:outerShdw>
              </a:effectLst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</p:grpSp>
        <p:pic>
          <p:nvPicPr>
            <p:cNvPr id="64" name="Picture 12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45794" y="2420246"/>
              <a:ext cx="685800" cy="620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65" name="그룹 64"/>
            <p:cNvGrpSpPr/>
            <p:nvPr/>
          </p:nvGrpSpPr>
          <p:grpSpPr>
            <a:xfrm>
              <a:off x="4391061" y="3952908"/>
              <a:ext cx="908523" cy="460200"/>
              <a:chOff x="3779912" y="1124744"/>
              <a:chExt cx="1499235" cy="742950"/>
            </a:xfrm>
          </p:grpSpPr>
          <p:sp>
            <p:nvSpPr>
              <p:cNvPr id="87" name="AutoShape 26"/>
              <p:cNvSpPr>
                <a:spLocks noChangeArrowheads="1"/>
              </p:cNvSpPr>
              <p:nvPr/>
            </p:nvSpPr>
            <p:spPr bwMode="auto">
              <a:xfrm>
                <a:off x="3779912" y="1124744"/>
                <a:ext cx="1495425" cy="742950"/>
              </a:xfrm>
              <a:prstGeom prst="cube">
                <a:avLst>
                  <a:gd name="adj" fmla="val 55426"/>
                </a:avLst>
              </a:prstGeom>
              <a:gradFill rotWithShape="1">
                <a:gsLst>
                  <a:gs pos="0">
                    <a:srgbClr val="EAEAEA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77777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8" name="Freeform 27"/>
              <p:cNvSpPr>
                <a:spLocks/>
              </p:cNvSpPr>
              <p:nvPr/>
            </p:nvSpPr>
            <p:spPr bwMode="auto">
              <a:xfrm>
                <a:off x="3782134" y="1124744"/>
                <a:ext cx="1497013" cy="417512"/>
              </a:xfrm>
              <a:custGeom>
                <a:avLst/>
                <a:gdLst/>
                <a:ahLst/>
                <a:cxnLst>
                  <a:cxn ang="0">
                    <a:pos x="0" y="693"/>
                  </a:cxn>
                  <a:cxn ang="0">
                    <a:pos x="2108" y="699"/>
                  </a:cxn>
                  <a:cxn ang="0">
                    <a:pos x="2802" y="0"/>
                  </a:cxn>
                  <a:cxn ang="0">
                    <a:pos x="693" y="0"/>
                  </a:cxn>
                  <a:cxn ang="0">
                    <a:pos x="0" y="693"/>
                  </a:cxn>
                </a:cxnLst>
                <a:rect l="0" t="0" r="r" b="b"/>
                <a:pathLst>
                  <a:path w="2802" h="699">
                    <a:moveTo>
                      <a:pt x="0" y="693"/>
                    </a:moveTo>
                    <a:lnTo>
                      <a:pt x="2108" y="699"/>
                    </a:lnTo>
                    <a:lnTo>
                      <a:pt x="2802" y="0"/>
                    </a:lnTo>
                    <a:lnTo>
                      <a:pt x="693" y="0"/>
                    </a:lnTo>
                    <a:lnTo>
                      <a:pt x="0" y="69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0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solidFill>
                  <a:srgbClr val="777777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9" name="WordArt 28"/>
              <p:cNvSpPr>
                <a:spLocks noChangeArrowheads="1" noChangeShapeType="1" noTextEdit="1"/>
              </p:cNvSpPr>
              <p:nvPr/>
            </p:nvSpPr>
            <p:spPr bwMode="auto">
              <a:xfrm>
                <a:off x="3832934" y="1588294"/>
                <a:ext cx="1003300" cy="26193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buNone/>
                </a:pPr>
                <a:r>
                  <a:rPr lang="en-US" altLang="ko-KR" sz="3600" kern="10" dirty="0" smtClean="0">
                    <a:ln w="952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solidFill>
                      <a:srgbClr val="808080"/>
                    </a:solidFill>
                    <a:latin typeface="Tahoma"/>
                    <a:cs typeface="Tahoma"/>
                  </a:rPr>
                  <a:t>SWITCH</a:t>
                </a:r>
                <a:endParaRPr lang="ko-KR" altLang="en-US" sz="36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endParaRPr>
              </a:p>
            </p:txBody>
          </p:sp>
          <p:sp>
            <p:nvSpPr>
              <p:cNvPr id="90" name="Freeform 29"/>
              <p:cNvSpPr>
                <a:spLocks/>
              </p:cNvSpPr>
              <p:nvPr/>
            </p:nvSpPr>
            <p:spPr bwMode="auto">
              <a:xfrm>
                <a:off x="3920247" y="1135856"/>
                <a:ext cx="1228725" cy="357188"/>
              </a:xfrm>
              <a:custGeom>
                <a:avLst/>
                <a:gdLst/>
                <a:ahLst/>
                <a:cxnLst>
                  <a:cxn ang="0">
                    <a:pos x="599" y="140"/>
                  </a:cxn>
                  <a:cxn ang="0">
                    <a:pos x="877" y="270"/>
                  </a:cxn>
                  <a:cxn ang="0">
                    <a:pos x="964" y="177"/>
                  </a:cxn>
                  <a:cxn ang="0">
                    <a:pos x="1393" y="183"/>
                  </a:cxn>
                  <a:cxn ang="0">
                    <a:pos x="1527" y="459"/>
                  </a:cxn>
                  <a:cxn ang="0">
                    <a:pos x="856" y="727"/>
                  </a:cxn>
                  <a:cxn ang="0">
                    <a:pos x="436" y="721"/>
                  </a:cxn>
                  <a:cxn ang="0">
                    <a:pos x="537" y="615"/>
                  </a:cxn>
                  <a:cxn ang="0">
                    <a:pos x="0" y="755"/>
                  </a:cxn>
                  <a:cxn ang="0">
                    <a:pos x="247" y="906"/>
                  </a:cxn>
                  <a:cxn ang="0">
                    <a:pos x="337" y="804"/>
                  </a:cxn>
                  <a:cxn ang="0">
                    <a:pos x="973" y="800"/>
                  </a:cxn>
                  <a:cxn ang="0">
                    <a:pos x="1570" y="552"/>
                  </a:cxn>
                  <a:cxn ang="0">
                    <a:pos x="1663" y="810"/>
                  </a:cxn>
                  <a:cxn ang="0">
                    <a:pos x="2281" y="807"/>
                  </a:cxn>
                  <a:cxn ang="0">
                    <a:pos x="2188" y="900"/>
                  </a:cxn>
                  <a:cxn ang="0">
                    <a:pos x="2707" y="772"/>
                  </a:cxn>
                  <a:cxn ang="0">
                    <a:pos x="2467" y="624"/>
                  </a:cxn>
                  <a:cxn ang="0">
                    <a:pos x="2359" y="726"/>
                  </a:cxn>
                  <a:cxn ang="0">
                    <a:pos x="1915" y="720"/>
                  </a:cxn>
                  <a:cxn ang="0">
                    <a:pos x="1812" y="447"/>
                  </a:cxn>
                  <a:cxn ang="0">
                    <a:pos x="2438" y="190"/>
                  </a:cxn>
                  <a:cxn ang="0">
                    <a:pos x="2899" y="192"/>
                  </a:cxn>
                  <a:cxn ang="0">
                    <a:pos x="2815" y="276"/>
                  </a:cxn>
                  <a:cxn ang="0">
                    <a:pos x="3328" y="151"/>
                  </a:cxn>
                  <a:cxn ang="0">
                    <a:pos x="3085" y="0"/>
                  </a:cxn>
                  <a:cxn ang="0">
                    <a:pos x="2974" y="114"/>
                  </a:cxn>
                  <a:cxn ang="0">
                    <a:pos x="2338" y="106"/>
                  </a:cxn>
                  <a:cxn ang="0">
                    <a:pos x="1762" y="352"/>
                  </a:cxn>
                  <a:cxn ang="0">
                    <a:pos x="1667" y="112"/>
                  </a:cxn>
                  <a:cxn ang="0">
                    <a:pos x="1046" y="106"/>
                  </a:cxn>
                  <a:cxn ang="0">
                    <a:pos x="1147" y="11"/>
                  </a:cxn>
                  <a:cxn ang="0">
                    <a:pos x="599" y="140"/>
                  </a:cxn>
                </a:cxnLst>
                <a:rect l="0" t="0" r="r" b="b"/>
                <a:pathLst>
                  <a:path w="3328" h="906">
                    <a:moveTo>
                      <a:pt x="599" y="140"/>
                    </a:moveTo>
                    <a:lnTo>
                      <a:pt x="877" y="270"/>
                    </a:lnTo>
                    <a:lnTo>
                      <a:pt x="964" y="177"/>
                    </a:lnTo>
                    <a:lnTo>
                      <a:pt x="1393" y="183"/>
                    </a:lnTo>
                    <a:lnTo>
                      <a:pt x="1527" y="459"/>
                    </a:lnTo>
                    <a:lnTo>
                      <a:pt x="856" y="727"/>
                    </a:lnTo>
                    <a:lnTo>
                      <a:pt x="436" y="721"/>
                    </a:lnTo>
                    <a:lnTo>
                      <a:pt x="537" y="615"/>
                    </a:lnTo>
                    <a:lnTo>
                      <a:pt x="0" y="755"/>
                    </a:lnTo>
                    <a:lnTo>
                      <a:pt x="247" y="906"/>
                    </a:lnTo>
                    <a:lnTo>
                      <a:pt x="337" y="804"/>
                    </a:lnTo>
                    <a:lnTo>
                      <a:pt x="973" y="800"/>
                    </a:lnTo>
                    <a:lnTo>
                      <a:pt x="1570" y="552"/>
                    </a:lnTo>
                    <a:lnTo>
                      <a:pt x="1663" y="810"/>
                    </a:lnTo>
                    <a:lnTo>
                      <a:pt x="2281" y="807"/>
                    </a:lnTo>
                    <a:lnTo>
                      <a:pt x="2188" y="900"/>
                    </a:lnTo>
                    <a:lnTo>
                      <a:pt x="2707" y="772"/>
                    </a:lnTo>
                    <a:lnTo>
                      <a:pt x="2467" y="624"/>
                    </a:lnTo>
                    <a:lnTo>
                      <a:pt x="2359" y="726"/>
                    </a:lnTo>
                    <a:lnTo>
                      <a:pt x="1915" y="720"/>
                    </a:lnTo>
                    <a:lnTo>
                      <a:pt x="1812" y="447"/>
                    </a:lnTo>
                    <a:lnTo>
                      <a:pt x="2438" y="190"/>
                    </a:lnTo>
                    <a:lnTo>
                      <a:pt x="2899" y="192"/>
                    </a:lnTo>
                    <a:lnTo>
                      <a:pt x="2815" y="276"/>
                    </a:lnTo>
                    <a:lnTo>
                      <a:pt x="3328" y="151"/>
                    </a:lnTo>
                    <a:lnTo>
                      <a:pt x="3085" y="0"/>
                    </a:lnTo>
                    <a:lnTo>
                      <a:pt x="2974" y="114"/>
                    </a:lnTo>
                    <a:lnTo>
                      <a:pt x="2338" y="106"/>
                    </a:lnTo>
                    <a:lnTo>
                      <a:pt x="1762" y="352"/>
                    </a:lnTo>
                    <a:lnTo>
                      <a:pt x="1667" y="112"/>
                    </a:lnTo>
                    <a:lnTo>
                      <a:pt x="1046" y="106"/>
                    </a:lnTo>
                    <a:lnTo>
                      <a:pt x="1147" y="11"/>
                    </a:lnTo>
                    <a:lnTo>
                      <a:pt x="599" y="14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4D4D4D"/>
                </a:solidFill>
                <a:round/>
                <a:headEnd type="none" w="med" len="med"/>
                <a:tailEnd type="none" w="med" len="med"/>
              </a:ln>
              <a:effectLst>
                <a:outerShdw dist="17961" dir="2700000" algn="ctr" rotWithShape="0">
                  <a:srgbClr val="4D4D4D">
                    <a:alpha val="50000"/>
                  </a:srgbClr>
                </a:outerShdw>
              </a:effectLst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6841780" y="2477336"/>
              <a:ext cx="863133" cy="416163"/>
              <a:chOff x="1328738" y="1820863"/>
              <a:chExt cx="1162050" cy="792162"/>
            </a:xfrm>
          </p:grpSpPr>
          <p:sp>
            <p:nvSpPr>
              <p:cNvPr id="82" name="AutoShape 20"/>
              <p:cNvSpPr>
                <a:spLocks noChangeArrowheads="1"/>
              </p:cNvSpPr>
              <p:nvPr/>
            </p:nvSpPr>
            <p:spPr bwMode="auto">
              <a:xfrm>
                <a:off x="1330325" y="1828800"/>
                <a:ext cx="1160463" cy="784225"/>
              </a:xfrm>
              <a:prstGeom prst="can">
                <a:avLst>
                  <a:gd name="adj" fmla="val 50000"/>
                </a:avLst>
              </a:prstGeom>
              <a:gradFill rotWithShape="1">
                <a:gsLst>
                  <a:gs pos="0">
                    <a:srgbClr val="DDDDDD"/>
                  </a:gs>
                  <a:gs pos="50000">
                    <a:srgbClr val="DDDDDD">
                      <a:gamma/>
                      <a:tint val="9020"/>
                      <a:invGamma/>
                    </a:srgbClr>
                  </a:gs>
                  <a:gs pos="100000">
                    <a:srgbClr val="DDDDDD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3" name="WordArt 21"/>
              <p:cNvSpPr>
                <a:spLocks noChangeArrowheads="1" noChangeShapeType="1" noTextEdit="1"/>
              </p:cNvSpPr>
              <p:nvPr/>
            </p:nvSpPr>
            <p:spPr bwMode="auto">
              <a:xfrm>
                <a:off x="1382713" y="2141538"/>
                <a:ext cx="1060450" cy="396875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>
                  <a:buNone/>
                </a:pPr>
                <a:r>
                  <a:rPr lang="en-US" altLang="ko-KR" sz="5400" kern="10" dirty="0" smtClean="0">
                    <a:ln w="952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solidFill>
                      <a:srgbClr val="777777"/>
                    </a:solidFill>
                    <a:latin typeface="Tahoma"/>
                    <a:cs typeface="Tahoma"/>
                  </a:rPr>
                  <a:t>ROUTER</a:t>
                </a:r>
                <a:endParaRPr lang="ko-KR" altLang="en-US" sz="54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ahoma"/>
                  <a:cs typeface="Tahoma"/>
                </a:endParaRPr>
              </a:p>
            </p:txBody>
          </p:sp>
          <p:sp>
            <p:nvSpPr>
              <p:cNvPr id="84" name="Oval 22"/>
              <p:cNvSpPr>
                <a:spLocks noChangeArrowheads="1"/>
              </p:cNvSpPr>
              <p:nvPr/>
            </p:nvSpPr>
            <p:spPr bwMode="auto">
              <a:xfrm>
                <a:off x="1328738" y="1820863"/>
                <a:ext cx="1162050" cy="396875"/>
              </a:xfrm>
              <a:prstGeom prst="ellipse">
                <a:avLst/>
              </a:pr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33333"/>
                      <a:invGamma/>
                    </a:srgbClr>
                  </a:gs>
                </a:gsLst>
                <a:lin ang="1890000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5" name="AutoShape 23"/>
              <p:cNvSpPr>
                <a:spLocks noChangeArrowheads="1"/>
              </p:cNvSpPr>
              <p:nvPr/>
            </p:nvSpPr>
            <p:spPr bwMode="auto">
              <a:xfrm rot="5400000">
                <a:off x="1912144" y="1667669"/>
                <a:ext cx="185738" cy="71755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8 h 21600"/>
                  <a:gd name="T4" fmla="*/ 0 w 21600"/>
                  <a:gd name="T5" fmla="*/ 2 h 21600"/>
                  <a:gd name="T6" fmla="*/ 1 w 21600"/>
                  <a:gd name="T7" fmla="*/ 5 h 21600"/>
                  <a:gd name="T8" fmla="*/ 1 w 21600"/>
                  <a:gd name="T9" fmla="*/ 7 h 21600"/>
                  <a:gd name="T10" fmla="*/ 0 w 21600"/>
                  <a:gd name="T11" fmla="*/ 5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166 w 21600"/>
                  <a:gd name="T19" fmla="*/ 3162 h 21600"/>
                  <a:gd name="T20" fmla="*/ 18434 w 21600"/>
                  <a:gd name="T21" fmla="*/ 18438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7370" y="10242"/>
                    </a:moveTo>
                    <a:cubicBezTo>
                      <a:pt x="17080" y="6828"/>
                      <a:pt x="14225" y="4206"/>
                      <a:pt x="10800" y="4206"/>
                    </a:cubicBezTo>
                    <a:cubicBezTo>
                      <a:pt x="7158" y="4206"/>
                      <a:pt x="4206" y="7158"/>
                      <a:pt x="4206" y="10800"/>
                    </a:cubicBezTo>
                    <a:cubicBezTo>
                      <a:pt x="4205" y="12133"/>
                      <a:pt x="4610" y="13436"/>
                      <a:pt x="5366" y="14535"/>
                    </a:cubicBezTo>
                    <a:lnTo>
                      <a:pt x="1900" y="16918"/>
                    </a:lnTo>
                    <a:cubicBezTo>
                      <a:pt x="662" y="15117"/>
                      <a:pt x="0" y="12984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410" y="-1"/>
                      <a:pt x="21086" y="4295"/>
                      <a:pt x="21561" y="9886"/>
                    </a:cubicBezTo>
                    <a:lnTo>
                      <a:pt x="24251" y="9657"/>
                    </a:lnTo>
                    <a:lnTo>
                      <a:pt x="19871" y="14849"/>
                    </a:lnTo>
                    <a:lnTo>
                      <a:pt x="14680" y="10470"/>
                    </a:lnTo>
                    <a:lnTo>
                      <a:pt x="17370" y="1024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808080"/>
                </a:solidFill>
                <a:miter lim="800000"/>
                <a:headEnd/>
                <a:tailEnd/>
              </a:ln>
              <a:effectLst>
                <a:outerShdw dist="25400" dir="5400000" algn="ctr" rotWithShape="0">
                  <a:srgbClr val="1C1C1C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6" name="AutoShape 24"/>
              <p:cNvSpPr>
                <a:spLocks noChangeArrowheads="1"/>
              </p:cNvSpPr>
              <p:nvPr/>
            </p:nvSpPr>
            <p:spPr bwMode="auto">
              <a:xfrm rot="16200000">
                <a:off x="1751013" y="1603375"/>
                <a:ext cx="182562" cy="73183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8 h 21600"/>
                  <a:gd name="T4" fmla="*/ 0 w 21600"/>
                  <a:gd name="T5" fmla="*/ 2 h 21600"/>
                  <a:gd name="T6" fmla="*/ 1 w 21600"/>
                  <a:gd name="T7" fmla="*/ 5 h 21600"/>
                  <a:gd name="T8" fmla="*/ 1 w 21600"/>
                  <a:gd name="T9" fmla="*/ 8 h 21600"/>
                  <a:gd name="T10" fmla="*/ 0 w 21600"/>
                  <a:gd name="T11" fmla="*/ 5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221 w 21600"/>
                  <a:gd name="T19" fmla="*/ 3142 h 21600"/>
                  <a:gd name="T20" fmla="*/ 18379 w 21600"/>
                  <a:gd name="T21" fmla="*/ 18458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7370" y="10242"/>
                    </a:moveTo>
                    <a:cubicBezTo>
                      <a:pt x="17080" y="6828"/>
                      <a:pt x="14225" y="4206"/>
                      <a:pt x="10800" y="4206"/>
                    </a:cubicBezTo>
                    <a:cubicBezTo>
                      <a:pt x="7158" y="4206"/>
                      <a:pt x="4206" y="7158"/>
                      <a:pt x="4206" y="10800"/>
                    </a:cubicBezTo>
                    <a:cubicBezTo>
                      <a:pt x="4205" y="12133"/>
                      <a:pt x="4610" y="13436"/>
                      <a:pt x="5366" y="14535"/>
                    </a:cubicBezTo>
                    <a:lnTo>
                      <a:pt x="1900" y="16918"/>
                    </a:lnTo>
                    <a:cubicBezTo>
                      <a:pt x="662" y="15117"/>
                      <a:pt x="0" y="12984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410" y="-1"/>
                      <a:pt x="21086" y="4295"/>
                      <a:pt x="21561" y="9886"/>
                    </a:cubicBezTo>
                    <a:lnTo>
                      <a:pt x="24251" y="9657"/>
                    </a:lnTo>
                    <a:lnTo>
                      <a:pt x="19871" y="14849"/>
                    </a:lnTo>
                    <a:lnTo>
                      <a:pt x="14680" y="10470"/>
                    </a:lnTo>
                    <a:lnTo>
                      <a:pt x="17370" y="1024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808080"/>
                </a:solidFill>
                <a:miter lim="800000"/>
                <a:headEnd/>
                <a:tailEnd/>
              </a:ln>
              <a:effectLst>
                <a:outerShdw dist="25400" dir="5400000" algn="ctr" rotWithShape="0">
                  <a:srgbClr val="1C1C1C">
                    <a:alpha val="50000"/>
                  </a:srgbClr>
                </a:outerShdw>
              </a:effectLst>
            </p:spPr>
            <p:txBody>
              <a:bodyPr rot="10800000" wrap="none" anchor="ctr"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67" name="모서리가 둥근 직사각형 66"/>
            <p:cNvSpPr/>
            <p:nvPr/>
          </p:nvSpPr>
          <p:spPr bwMode="auto">
            <a:xfrm>
              <a:off x="4144748" y="3342886"/>
              <a:ext cx="3914020" cy="2804714"/>
            </a:xfrm>
            <a:prstGeom prst="roundRect">
              <a:avLst/>
            </a:prstGeom>
            <a:noFill/>
            <a:ln w="9525" cap="flat" cmpd="sng" algn="ctr">
              <a:solidFill>
                <a:srgbClr val="5F5F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54000" tIns="45720" rIns="5400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1" lang="ko-KR" altLang="en-US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pic>
          <p:nvPicPr>
            <p:cNvPr id="68" name="Picture 2" descr="C:\Users\Toshiba\AppData\Local\Microsoft\Windows\Temporary Internet Files\Content.IE5\TBE21NJN\MC900434845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423192" y="5006237"/>
              <a:ext cx="936104" cy="936104"/>
            </a:xfrm>
            <a:prstGeom prst="rect">
              <a:avLst/>
            </a:prstGeom>
            <a:noFill/>
          </p:spPr>
        </p:pic>
        <p:sp>
          <p:nvSpPr>
            <p:cNvPr id="69" name="TextBox 68"/>
            <p:cNvSpPr txBox="1"/>
            <p:nvPr/>
          </p:nvSpPr>
          <p:spPr>
            <a:xfrm>
              <a:off x="827579" y="1418626"/>
              <a:ext cx="19200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0" dirty="0" smtClean="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내부 네트워크 </a:t>
              </a:r>
              <a:endParaRPr lang="ko-KR" altLang="en-US" sz="14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864847" y="1980619"/>
              <a:ext cx="2034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400" b="0" dirty="0" smtClean="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외부 네트워크 </a:t>
              </a:r>
              <a:endParaRPr lang="ko-KR" altLang="en-US" sz="14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828540" y="5750473"/>
              <a:ext cx="1120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dirty="0" smtClean="0">
                  <a:latin typeface="Times New Roman" panose="02020603050405020304" pitchFamily="18" charset="0"/>
                  <a:ea typeface="함초롬돋움"/>
                  <a:cs typeface="Times New Roman" panose="02020603050405020304" pitchFamily="18" charset="0"/>
                </a:rPr>
                <a:t>HIDS/Server</a:t>
              </a:r>
              <a:endParaRPr lang="ko-KR" altLang="en-US" sz="1400" b="0" dirty="0">
                <a:latin typeface="Times New Roman" panose="02020603050405020304" pitchFamily="18" charset="0"/>
                <a:ea typeface="함초롬돋움"/>
                <a:cs typeface="Times New Roman" panose="02020603050405020304" pitchFamily="18" charset="0"/>
              </a:endParaRPr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6670411" y="3934612"/>
              <a:ext cx="908523" cy="460200"/>
              <a:chOff x="6603737" y="3570295"/>
              <a:chExt cx="908523" cy="460200"/>
            </a:xfrm>
          </p:grpSpPr>
          <p:sp>
            <p:nvSpPr>
              <p:cNvPr id="79" name="AutoShape 26"/>
              <p:cNvSpPr>
                <a:spLocks noChangeArrowheads="1"/>
              </p:cNvSpPr>
              <p:nvPr/>
            </p:nvSpPr>
            <p:spPr bwMode="auto">
              <a:xfrm>
                <a:off x="6603737" y="3570295"/>
                <a:ext cx="906214" cy="460200"/>
              </a:xfrm>
              <a:prstGeom prst="cube">
                <a:avLst>
                  <a:gd name="adj" fmla="val 55426"/>
                </a:avLst>
              </a:prstGeom>
              <a:gradFill rotWithShape="1">
                <a:gsLst>
                  <a:gs pos="0">
                    <a:srgbClr val="EAEAEA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77777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0" name="Freeform 27"/>
              <p:cNvSpPr>
                <a:spLocks/>
              </p:cNvSpPr>
              <p:nvPr/>
            </p:nvSpPr>
            <p:spPr bwMode="auto">
              <a:xfrm>
                <a:off x="6605084" y="3570295"/>
                <a:ext cx="907176" cy="258616"/>
              </a:xfrm>
              <a:custGeom>
                <a:avLst/>
                <a:gdLst/>
                <a:ahLst/>
                <a:cxnLst>
                  <a:cxn ang="0">
                    <a:pos x="0" y="693"/>
                  </a:cxn>
                  <a:cxn ang="0">
                    <a:pos x="2108" y="699"/>
                  </a:cxn>
                  <a:cxn ang="0">
                    <a:pos x="2802" y="0"/>
                  </a:cxn>
                  <a:cxn ang="0">
                    <a:pos x="693" y="0"/>
                  </a:cxn>
                  <a:cxn ang="0">
                    <a:pos x="0" y="693"/>
                  </a:cxn>
                </a:cxnLst>
                <a:rect l="0" t="0" r="r" b="b"/>
                <a:pathLst>
                  <a:path w="2802" h="699">
                    <a:moveTo>
                      <a:pt x="0" y="693"/>
                    </a:moveTo>
                    <a:lnTo>
                      <a:pt x="2108" y="699"/>
                    </a:lnTo>
                    <a:lnTo>
                      <a:pt x="2802" y="0"/>
                    </a:lnTo>
                    <a:lnTo>
                      <a:pt x="693" y="0"/>
                    </a:lnTo>
                    <a:lnTo>
                      <a:pt x="0" y="69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0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solidFill>
                  <a:srgbClr val="777777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1" name="WordArt 28"/>
              <p:cNvSpPr>
                <a:spLocks noChangeArrowheads="1" noChangeShapeType="1" noTextEdit="1"/>
              </p:cNvSpPr>
              <p:nvPr/>
            </p:nvSpPr>
            <p:spPr bwMode="auto">
              <a:xfrm>
                <a:off x="6635868" y="3857428"/>
                <a:ext cx="607991" cy="16225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buNone/>
                </a:pPr>
                <a:r>
                  <a:rPr lang="en-US" altLang="ko-KR" sz="3600" b="0" kern="10" dirty="0" smtClean="0">
                    <a:ln w="952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solidFill>
                      <a:srgbClr val="808080"/>
                    </a:solidFill>
                    <a:latin typeface="Tahoma"/>
                    <a:cs typeface="Tahoma"/>
                  </a:rPr>
                  <a:t>NIDS</a:t>
                </a:r>
                <a:endParaRPr lang="ko-KR" altLang="en-US" sz="3600" b="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endParaRPr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2527011" y="1478100"/>
              <a:ext cx="908523" cy="460200"/>
              <a:chOff x="6603737" y="3570295"/>
              <a:chExt cx="908523" cy="460200"/>
            </a:xfrm>
          </p:grpSpPr>
          <p:sp>
            <p:nvSpPr>
              <p:cNvPr id="76" name="AutoShape 26"/>
              <p:cNvSpPr>
                <a:spLocks noChangeArrowheads="1"/>
              </p:cNvSpPr>
              <p:nvPr/>
            </p:nvSpPr>
            <p:spPr bwMode="auto">
              <a:xfrm>
                <a:off x="6603737" y="3570295"/>
                <a:ext cx="906214" cy="460200"/>
              </a:xfrm>
              <a:prstGeom prst="cube">
                <a:avLst>
                  <a:gd name="adj" fmla="val 55426"/>
                </a:avLst>
              </a:prstGeom>
              <a:gradFill rotWithShape="1">
                <a:gsLst>
                  <a:gs pos="0">
                    <a:srgbClr val="EAEAEA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77777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7" name="Freeform 27"/>
              <p:cNvSpPr>
                <a:spLocks/>
              </p:cNvSpPr>
              <p:nvPr/>
            </p:nvSpPr>
            <p:spPr bwMode="auto">
              <a:xfrm>
                <a:off x="6605084" y="3570295"/>
                <a:ext cx="907176" cy="258616"/>
              </a:xfrm>
              <a:custGeom>
                <a:avLst/>
                <a:gdLst/>
                <a:ahLst/>
                <a:cxnLst>
                  <a:cxn ang="0">
                    <a:pos x="0" y="693"/>
                  </a:cxn>
                  <a:cxn ang="0">
                    <a:pos x="2108" y="699"/>
                  </a:cxn>
                  <a:cxn ang="0">
                    <a:pos x="2802" y="0"/>
                  </a:cxn>
                  <a:cxn ang="0">
                    <a:pos x="693" y="0"/>
                  </a:cxn>
                  <a:cxn ang="0">
                    <a:pos x="0" y="693"/>
                  </a:cxn>
                </a:cxnLst>
                <a:rect l="0" t="0" r="r" b="b"/>
                <a:pathLst>
                  <a:path w="2802" h="699">
                    <a:moveTo>
                      <a:pt x="0" y="693"/>
                    </a:moveTo>
                    <a:lnTo>
                      <a:pt x="2108" y="699"/>
                    </a:lnTo>
                    <a:lnTo>
                      <a:pt x="2802" y="0"/>
                    </a:lnTo>
                    <a:lnTo>
                      <a:pt x="693" y="0"/>
                    </a:lnTo>
                    <a:lnTo>
                      <a:pt x="0" y="69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0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solidFill>
                  <a:srgbClr val="777777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8" name="WordArt 28"/>
              <p:cNvSpPr>
                <a:spLocks noChangeArrowheads="1" noChangeShapeType="1" noTextEdit="1"/>
              </p:cNvSpPr>
              <p:nvPr/>
            </p:nvSpPr>
            <p:spPr bwMode="auto">
              <a:xfrm>
                <a:off x="6635868" y="3857428"/>
                <a:ext cx="607991" cy="16225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buNone/>
                </a:pPr>
                <a:r>
                  <a:rPr lang="en-US" altLang="ko-KR" sz="3600" b="0" kern="10" dirty="0" smtClean="0">
                    <a:ln w="952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solidFill>
                      <a:srgbClr val="808080"/>
                    </a:solidFill>
                    <a:latin typeface="Tahoma"/>
                    <a:cs typeface="Tahoma"/>
                  </a:rPr>
                  <a:t>IDS</a:t>
                </a:r>
                <a:endParaRPr lang="ko-KR" altLang="en-US" sz="3600" b="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endParaRPr>
              </a:p>
            </p:txBody>
          </p:sp>
        </p:grpSp>
        <p:sp>
          <p:nvSpPr>
            <p:cNvPr id="74" name="TextBox 73"/>
            <p:cNvSpPr txBox="1"/>
            <p:nvPr/>
          </p:nvSpPr>
          <p:spPr>
            <a:xfrm>
              <a:off x="5864847" y="4420091"/>
              <a:ext cx="205056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NIDS </a:t>
              </a:r>
            </a:p>
            <a:p>
              <a:r>
                <a:rPr lang="ko-KR" altLang="en-US" sz="1000" dirty="0" smtClean="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스위치에서 특정 포트의 </a:t>
              </a:r>
              <a:r>
                <a:rPr lang="ko-KR" altLang="en-US" sz="1000" dirty="0" err="1" smtClean="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트래픽을</a:t>
              </a:r>
              <a:endParaRPr lang="en-US" altLang="ko-KR" sz="10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r>
                <a:rPr lang="en-US" altLang="ko-KR" sz="1000" dirty="0" smtClean="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copy</a:t>
              </a:r>
              <a:r>
                <a:rPr lang="ko-KR" altLang="en-US" sz="1000" dirty="0" smtClean="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하여 </a:t>
              </a:r>
              <a:r>
                <a:rPr lang="en-US" altLang="ko-KR" sz="1000" dirty="0" smtClean="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IDS</a:t>
              </a:r>
              <a:r>
                <a:rPr lang="ko-KR" altLang="en-US" sz="1000" dirty="0" smtClean="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에 보냄</a:t>
              </a:r>
              <a:endPara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996270" y="3482733"/>
              <a:ext cx="19200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smtClean="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DMZ </a:t>
              </a:r>
              <a:r>
                <a:rPr lang="ko-KR" altLang="en-US" sz="1400" dirty="0" smtClean="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네트워크</a:t>
              </a:r>
              <a:endParaRPr lang="ko-KR" altLang="en-US" sz="14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492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619685" y="346155"/>
            <a:ext cx="7886700" cy="719603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HIDS(Host-based IDS) </a:t>
            </a:r>
            <a:endParaRPr lang="ko-KR" alt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501698" y="1402227"/>
            <a:ext cx="8332930" cy="383345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서버에 직접 설치됨에 따라 네트워크 환경과 무관</a:t>
            </a:r>
            <a:endParaRPr lang="en-US" altLang="ko-KR" sz="17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7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호스트의 자원 사용 실태</a:t>
            </a:r>
            <a:r>
              <a:rPr lang="en-US" altLang="ko-KR" sz="17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700" b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로그 등을 분석하여 침입 여부 탐지 </a:t>
            </a:r>
            <a:endParaRPr lang="en-US" altLang="ko-KR" sz="1700" b="1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7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무결성</a:t>
            </a:r>
            <a:r>
              <a:rPr lang="ko-KR" altLang="en-US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체크 기능이 주요 기능 </a:t>
            </a:r>
            <a:endParaRPr lang="en-US" altLang="ko-KR" sz="17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- </a:t>
            </a:r>
            <a:r>
              <a:rPr lang="ko-KR" altLang="en-US" sz="17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무결성 점검에 의해 침입여부 식별</a:t>
            </a:r>
            <a:endParaRPr lang="en-US" altLang="ko-KR" sz="17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- </a:t>
            </a:r>
            <a:r>
              <a:rPr lang="ko-KR" altLang="en-US" sz="17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최초 설치 시 초기 데이타베이스에 중요 파일들에 대한 해시값 저장 </a:t>
            </a:r>
            <a:endParaRPr lang="en-US" altLang="ko-KR" sz="17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- </a:t>
            </a:r>
            <a:r>
              <a:rPr lang="ko-KR" altLang="en-US" sz="17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주기적으로 중요 파일의 해시값 변조 유무를 검사</a:t>
            </a:r>
            <a:r>
              <a:rPr lang="en-US" altLang="ko-KR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</a:t>
            </a:r>
            <a:r>
              <a:rPr lang="ko-KR" altLang="en-US" sz="17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탐지</a:t>
            </a:r>
            <a:r>
              <a:rPr lang="en-US" altLang="ko-KR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</a:t>
            </a:r>
            <a:r>
              <a:rPr lang="ko-KR" altLang="en-US" sz="17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분석하여 결과 보고</a:t>
            </a:r>
            <a:endParaRPr lang="en-US" altLang="ko-KR" sz="17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오픈 소스 </a:t>
            </a:r>
            <a:r>
              <a:rPr lang="en-US" altLang="ko-KR" sz="17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IDS</a:t>
            </a:r>
            <a:r>
              <a:rPr lang="en-US" altLang="ko-KR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: </a:t>
            </a:r>
            <a:r>
              <a:rPr lang="en-US" altLang="ko-KR" sz="17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Tripwire</a:t>
            </a:r>
            <a:r>
              <a:rPr lang="en-US" altLang="ko-KR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17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트립와이어</a:t>
            </a:r>
            <a:r>
              <a:rPr lang="en-US" altLang="ko-KR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36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619685" y="346155"/>
            <a:ext cx="7886700" cy="719603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NIDS(Network-based IDS) </a:t>
            </a:r>
            <a:endParaRPr lang="ko-KR" alt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19684" y="1287326"/>
            <a:ext cx="8332930" cy="534739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네트워크 상에서 일어나는 침입 시도를 탐지</a:t>
            </a:r>
            <a:endParaRPr lang="en-US" altLang="ko-KR" sz="17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네트워크 세그먼트 당 하나의 장비만 설치하면 되므로 설치 용이 </a:t>
            </a:r>
            <a:endParaRPr lang="en-US" altLang="ko-KR" sz="17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7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패킷</a:t>
            </a:r>
            <a:r>
              <a:rPr lang="ko-KR" altLang="en-US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수집을 위해 </a:t>
            </a:r>
            <a:r>
              <a:rPr lang="en-US" altLang="ko-KR" sz="17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mirroring</a:t>
            </a:r>
            <a:r>
              <a:rPr lang="en-US" altLang="ko-KR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7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기능 이용 </a:t>
            </a:r>
            <a:endParaRPr lang="en-US" altLang="ko-KR" sz="17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- </a:t>
            </a:r>
            <a:r>
              <a:rPr lang="en-US" altLang="ko-KR" sz="17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Mirroring</a:t>
            </a:r>
            <a:r>
              <a:rPr lang="en-US" altLang="ko-KR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: </a:t>
            </a:r>
            <a:r>
              <a:rPr lang="ko-KR" altLang="en-US" sz="17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패킷을 복사한 다음 복사한 패킷을 </a:t>
            </a:r>
            <a:r>
              <a:rPr lang="en-US" altLang="ko-KR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NIDS </a:t>
            </a:r>
            <a:r>
              <a:rPr lang="ko-KR" altLang="en-US" sz="17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장비로 전달 </a:t>
            </a:r>
            <a:endParaRPr lang="en-US" altLang="ko-KR" sz="17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- </a:t>
            </a:r>
            <a:r>
              <a:rPr lang="ko-KR" altLang="en-US" sz="17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스위치의 미러링 포트를 이용하거나 </a:t>
            </a:r>
            <a:r>
              <a:rPr lang="en-US" altLang="ko-KR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TAP </a:t>
            </a:r>
            <a:r>
              <a:rPr lang="ko-KR" altLang="en-US" sz="17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장비를 통해 패킷 복사 </a:t>
            </a:r>
            <a:endParaRPr lang="en-US" altLang="ko-KR" sz="17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수집된 </a:t>
            </a:r>
            <a:r>
              <a:rPr lang="ko-KR" altLang="en-US" sz="17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패킷은</a:t>
            </a:r>
            <a:r>
              <a:rPr lang="ko-KR" altLang="en-US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분석을 위해 </a:t>
            </a:r>
            <a:r>
              <a:rPr lang="ko-KR" altLang="en-US" sz="17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필터링과</a:t>
            </a:r>
            <a:r>
              <a:rPr lang="ko-KR" altLang="en-US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축약과정</a:t>
            </a:r>
            <a:r>
              <a:rPr lang="en-US" altLang="ko-KR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7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reduction</a:t>
            </a:r>
            <a:r>
              <a:rPr lang="en-US" altLang="ko-KR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r>
              <a:rPr lang="ko-KR" altLang="en-US" sz="17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 </a:t>
            </a:r>
            <a:r>
              <a:rPr lang="ko-KR" altLang="en-US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필요 </a:t>
            </a:r>
            <a:endParaRPr lang="en-US" altLang="ko-KR" sz="17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- </a:t>
            </a:r>
            <a:r>
              <a:rPr lang="ko-KR" altLang="en-US" sz="17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필터링은 불요한 정보를 제거하는 과정으로</a:t>
            </a:r>
            <a:r>
              <a:rPr lang="en-US" altLang="ko-KR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70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지정된 </a:t>
            </a:r>
            <a:r>
              <a:rPr lang="ko-KR" altLang="en-US" sz="17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수준의 데이터만 수집  </a:t>
            </a:r>
            <a:endParaRPr lang="en-US" altLang="ko-KR" sz="17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- </a:t>
            </a:r>
            <a:r>
              <a:rPr lang="ko-KR" altLang="en-US" sz="17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축약은 통계적</a:t>
            </a:r>
            <a:r>
              <a:rPr lang="en-US" altLang="ko-KR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</a:t>
            </a:r>
            <a:r>
              <a:rPr lang="ko-KR" altLang="en-US" sz="17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수학적 기법을 적용하여 반복되는 데이터를 줄이는 과정 </a:t>
            </a:r>
            <a:endParaRPr lang="en-US" altLang="ko-KR" sz="17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오픈 소스 </a:t>
            </a:r>
            <a:r>
              <a:rPr lang="en-US" altLang="ko-KR" sz="17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NIDS : Snort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7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sz="17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55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직선 연결선 93"/>
          <p:cNvCxnSpPr/>
          <p:nvPr/>
        </p:nvCxnSpPr>
        <p:spPr>
          <a:xfrm>
            <a:off x="1142672" y="2954044"/>
            <a:ext cx="1719905" cy="66343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 flipV="1">
            <a:off x="1240699" y="3790572"/>
            <a:ext cx="1719905" cy="44347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6417176" y="4551061"/>
            <a:ext cx="1099394" cy="1128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6381354" y="2855622"/>
            <a:ext cx="1099394" cy="1128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자유형 52"/>
          <p:cNvSpPr/>
          <p:nvPr/>
        </p:nvSpPr>
        <p:spPr>
          <a:xfrm>
            <a:off x="6381354" y="1327349"/>
            <a:ext cx="1446576" cy="4854222"/>
          </a:xfrm>
          <a:custGeom>
            <a:avLst/>
            <a:gdLst>
              <a:gd name="connsiteX0" fmla="*/ 688622 w 1354666"/>
              <a:gd name="connsiteY0" fmla="*/ 0 h 4854222"/>
              <a:gd name="connsiteX1" fmla="*/ 0 w 1354666"/>
              <a:gd name="connsiteY1" fmla="*/ 0 h 4854222"/>
              <a:gd name="connsiteX2" fmla="*/ 22577 w 1354666"/>
              <a:gd name="connsiteY2" fmla="*/ 4831645 h 4854222"/>
              <a:gd name="connsiteX3" fmla="*/ 982133 w 1354666"/>
              <a:gd name="connsiteY3" fmla="*/ 4831645 h 4854222"/>
              <a:gd name="connsiteX4" fmla="*/ 982133 w 1354666"/>
              <a:gd name="connsiteY4" fmla="*/ 4831645 h 4854222"/>
              <a:gd name="connsiteX5" fmla="*/ 1354666 w 1354666"/>
              <a:gd name="connsiteY5" fmla="*/ 4854222 h 4854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4666" h="4854222">
                <a:moveTo>
                  <a:pt x="688622" y="0"/>
                </a:moveTo>
                <a:lnTo>
                  <a:pt x="0" y="0"/>
                </a:lnTo>
                <a:lnTo>
                  <a:pt x="22577" y="4831645"/>
                </a:lnTo>
                <a:lnTo>
                  <a:pt x="982133" y="4831645"/>
                </a:lnTo>
                <a:lnTo>
                  <a:pt x="982133" y="4831645"/>
                </a:lnTo>
                <a:lnTo>
                  <a:pt x="1354666" y="4854222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/>
          <p:cNvCxnSpPr/>
          <p:nvPr/>
        </p:nvCxnSpPr>
        <p:spPr>
          <a:xfrm flipV="1">
            <a:off x="3036703" y="3647312"/>
            <a:ext cx="1716388" cy="757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C:\Users\Toshiba\AppData\Local\Microsoft\Windows\Temporary Internet Files\Content.IE5\TBE21NJN\MC900428971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54150" y="2427761"/>
            <a:ext cx="632257" cy="932397"/>
          </a:xfrm>
          <a:prstGeom prst="rect">
            <a:avLst/>
          </a:prstGeom>
          <a:noFill/>
        </p:spPr>
      </p:pic>
      <p:pic>
        <p:nvPicPr>
          <p:cNvPr id="5" name="Picture 2" descr="C:\Users\Toshiba\AppData\Local\Microsoft\Windows\Temporary Internet Files\Content.IE5\TBE21NJN\MC900428971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2429" y="4078865"/>
            <a:ext cx="655701" cy="966970"/>
          </a:xfrm>
          <a:prstGeom prst="rect">
            <a:avLst/>
          </a:prstGeom>
          <a:noFill/>
        </p:spPr>
      </p:pic>
      <p:pic>
        <p:nvPicPr>
          <p:cNvPr id="6" name="Picture 2" descr="C:\Users\Toshiba\AppData\Local\Microsoft\Windows\Temporary Internet Files\Content.IE5\TBE21NJN\MC900428971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88420" y="5651745"/>
            <a:ext cx="639510" cy="943092"/>
          </a:xfrm>
          <a:prstGeom prst="rect">
            <a:avLst/>
          </a:prstGeom>
          <a:noFill/>
        </p:spPr>
      </p:pic>
      <p:grpSp>
        <p:nvGrpSpPr>
          <p:cNvPr id="7" name="그룹 79"/>
          <p:cNvGrpSpPr/>
          <p:nvPr/>
        </p:nvGrpSpPr>
        <p:grpSpPr>
          <a:xfrm>
            <a:off x="4230186" y="3250514"/>
            <a:ext cx="802068" cy="791047"/>
            <a:chOff x="3995738" y="404813"/>
            <a:chExt cx="1476375" cy="1450975"/>
          </a:xfrm>
        </p:grpSpPr>
        <p:sp>
          <p:nvSpPr>
            <p:cNvPr id="8" name="AutoShape 3"/>
            <p:cNvSpPr>
              <a:spLocks noChangeAspect="1" noChangeArrowheads="1" noTextEdit="1"/>
            </p:cNvSpPr>
            <p:nvPr/>
          </p:nvSpPr>
          <p:spPr bwMode="auto">
            <a:xfrm>
              <a:off x="3995738" y="404813"/>
              <a:ext cx="1476375" cy="145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3995738" y="558801"/>
              <a:ext cx="1298575" cy="1285875"/>
            </a:xfrm>
            <a:prstGeom prst="rect">
              <a:avLst/>
            </a:prstGeom>
            <a:solidFill>
              <a:srgbClr val="0096D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4000501" y="563563"/>
              <a:ext cx="1289050" cy="127635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1113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3995738" y="404813"/>
              <a:ext cx="1465263" cy="153988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104" y="0"/>
                </a:cxn>
                <a:cxn ang="0">
                  <a:pos x="923" y="0"/>
                </a:cxn>
                <a:cxn ang="0">
                  <a:pos x="818" y="97"/>
                </a:cxn>
                <a:cxn ang="0">
                  <a:pos x="0" y="97"/>
                </a:cxn>
              </a:cxnLst>
              <a:rect l="0" t="0" r="r" b="b"/>
              <a:pathLst>
                <a:path w="923" h="97">
                  <a:moveTo>
                    <a:pt x="0" y="97"/>
                  </a:moveTo>
                  <a:lnTo>
                    <a:pt x="104" y="0"/>
                  </a:lnTo>
                  <a:lnTo>
                    <a:pt x="923" y="0"/>
                  </a:lnTo>
                  <a:lnTo>
                    <a:pt x="818" y="97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B4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3995738" y="404813"/>
              <a:ext cx="1465263" cy="153988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104" y="0"/>
                </a:cxn>
                <a:cxn ang="0">
                  <a:pos x="923" y="0"/>
                </a:cxn>
                <a:cxn ang="0">
                  <a:pos x="818" y="97"/>
                </a:cxn>
                <a:cxn ang="0">
                  <a:pos x="0" y="97"/>
                </a:cxn>
              </a:cxnLst>
              <a:rect l="0" t="0" r="r" b="b"/>
              <a:pathLst>
                <a:path w="923" h="97">
                  <a:moveTo>
                    <a:pt x="0" y="97"/>
                  </a:moveTo>
                  <a:lnTo>
                    <a:pt x="104" y="0"/>
                  </a:lnTo>
                  <a:lnTo>
                    <a:pt x="923" y="0"/>
                  </a:lnTo>
                  <a:lnTo>
                    <a:pt x="818" y="97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1113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5294313" y="404813"/>
              <a:ext cx="166688" cy="1427163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105" y="0"/>
                </a:cxn>
                <a:cxn ang="0">
                  <a:pos x="105" y="803"/>
                </a:cxn>
                <a:cxn ang="0">
                  <a:pos x="0" y="899"/>
                </a:cxn>
                <a:cxn ang="0">
                  <a:pos x="0" y="97"/>
                </a:cxn>
              </a:cxnLst>
              <a:rect l="0" t="0" r="r" b="b"/>
              <a:pathLst>
                <a:path w="105" h="899">
                  <a:moveTo>
                    <a:pt x="0" y="97"/>
                  </a:moveTo>
                  <a:lnTo>
                    <a:pt x="105" y="0"/>
                  </a:lnTo>
                  <a:lnTo>
                    <a:pt x="105" y="803"/>
                  </a:lnTo>
                  <a:lnTo>
                    <a:pt x="0" y="899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5A8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5294313" y="404813"/>
              <a:ext cx="166688" cy="1427163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105" y="0"/>
                </a:cxn>
                <a:cxn ang="0">
                  <a:pos x="105" y="803"/>
                </a:cxn>
                <a:cxn ang="0">
                  <a:pos x="0" y="899"/>
                </a:cxn>
                <a:cxn ang="0">
                  <a:pos x="0" y="97"/>
                </a:cxn>
              </a:cxnLst>
              <a:rect l="0" t="0" r="r" b="b"/>
              <a:pathLst>
                <a:path w="105" h="899">
                  <a:moveTo>
                    <a:pt x="0" y="97"/>
                  </a:moveTo>
                  <a:lnTo>
                    <a:pt x="105" y="0"/>
                  </a:lnTo>
                  <a:lnTo>
                    <a:pt x="105" y="803"/>
                  </a:lnTo>
                  <a:lnTo>
                    <a:pt x="0" y="899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1113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4054476" y="1089026"/>
              <a:ext cx="449263" cy="200025"/>
            </a:xfrm>
            <a:custGeom>
              <a:avLst/>
              <a:gdLst/>
              <a:ahLst/>
              <a:cxnLst>
                <a:cxn ang="0">
                  <a:pos x="283" y="30"/>
                </a:cxn>
                <a:cxn ang="0">
                  <a:pos x="67" y="30"/>
                </a:cxn>
                <a:cxn ang="0">
                  <a:pos x="67" y="0"/>
                </a:cxn>
                <a:cxn ang="0">
                  <a:pos x="0" y="59"/>
                </a:cxn>
                <a:cxn ang="0">
                  <a:pos x="67" y="126"/>
                </a:cxn>
                <a:cxn ang="0">
                  <a:pos x="67" y="97"/>
                </a:cxn>
                <a:cxn ang="0">
                  <a:pos x="283" y="97"/>
                </a:cxn>
                <a:cxn ang="0">
                  <a:pos x="283" y="30"/>
                </a:cxn>
              </a:cxnLst>
              <a:rect l="0" t="0" r="r" b="b"/>
              <a:pathLst>
                <a:path w="283" h="126">
                  <a:moveTo>
                    <a:pt x="283" y="30"/>
                  </a:moveTo>
                  <a:lnTo>
                    <a:pt x="67" y="30"/>
                  </a:lnTo>
                  <a:lnTo>
                    <a:pt x="67" y="0"/>
                  </a:lnTo>
                  <a:lnTo>
                    <a:pt x="0" y="59"/>
                  </a:lnTo>
                  <a:lnTo>
                    <a:pt x="67" y="126"/>
                  </a:lnTo>
                  <a:lnTo>
                    <a:pt x="67" y="97"/>
                  </a:lnTo>
                  <a:lnTo>
                    <a:pt x="283" y="97"/>
                  </a:lnTo>
                  <a:lnTo>
                    <a:pt x="283" y="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4054476" y="1089026"/>
              <a:ext cx="449263" cy="200025"/>
            </a:xfrm>
            <a:custGeom>
              <a:avLst/>
              <a:gdLst/>
              <a:ahLst/>
              <a:cxnLst>
                <a:cxn ang="0">
                  <a:pos x="283" y="30"/>
                </a:cxn>
                <a:cxn ang="0">
                  <a:pos x="67" y="30"/>
                </a:cxn>
                <a:cxn ang="0">
                  <a:pos x="67" y="0"/>
                </a:cxn>
                <a:cxn ang="0">
                  <a:pos x="0" y="59"/>
                </a:cxn>
                <a:cxn ang="0">
                  <a:pos x="67" y="126"/>
                </a:cxn>
                <a:cxn ang="0">
                  <a:pos x="67" y="97"/>
                </a:cxn>
                <a:cxn ang="0">
                  <a:pos x="283" y="97"/>
                </a:cxn>
                <a:cxn ang="0">
                  <a:pos x="283" y="30"/>
                </a:cxn>
              </a:cxnLst>
              <a:rect l="0" t="0" r="r" b="b"/>
              <a:pathLst>
                <a:path w="283" h="126">
                  <a:moveTo>
                    <a:pt x="283" y="30"/>
                  </a:moveTo>
                  <a:lnTo>
                    <a:pt x="67" y="30"/>
                  </a:lnTo>
                  <a:lnTo>
                    <a:pt x="67" y="0"/>
                  </a:lnTo>
                  <a:lnTo>
                    <a:pt x="0" y="59"/>
                  </a:lnTo>
                  <a:lnTo>
                    <a:pt x="67" y="126"/>
                  </a:lnTo>
                  <a:lnTo>
                    <a:pt x="67" y="97"/>
                  </a:lnTo>
                  <a:lnTo>
                    <a:pt x="283" y="97"/>
                  </a:lnTo>
                  <a:lnTo>
                    <a:pt x="283" y="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4219576" y="782638"/>
              <a:ext cx="355600" cy="354013"/>
            </a:xfrm>
            <a:custGeom>
              <a:avLst/>
              <a:gdLst/>
              <a:ahLst/>
              <a:cxnLst>
                <a:cxn ang="0">
                  <a:pos x="224" y="178"/>
                </a:cxn>
                <a:cxn ang="0">
                  <a:pos x="67" y="22"/>
                </a:cxn>
                <a:cxn ang="0">
                  <a:pos x="90" y="0"/>
                </a:cxn>
                <a:cxn ang="0">
                  <a:pos x="0" y="0"/>
                </a:cxn>
                <a:cxn ang="0">
                  <a:pos x="0" y="89"/>
                </a:cxn>
                <a:cxn ang="0">
                  <a:pos x="23" y="67"/>
                </a:cxn>
                <a:cxn ang="0">
                  <a:pos x="179" y="223"/>
                </a:cxn>
                <a:cxn ang="0">
                  <a:pos x="224" y="178"/>
                </a:cxn>
              </a:cxnLst>
              <a:rect l="0" t="0" r="r" b="b"/>
              <a:pathLst>
                <a:path w="224" h="223">
                  <a:moveTo>
                    <a:pt x="224" y="178"/>
                  </a:moveTo>
                  <a:lnTo>
                    <a:pt x="67" y="22"/>
                  </a:lnTo>
                  <a:lnTo>
                    <a:pt x="90" y="0"/>
                  </a:lnTo>
                  <a:lnTo>
                    <a:pt x="0" y="0"/>
                  </a:lnTo>
                  <a:lnTo>
                    <a:pt x="0" y="89"/>
                  </a:lnTo>
                  <a:lnTo>
                    <a:pt x="23" y="67"/>
                  </a:lnTo>
                  <a:lnTo>
                    <a:pt x="179" y="223"/>
                  </a:lnTo>
                  <a:lnTo>
                    <a:pt x="224" y="1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4219576" y="782638"/>
              <a:ext cx="355600" cy="354013"/>
            </a:xfrm>
            <a:custGeom>
              <a:avLst/>
              <a:gdLst/>
              <a:ahLst/>
              <a:cxnLst>
                <a:cxn ang="0">
                  <a:pos x="224" y="178"/>
                </a:cxn>
                <a:cxn ang="0">
                  <a:pos x="67" y="22"/>
                </a:cxn>
                <a:cxn ang="0">
                  <a:pos x="90" y="0"/>
                </a:cxn>
                <a:cxn ang="0">
                  <a:pos x="0" y="0"/>
                </a:cxn>
                <a:cxn ang="0">
                  <a:pos x="0" y="89"/>
                </a:cxn>
                <a:cxn ang="0">
                  <a:pos x="23" y="67"/>
                </a:cxn>
                <a:cxn ang="0">
                  <a:pos x="179" y="223"/>
                </a:cxn>
                <a:cxn ang="0">
                  <a:pos x="224" y="178"/>
                </a:cxn>
              </a:cxnLst>
              <a:rect l="0" t="0" r="r" b="b"/>
              <a:pathLst>
                <a:path w="224" h="223">
                  <a:moveTo>
                    <a:pt x="224" y="178"/>
                  </a:moveTo>
                  <a:lnTo>
                    <a:pt x="67" y="22"/>
                  </a:lnTo>
                  <a:lnTo>
                    <a:pt x="90" y="0"/>
                  </a:lnTo>
                  <a:lnTo>
                    <a:pt x="0" y="0"/>
                  </a:lnTo>
                  <a:lnTo>
                    <a:pt x="0" y="89"/>
                  </a:lnTo>
                  <a:lnTo>
                    <a:pt x="23" y="67"/>
                  </a:lnTo>
                  <a:lnTo>
                    <a:pt x="179" y="223"/>
                  </a:lnTo>
                  <a:lnTo>
                    <a:pt x="224" y="1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4527551" y="617538"/>
              <a:ext cx="200025" cy="447675"/>
            </a:xfrm>
            <a:custGeom>
              <a:avLst/>
              <a:gdLst/>
              <a:ahLst/>
              <a:cxnLst>
                <a:cxn ang="0">
                  <a:pos x="97" y="282"/>
                </a:cxn>
                <a:cxn ang="0">
                  <a:pos x="97" y="59"/>
                </a:cxn>
                <a:cxn ang="0">
                  <a:pos x="126" y="59"/>
                </a:cxn>
                <a:cxn ang="0">
                  <a:pos x="67" y="0"/>
                </a:cxn>
                <a:cxn ang="0">
                  <a:pos x="0" y="59"/>
                </a:cxn>
                <a:cxn ang="0">
                  <a:pos x="30" y="59"/>
                </a:cxn>
                <a:cxn ang="0">
                  <a:pos x="30" y="282"/>
                </a:cxn>
                <a:cxn ang="0">
                  <a:pos x="97" y="282"/>
                </a:cxn>
              </a:cxnLst>
              <a:rect l="0" t="0" r="r" b="b"/>
              <a:pathLst>
                <a:path w="126" h="282">
                  <a:moveTo>
                    <a:pt x="97" y="282"/>
                  </a:moveTo>
                  <a:lnTo>
                    <a:pt x="97" y="59"/>
                  </a:lnTo>
                  <a:lnTo>
                    <a:pt x="126" y="59"/>
                  </a:lnTo>
                  <a:lnTo>
                    <a:pt x="67" y="0"/>
                  </a:lnTo>
                  <a:lnTo>
                    <a:pt x="0" y="59"/>
                  </a:lnTo>
                  <a:lnTo>
                    <a:pt x="30" y="59"/>
                  </a:lnTo>
                  <a:lnTo>
                    <a:pt x="30" y="282"/>
                  </a:lnTo>
                  <a:lnTo>
                    <a:pt x="97" y="28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4527551" y="617538"/>
              <a:ext cx="200025" cy="447675"/>
            </a:xfrm>
            <a:custGeom>
              <a:avLst/>
              <a:gdLst/>
              <a:ahLst/>
              <a:cxnLst>
                <a:cxn ang="0">
                  <a:pos x="97" y="282"/>
                </a:cxn>
                <a:cxn ang="0">
                  <a:pos x="97" y="59"/>
                </a:cxn>
                <a:cxn ang="0">
                  <a:pos x="126" y="59"/>
                </a:cxn>
                <a:cxn ang="0">
                  <a:pos x="67" y="0"/>
                </a:cxn>
                <a:cxn ang="0">
                  <a:pos x="0" y="59"/>
                </a:cxn>
                <a:cxn ang="0">
                  <a:pos x="30" y="59"/>
                </a:cxn>
                <a:cxn ang="0">
                  <a:pos x="30" y="282"/>
                </a:cxn>
                <a:cxn ang="0">
                  <a:pos x="97" y="282"/>
                </a:cxn>
              </a:cxnLst>
              <a:rect l="0" t="0" r="r" b="b"/>
              <a:pathLst>
                <a:path w="126" h="282">
                  <a:moveTo>
                    <a:pt x="97" y="282"/>
                  </a:moveTo>
                  <a:lnTo>
                    <a:pt x="97" y="59"/>
                  </a:lnTo>
                  <a:lnTo>
                    <a:pt x="126" y="59"/>
                  </a:lnTo>
                  <a:lnTo>
                    <a:pt x="67" y="0"/>
                  </a:lnTo>
                  <a:lnTo>
                    <a:pt x="0" y="59"/>
                  </a:lnTo>
                  <a:lnTo>
                    <a:pt x="30" y="59"/>
                  </a:lnTo>
                  <a:lnTo>
                    <a:pt x="30" y="282"/>
                  </a:lnTo>
                  <a:lnTo>
                    <a:pt x="97" y="28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4681538" y="782638"/>
              <a:ext cx="354013" cy="354013"/>
            </a:xfrm>
            <a:custGeom>
              <a:avLst/>
              <a:gdLst/>
              <a:ahLst/>
              <a:cxnLst>
                <a:cxn ang="0">
                  <a:pos x="44" y="223"/>
                </a:cxn>
                <a:cxn ang="0">
                  <a:pos x="200" y="67"/>
                </a:cxn>
                <a:cxn ang="0">
                  <a:pos x="223" y="89"/>
                </a:cxn>
                <a:cxn ang="0">
                  <a:pos x="223" y="0"/>
                </a:cxn>
                <a:cxn ang="0">
                  <a:pos x="133" y="0"/>
                </a:cxn>
                <a:cxn ang="0">
                  <a:pos x="156" y="22"/>
                </a:cxn>
                <a:cxn ang="0">
                  <a:pos x="0" y="178"/>
                </a:cxn>
                <a:cxn ang="0">
                  <a:pos x="44" y="223"/>
                </a:cxn>
              </a:cxnLst>
              <a:rect l="0" t="0" r="r" b="b"/>
              <a:pathLst>
                <a:path w="223" h="223">
                  <a:moveTo>
                    <a:pt x="44" y="223"/>
                  </a:moveTo>
                  <a:lnTo>
                    <a:pt x="200" y="67"/>
                  </a:lnTo>
                  <a:lnTo>
                    <a:pt x="223" y="89"/>
                  </a:lnTo>
                  <a:lnTo>
                    <a:pt x="223" y="0"/>
                  </a:lnTo>
                  <a:lnTo>
                    <a:pt x="133" y="0"/>
                  </a:lnTo>
                  <a:lnTo>
                    <a:pt x="156" y="22"/>
                  </a:lnTo>
                  <a:lnTo>
                    <a:pt x="0" y="178"/>
                  </a:lnTo>
                  <a:lnTo>
                    <a:pt x="44" y="2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4681538" y="782638"/>
              <a:ext cx="354013" cy="354013"/>
            </a:xfrm>
            <a:custGeom>
              <a:avLst/>
              <a:gdLst/>
              <a:ahLst/>
              <a:cxnLst>
                <a:cxn ang="0">
                  <a:pos x="44" y="223"/>
                </a:cxn>
                <a:cxn ang="0">
                  <a:pos x="200" y="67"/>
                </a:cxn>
                <a:cxn ang="0">
                  <a:pos x="223" y="89"/>
                </a:cxn>
                <a:cxn ang="0">
                  <a:pos x="223" y="0"/>
                </a:cxn>
                <a:cxn ang="0">
                  <a:pos x="133" y="0"/>
                </a:cxn>
                <a:cxn ang="0">
                  <a:pos x="156" y="22"/>
                </a:cxn>
                <a:cxn ang="0">
                  <a:pos x="0" y="178"/>
                </a:cxn>
                <a:cxn ang="0">
                  <a:pos x="44" y="223"/>
                </a:cxn>
              </a:cxnLst>
              <a:rect l="0" t="0" r="r" b="b"/>
              <a:pathLst>
                <a:path w="223" h="223">
                  <a:moveTo>
                    <a:pt x="44" y="223"/>
                  </a:moveTo>
                  <a:lnTo>
                    <a:pt x="200" y="67"/>
                  </a:lnTo>
                  <a:lnTo>
                    <a:pt x="223" y="89"/>
                  </a:lnTo>
                  <a:lnTo>
                    <a:pt x="223" y="0"/>
                  </a:lnTo>
                  <a:lnTo>
                    <a:pt x="133" y="0"/>
                  </a:lnTo>
                  <a:lnTo>
                    <a:pt x="156" y="22"/>
                  </a:lnTo>
                  <a:lnTo>
                    <a:pt x="0" y="178"/>
                  </a:lnTo>
                  <a:lnTo>
                    <a:pt x="44" y="2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4751388" y="1089026"/>
              <a:ext cx="449263" cy="200025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223" y="97"/>
                </a:cxn>
                <a:cxn ang="0">
                  <a:pos x="223" y="126"/>
                </a:cxn>
                <a:cxn ang="0">
                  <a:pos x="283" y="59"/>
                </a:cxn>
                <a:cxn ang="0">
                  <a:pos x="223" y="0"/>
                </a:cxn>
                <a:cxn ang="0">
                  <a:pos x="223" y="30"/>
                </a:cxn>
                <a:cxn ang="0">
                  <a:pos x="0" y="30"/>
                </a:cxn>
                <a:cxn ang="0">
                  <a:pos x="0" y="97"/>
                </a:cxn>
              </a:cxnLst>
              <a:rect l="0" t="0" r="r" b="b"/>
              <a:pathLst>
                <a:path w="283" h="126">
                  <a:moveTo>
                    <a:pt x="0" y="97"/>
                  </a:moveTo>
                  <a:lnTo>
                    <a:pt x="223" y="97"/>
                  </a:lnTo>
                  <a:lnTo>
                    <a:pt x="223" y="126"/>
                  </a:lnTo>
                  <a:lnTo>
                    <a:pt x="283" y="59"/>
                  </a:lnTo>
                  <a:lnTo>
                    <a:pt x="223" y="0"/>
                  </a:lnTo>
                  <a:lnTo>
                    <a:pt x="223" y="30"/>
                  </a:lnTo>
                  <a:lnTo>
                    <a:pt x="0" y="3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4751388" y="1089026"/>
              <a:ext cx="449263" cy="200025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223" y="97"/>
                </a:cxn>
                <a:cxn ang="0">
                  <a:pos x="223" y="126"/>
                </a:cxn>
                <a:cxn ang="0">
                  <a:pos x="283" y="59"/>
                </a:cxn>
                <a:cxn ang="0">
                  <a:pos x="223" y="0"/>
                </a:cxn>
                <a:cxn ang="0">
                  <a:pos x="223" y="30"/>
                </a:cxn>
                <a:cxn ang="0">
                  <a:pos x="0" y="30"/>
                </a:cxn>
                <a:cxn ang="0">
                  <a:pos x="0" y="97"/>
                </a:cxn>
              </a:cxnLst>
              <a:rect l="0" t="0" r="r" b="b"/>
              <a:pathLst>
                <a:path w="283" h="126">
                  <a:moveTo>
                    <a:pt x="0" y="97"/>
                  </a:moveTo>
                  <a:lnTo>
                    <a:pt x="223" y="97"/>
                  </a:lnTo>
                  <a:lnTo>
                    <a:pt x="223" y="126"/>
                  </a:lnTo>
                  <a:lnTo>
                    <a:pt x="283" y="59"/>
                  </a:lnTo>
                  <a:lnTo>
                    <a:pt x="223" y="0"/>
                  </a:lnTo>
                  <a:lnTo>
                    <a:pt x="223" y="30"/>
                  </a:lnTo>
                  <a:lnTo>
                    <a:pt x="0" y="3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Freeform 21"/>
            <p:cNvSpPr>
              <a:spLocks/>
            </p:cNvSpPr>
            <p:nvPr/>
          </p:nvSpPr>
          <p:spPr bwMode="auto">
            <a:xfrm>
              <a:off x="4681538" y="1243013"/>
              <a:ext cx="354013" cy="354013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156" y="200"/>
                </a:cxn>
                <a:cxn ang="0">
                  <a:pos x="133" y="223"/>
                </a:cxn>
                <a:cxn ang="0">
                  <a:pos x="223" y="215"/>
                </a:cxn>
                <a:cxn ang="0">
                  <a:pos x="223" y="133"/>
                </a:cxn>
                <a:cxn ang="0">
                  <a:pos x="200" y="156"/>
                </a:cxn>
                <a:cxn ang="0">
                  <a:pos x="44" y="0"/>
                </a:cxn>
                <a:cxn ang="0">
                  <a:pos x="0" y="44"/>
                </a:cxn>
              </a:cxnLst>
              <a:rect l="0" t="0" r="r" b="b"/>
              <a:pathLst>
                <a:path w="223" h="223">
                  <a:moveTo>
                    <a:pt x="0" y="44"/>
                  </a:moveTo>
                  <a:lnTo>
                    <a:pt x="156" y="200"/>
                  </a:lnTo>
                  <a:lnTo>
                    <a:pt x="133" y="223"/>
                  </a:lnTo>
                  <a:lnTo>
                    <a:pt x="223" y="215"/>
                  </a:lnTo>
                  <a:lnTo>
                    <a:pt x="223" y="133"/>
                  </a:lnTo>
                  <a:lnTo>
                    <a:pt x="200" y="156"/>
                  </a:lnTo>
                  <a:lnTo>
                    <a:pt x="44" y="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Freeform 22"/>
            <p:cNvSpPr>
              <a:spLocks/>
            </p:cNvSpPr>
            <p:nvPr/>
          </p:nvSpPr>
          <p:spPr bwMode="auto">
            <a:xfrm>
              <a:off x="4681538" y="1243013"/>
              <a:ext cx="354013" cy="354013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156" y="200"/>
                </a:cxn>
                <a:cxn ang="0">
                  <a:pos x="133" y="223"/>
                </a:cxn>
                <a:cxn ang="0">
                  <a:pos x="223" y="215"/>
                </a:cxn>
                <a:cxn ang="0">
                  <a:pos x="223" y="133"/>
                </a:cxn>
                <a:cxn ang="0">
                  <a:pos x="200" y="156"/>
                </a:cxn>
                <a:cxn ang="0">
                  <a:pos x="44" y="0"/>
                </a:cxn>
                <a:cxn ang="0">
                  <a:pos x="0" y="44"/>
                </a:cxn>
              </a:cxnLst>
              <a:rect l="0" t="0" r="r" b="b"/>
              <a:pathLst>
                <a:path w="223" h="223">
                  <a:moveTo>
                    <a:pt x="0" y="44"/>
                  </a:moveTo>
                  <a:lnTo>
                    <a:pt x="156" y="200"/>
                  </a:lnTo>
                  <a:lnTo>
                    <a:pt x="133" y="223"/>
                  </a:lnTo>
                  <a:lnTo>
                    <a:pt x="223" y="215"/>
                  </a:lnTo>
                  <a:lnTo>
                    <a:pt x="223" y="133"/>
                  </a:lnTo>
                  <a:lnTo>
                    <a:pt x="200" y="156"/>
                  </a:lnTo>
                  <a:lnTo>
                    <a:pt x="44" y="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Freeform 23"/>
            <p:cNvSpPr>
              <a:spLocks/>
            </p:cNvSpPr>
            <p:nvPr/>
          </p:nvSpPr>
          <p:spPr bwMode="auto">
            <a:xfrm>
              <a:off x="4527551" y="1312863"/>
              <a:ext cx="200025" cy="449263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223"/>
                </a:cxn>
                <a:cxn ang="0">
                  <a:pos x="0" y="223"/>
                </a:cxn>
                <a:cxn ang="0">
                  <a:pos x="67" y="283"/>
                </a:cxn>
                <a:cxn ang="0">
                  <a:pos x="126" y="223"/>
                </a:cxn>
                <a:cxn ang="0">
                  <a:pos x="97" y="223"/>
                </a:cxn>
                <a:cxn ang="0">
                  <a:pos x="97" y="0"/>
                </a:cxn>
                <a:cxn ang="0">
                  <a:pos x="30" y="0"/>
                </a:cxn>
              </a:cxnLst>
              <a:rect l="0" t="0" r="r" b="b"/>
              <a:pathLst>
                <a:path w="126" h="283">
                  <a:moveTo>
                    <a:pt x="30" y="0"/>
                  </a:moveTo>
                  <a:lnTo>
                    <a:pt x="30" y="223"/>
                  </a:lnTo>
                  <a:lnTo>
                    <a:pt x="0" y="223"/>
                  </a:lnTo>
                  <a:lnTo>
                    <a:pt x="67" y="283"/>
                  </a:lnTo>
                  <a:lnTo>
                    <a:pt x="126" y="223"/>
                  </a:lnTo>
                  <a:lnTo>
                    <a:pt x="97" y="223"/>
                  </a:lnTo>
                  <a:lnTo>
                    <a:pt x="97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Freeform 24"/>
            <p:cNvSpPr>
              <a:spLocks/>
            </p:cNvSpPr>
            <p:nvPr/>
          </p:nvSpPr>
          <p:spPr bwMode="auto">
            <a:xfrm>
              <a:off x="4527551" y="1312863"/>
              <a:ext cx="200025" cy="449263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223"/>
                </a:cxn>
                <a:cxn ang="0">
                  <a:pos x="0" y="223"/>
                </a:cxn>
                <a:cxn ang="0">
                  <a:pos x="67" y="283"/>
                </a:cxn>
                <a:cxn ang="0">
                  <a:pos x="126" y="223"/>
                </a:cxn>
                <a:cxn ang="0">
                  <a:pos x="97" y="223"/>
                </a:cxn>
                <a:cxn ang="0">
                  <a:pos x="97" y="0"/>
                </a:cxn>
                <a:cxn ang="0">
                  <a:pos x="30" y="0"/>
                </a:cxn>
              </a:cxnLst>
              <a:rect l="0" t="0" r="r" b="b"/>
              <a:pathLst>
                <a:path w="126" h="283">
                  <a:moveTo>
                    <a:pt x="30" y="0"/>
                  </a:moveTo>
                  <a:lnTo>
                    <a:pt x="30" y="223"/>
                  </a:lnTo>
                  <a:lnTo>
                    <a:pt x="0" y="223"/>
                  </a:lnTo>
                  <a:lnTo>
                    <a:pt x="67" y="283"/>
                  </a:lnTo>
                  <a:lnTo>
                    <a:pt x="126" y="223"/>
                  </a:lnTo>
                  <a:lnTo>
                    <a:pt x="97" y="223"/>
                  </a:lnTo>
                  <a:lnTo>
                    <a:pt x="97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Freeform 25"/>
            <p:cNvSpPr>
              <a:spLocks/>
            </p:cNvSpPr>
            <p:nvPr/>
          </p:nvSpPr>
          <p:spPr bwMode="auto">
            <a:xfrm>
              <a:off x="4219576" y="1243013"/>
              <a:ext cx="355600" cy="354013"/>
            </a:xfrm>
            <a:custGeom>
              <a:avLst/>
              <a:gdLst/>
              <a:ahLst/>
              <a:cxnLst>
                <a:cxn ang="0">
                  <a:pos x="179" y="0"/>
                </a:cxn>
                <a:cxn ang="0">
                  <a:pos x="23" y="156"/>
                </a:cxn>
                <a:cxn ang="0">
                  <a:pos x="0" y="133"/>
                </a:cxn>
                <a:cxn ang="0">
                  <a:pos x="0" y="223"/>
                </a:cxn>
                <a:cxn ang="0">
                  <a:pos x="90" y="223"/>
                </a:cxn>
                <a:cxn ang="0">
                  <a:pos x="67" y="200"/>
                </a:cxn>
                <a:cxn ang="0">
                  <a:pos x="224" y="44"/>
                </a:cxn>
                <a:cxn ang="0">
                  <a:pos x="179" y="0"/>
                </a:cxn>
              </a:cxnLst>
              <a:rect l="0" t="0" r="r" b="b"/>
              <a:pathLst>
                <a:path w="224" h="223">
                  <a:moveTo>
                    <a:pt x="179" y="0"/>
                  </a:moveTo>
                  <a:lnTo>
                    <a:pt x="23" y="156"/>
                  </a:lnTo>
                  <a:lnTo>
                    <a:pt x="0" y="133"/>
                  </a:lnTo>
                  <a:lnTo>
                    <a:pt x="0" y="223"/>
                  </a:lnTo>
                  <a:lnTo>
                    <a:pt x="90" y="223"/>
                  </a:lnTo>
                  <a:lnTo>
                    <a:pt x="67" y="200"/>
                  </a:lnTo>
                  <a:lnTo>
                    <a:pt x="224" y="4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Freeform 26"/>
            <p:cNvSpPr>
              <a:spLocks/>
            </p:cNvSpPr>
            <p:nvPr/>
          </p:nvSpPr>
          <p:spPr bwMode="auto">
            <a:xfrm>
              <a:off x="4219576" y="1243013"/>
              <a:ext cx="355600" cy="354013"/>
            </a:xfrm>
            <a:custGeom>
              <a:avLst/>
              <a:gdLst/>
              <a:ahLst/>
              <a:cxnLst>
                <a:cxn ang="0">
                  <a:pos x="179" y="0"/>
                </a:cxn>
                <a:cxn ang="0">
                  <a:pos x="23" y="156"/>
                </a:cxn>
                <a:cxn ang="0">
                  <a:pos x="0" y="133"/>
                </a:cxn>
                <a:cxn ang="0">
                  <a:pos x="0" y="223"/>
                </a:cxn>
                <a:cxn ang="0">
                  <a:pos x="90" y="223"/>
                </a:cxn>
                <a:cxn ang="0">
                  <a:pos x="67" y="200"/>
                </a:cxn>
                <a:cxn ang="0">
                  <a:pos x="224" y="44"/>
                </a:cxn>
                <a:cxn ang="0">
                  <a:pos x="179" y="0"/>
                </a:cxn>
              </a:cxnLst>
              <a:rect l="0" t="0" r="r" b="b"/>
              <a:pathLst>
                <a:path w="224" h="223">
                  <a:moveTo>
                    <a:pt x="179" y="0"/>
                  </a:moveTo>
                  <a:lnTo>
                    <a:pt x="23" y="156"/>
                  </a:lnTo>
                  <a:lnTo>
                    <a:pt x="0" y="133"/>
                  </a:lnTo>
                  <a:lnTo>
                    <a:pt x="0" y="223"/>
                  </a:lnTo>
                  <a:lnTo>
                    <a:pt x="90" y="223"/>
                  </a:lnTo>
                  <a:lnTo>
                    <a:pt x="67" y="200"/>
                  </a:lnTo>
                  <a:lnTo>
                    <a:pt x="224" y="4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Freeform 27"/>
            <p:cNvSpPr>
              <a:spLocks/>
            </p:cNvSpPr>
            <p:nvPr/>
          </p:nvSpPr>
          <p:spPr bwMode="auto">
            <a:xfrm>
              <a:off x="4067176" y="1100138"/>
              <a:ext cx="447675" cy="201613"/>
            </a:xfrm>
            <a:custGeom>
              <a:avLst/>
              <a:gdLst/>
              <a:ahLst/>
              <a:cxnLst>
                <a:cxn ang="0">
                  <a:pos x="282" y="30"/>
                </a:cxn>
                <a:cxn ang="0">
                  <a:pos x="67" y="30"/>
                </a:cxn>
                <a:cxn ang="0">
                  <a:pos x="67" y="0"/>
                </a:cxn>
                <a:cxn ang="0">
                  <a:pos x="0" y="60"/>
                </a:cxn>
                <a:cxn ang="0">
                  <a:pos x="67" y="127"/>
                </a:cxn>
                <a:cxn ang="0">
                  <a:pos x="67" y="97"/>
                </a:cxn>
                <a:cxn ang="0">
                  <a:pos x="282" y="97"/>
                </a:cxn>
                <a:cxn ang="0">
                  <a:pos x="282" y="30"/>
                </a:cxn>
              </a:cxnLst>
              <a:rect l="0" t="0" r="r" b="b"/>
              <a:pathLst>
                <a:path w="282" h="127">
                  <a:moveTo>
                    <a:pt x="282" y="30"/>
                  </a:moveTo>
                  <a:lnTo>
                    <a:pt x="67" y="30"/>
                  </a:lnTo>
                  <a:lnTo>
                    <a:pt x="67" y="0"/>
                  </a:lnTo>
                  <a:lnTo>
                    <a:pt x="0" y="60"/>
                  </a:lnTo>
                  <a:lnTo>
                    <a:pt x="67" y="127"/>
                  </a:lnTo>
                  <a:lnTo>
                    <a:pt x="67" y="97"/>
                  </a:lnTo>
                  <a:lnTo>
                    <a:pt x="282" y="97"/>
                  </a:lnTo>
                  <a:lnTo>
                    <a:pt x="282" y="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Freeform 28"/>
            <p:cNvSpPr>
              <a:spLocks/>
            </p:cNvSpPr>
            <p:nvPr/>
          </p:nvSpPr>
          <p:spPr bwMode="auto">
            <a:xfrm>
              <a:off x="4067176" y="1100138"/>
              <a:ext cx="447675" cy="201613"/>
            </a:xfrm>
            <a:custGeom>
              <a:avLst/>
              <a:gdLst/>
              <a:ahLst/>
              <a:cxnLst>
                <a:cxn ang="0">
                  <a:pos x="282" y="30"/>
                </a:cxn>
                <a:cxn ang="0">
                  <a:pos x="67" y="30"/>
                </a:cxn>
                <a:cxn ang="0">
                  <a:pos x="67" y="0"/>
                </a:cxn>
                <a:cxn ang="0">
                  <a:pos x="0" y="60"/>
                </a:cxn>
                <a:cxn ang="0">
                  <a:pos x="67" y="127"/>
                </a:cxn>
                <a:cxn ang="0">
                  <a:pos x="67" y="97"/>
                </a:cxn>
                <a:cxn ang="0">
                  <a:pos x="282" y="97"/>
                </a:cxn>
                <a:cxn ang="0">
                  <a:pos x="282" y="30"/>
                </a:cxn>
              </a:cxnLst>
              <a:rect l="0" t="0" r="r" b="b"/>
              <a:pathLst>
                <a:path w="282" h="127">
                  <a:moveTo>
                    <a:pt x="282" y="30"/>
                  </a:moveTo>
                  <a:lnTo>
                    <a:pt x="67" y="30"/>
                  </a:lnTo>
                  <a:lnTo>
                    <a:pt x="67" y="0"/>
                  </a:lnTo>
                  <a:lnTo>
                    <a:pt x="0" y="60"/>
                  </a:lnTo>
                  <a:lnTo>
                    <a:pt x="67" y="127"/>
                  </a:lnTo>
                  <a:lnTo>
                    <a:pt x="67" y="97"/>
                  </a:lnTo>
                  <a:lnTo>
                    <a:pt x="282" y="97"/>
                  </a:lnTo>
                  <a:lnTo>
                    <a:pt x="282" y="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Freeform 29"/>
            <p:cNvSpPr>
              <a:spLocks/>
            </p:cNvSpPr>
            <p:nvPr/>
          </p:nvSpPr>
          <p:spPr bwMode="auto">
            <a:xfrm>
              <a:off x="4232276" y="793751"/>
              <a:ext cx="354013" cy="354013"/>
            </a:xfrm>
            <a:custGeom>
              <a:avLst/>
              <a:gdLst/>
              <a:ahLst/>
              <a:cxnLst>
                <a:cxn ang="0">
                  <a:pos x="223" y="179"/>
                </a:cxn>
                <a:cxn ang="0">
                  <a:pos x="67" y="23"/>
                </a:cxn>
                <a:cxn ang="0">
                  <a:pos x="89" y="0"/>
                </a:cxn>
                <a:cxn ang="0">
                  <a:pos x="0" y="0"/>
                </a:cxn>
                <a:cxn ang="0">
                  <a:pos x="0" y="89"/>
                </a:cxn>
                <a:cxn ang="0">
                  <a:pos x="22" y="67"/>
                </a:cxn>
                <a:cxn ang="0">
                  <a:pos x="178" y="223"/>
                </a:cxn>
                <a:cxn ang="0">
                  <a:pos x="223" y="179"/>
                </a:cxn>
              </a:cxnLst>
              <a:rect l="0" t="0" r="r" b="b"/>
              <a:pathLst>
                <a:path w="223" h="223">
                  <a:moveTo>
                    <a:pt x="223" y="179"/>
                  </a:moveTo>
                  <a:lnTo>
                    <a:pt x="67" y="23"/>
                  </a:lnTo>
                  <a:lnTo>
                    <a:pt x="89" y="0"/>
                  </a:lnTo>
                  <a:lnTo>
                    <a:pt x="0" y="0"/>
                  </a:lnTo>
                  <a:lnTo>
                    <a:pt x="0" y="89"/>
                  </a:lnTo>
                  <a:lnTo>
                    <a:pt x="22" y="67"/>
                  </a:lnTo>
                  <a:lnTo>
                    <a:pt x="178" y="223"/>
                  </a:lnTo>
                  <a:lnTo>
                    <a:pt x="223" y="17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Freeform 30"/>
            <p:cNvSpPr>
              <a:spLocks/>
            </p:cNvSpPr>
            <p:nvPr/>
          </p:nvSpPr>
          <p:spPr bwMode="auto">
            <a:xfrm>
              <a:off x="4232276" y="793751"/>
              <a:ext cx="354013" cy="354013"/>
            </a:xfrm>
            <a:custGeom>
              <a:avLst/>
              <a:gdLst/>
              <a:ahLst/>
              <a:cxnLst>
                <a:cxn ang="0">
                  <a:pos x="223" y="179"/>
                </a:cxn>
                <a:cxn ang="0">
                  <a:pos x="67" y="23"/>
                </a:cxn>
                <a:cxn ang="0">
                  <a:pos x="89" y="0"/>
                </a:cxn>
                <a:cxn ang="0">
                  <a:pos x="0" y="0"/>
                </a:cxn>
                <a:cxn ang="0">
                  <a:pos x="0" y="89"/>
                </a:cxn>
                <a:cxn ang="0">
                  <a:pos x="22" y="67"/>
                </a:cxn>
                <a:cxn ang="0">
                  <a:pos x="178" y="223"/>
                </a:cxn>
                <a:cxn ang="0">
                  <a:pos x="223" y="179"/>
                </a:cxn>
              </a:cxnLst>
              <a:rect l="0" t="0" r="r" b="b"/>
              <a:pathLst>
                <a:path w="223" h="223">
                  <a:moveTo>
                    <a:pt x="223" y="179"/>
                  </a:moveTo>
                  <a:lnTo>
                    <a:pt x="67" y="23"/>
                  </a:lnTo>
                  <a:lnTo>
                    <a:pt x="89" y="0"/>
                  </a:lnTo>
                  <a:lnTo>
                    <a:pt x="0" y="0"/>
                  </a:lnTo>
                  <a:lnTo>
                    <a:pt x="0" y="89"/>
                  </a:lnTo>
                  <a:lnTo>
                    <a:pt x="22" y="67"/>
                  </a:lnTo>
                  <a:lnTo>
                    <a:pt x="178" y="223"/>
                  </a:lnTo>
                  <a:lnTo>
                    <a:pt x="223" y="17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Freeform 31"/>
            <p:cNvSpPr>
              <a:spLocks/>
            </p:cNvSpPr>
            <p:nvPr/>
          </p:nvSpPr>
          <p:spPr bwMode="auto">
            <a:xfrm>
              <a:off x="4538663" y="628651"/>
              <a:ext cx="201613" cy="449263"/>
            </a:xfrm>
            <a:custGeom>
              <a:avLst/>
              <a:gdLst/>
              <a:ahLst/>
              <a:cxnLst>
                <a:cxn ang="0">
                  <a:pos x="97" y="283"/>
                </a:cxn>
                <a:cxn ang="0">
                  <a:pos x="97" y="60"/>
                </a:cxn>
                <a:cxn ang="0">
                  <a:pos x="127" y="60"/>
                </a:cxn>
                <a:cxn ang="0">
                  <a:pos x="67" y="0"/>
                </a:cxn>
                <a:cxn ang="0">
                  <a:pos x="0" y="60"/>
                </a:cxn>
                <a:cxn ang="0">
                  <a:pos x="30" y="60"/>
                </a:cxn>
                <a:cxn ang="0">
                  <a:pos x="30" y="283"/>
                </a:cxn>
                <a:cxn ang="0">
                  <a:pos x="97" y="283"/>
                </a:cxn>
              </a:cxnLst>
              <a:rect l="0" t="0" r="r" b="b"/>
              <a:pathLst>
                <a:path w="127" h="283">
                  <a:moveTo>
                    <a:pt x="97" y="283"/>
                  </a:moveTo>
                  <a:lnTo>
                    <a:pt x="97" y="60"/>
                  </a:lnTo>
                  <a:lnTo>
                    <a:pt x="127" y="60"/>
                  </a:lnTo>
                  <a:lnTo>
                    <a:pt x="67" y="0"/>
                  </a:lnTo>
                  <a:lnTo>
                    <a:pt x="0" y="60"/>
                  </a:lnTo>
                  <a:lnTo>
                    <a:pt x="30" y="60"/>
                  </a:lnTo>
                  <a:lnTo>
                    <a:pt x="30" y="283"/>
                  </a:lnTo>
                  <a:lnTo>
                    <a:pt x="97" y="28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Freeform 32"/>
            <p:cNvSpPr>
              <a:spLocks/>
            </p:cNvSpPr>
            <p:nvPr/>
          </p:nvSpPr>
          <p:spPr bwMode="auto">
            <a:xfrm>
              <a:off x="4538663" y="628651"/>
              <a:ext cx="201613" cy="449263"/>
            </a:xfrm>
            <a:custGeom>
              <a:avLst/>
              <a:gdLst/>
              <a:ahLst/>
              <a:cxnLst>
                <a:cxn ang="0">
                  <a:pos x="97" y="283"/>
                </a:cxn>
                <a:cxn ang="0">
                  <a:pos x="97" y="60"/>
                </a:cxn>
                <a:cxn ang="0">
                  <a:pos x="127" y="60"/>
                </a:cxn>
                <a:cxn ang="0">
                  <a:pos x="67" y="0"/>
                </a:cxn>
                <a:cxn ang="0">
                  <a:pos x="0" y="60"/>
                </a:cxn>
                <a:cxn ang="0">
                  <a:pos x="30" y="60"/>
                </a:cxn>
                <a:cxn ang="0">
                  <a:pos x="30" y="283"/>
                </a:cxn>
                <a:cxn ang="0">
                  <a:pos x="97" y="283"/>
                </a:cxn>
              </a:cxnLst>
              <a:rect l="0" t="0" r="r" b="b"/>
              <a:pathLst>
                <a:path w="127" h="283">
                  <a:moveTo>
                    <a:pt x="97" y="283"/>
                  </a:moveTo>
                  <a:lnTo>
                    <a:pt x="97" y="60"/>
                  </a:lnTo>
                  <a:lnTo>
                    <a:pt x="127" y="60"/>
                  </a:lnTo>
                  <a:lnTo>
                    <a:pt x="67" y="0"/>
                  </a:lnTo>
                  <a:lnTo>
                    <a:pt x="0" y="60"/>
                  </a:lnTo>
                  <a:lnTo>
                    <a:pt x="30" y="60"/>
                  </a:lnTo>
                  <a:lnTo>
                    <a:pt x="30" y="283"/>
                  </a:lnTo>
                  <a:lnTo>
                    <a:pt x="97" y="28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Freeform 33"/>
            <p:cNvSpPr>
              <a:spLocks/>
            </p:cNvSpPr>
            <p:nvPr/>
          </p:nvSpPr>
          <p:spPr bwMode="auto">
            <a:xfrm>
              <a:off x="4692651" y="793751"/>
              <a:ext cx="354013" cy="354013"/>
            </a:xfrm>
            <a:custGeom>
              <a:avLst/>
              <a:gdLst/>
              <a:ahLst/>
              <a:cxnLst>
                <a:cxn ang="0">
                  <a:pos x="45" y="223"/>
                </a:cxn>
                <a:cxn ang="0">
                  <a:pos x="201" y="67"/>
                </a:cxn>
                <a:cxn ang="0">
                  <a:pos x="223" y="89"/>
                </a:cxn>
                <a:cxn ang="0">
                  <a:pos x="223" y="0"/>
                </a:cxn>
                <a:cxn ang="0">
                  <a:pos x="134" y="0"/>
                </a:cxn>
                <a:cxn ang="0">
                  <a:pos x="156" y="23"/>
                </a:cxn>
                <a:cxn ang="0">
                  <a:pos x="0" y="179"/>
                </a:cxn>
                <a:cxn ang="0">
                  <a:pos x="45" y="223"/>
                </a:cxn>
              </a:cxnLst>
              <a:rect l="0" t="0" r="r" b="b"/>
              <a:pathLst>
                <a:path w="223" h="223">
                  <a:moveTo>
                    <a:pt x="45" y="223"/>
                  </a:moveTo>
                  <a:lnTo>
                    <a:pt x="201" y="67"/>
                  </a:lnTo>
                  <a:lnTo>
                    <a:pt x="223" y="89"/>
                  </a:lnTo>
                  <a:lnTo>
                    <a:pt x="223" y="0"/>
                  </a:lnTo>
                  <a:lnTo>
                    <a:pt x="134" y="0"/>
                  </a:lnTo>
                  <a:lnTo>
                    <a:pt x="156" y="23"/>
                  </a:lnTo>
                  <a:lnTo>
                    <a:pt x="0" y="179"/>
                  </a:lnTo>
                  <a:lnTo>
                    <a:pt x="45" y="22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Freeform 34"/>
            <p:cNvSpPr>
              <a:spLocks/>
            </p:cNvSpPr>
            <p:nvPr/>
          </p:nvSpPr>
          <p:spPr bwMode="auto">
            <a:xfrm>
              <a:off x="4692651" y="793751"/>
              <a:ext cx="354013" cy="354013"/>
            </a:xfrm>
            <a:custGeom>
              <a:avLst/>
              <a:gdLst/>
              <a:ahLst/>
              <a:cxnLst>
                <a:cxn ang="0">
                  <a:pos x="45" y="223"/>
                </a:cxn>
                <a:cxn ang="0">
                  <a:pos x="201" y="67"/>
                </a:cxn>
                <a:cxn ang="0">
                  <a:pos x="223" y="89"/>
                </a:cxn>
                <a:cxn ang="0">
                  <a:pos x="223" y="0"/>
                </a:cxn>
                <a:cxn ang="0">
                  <a:pos x="134" y="0"/>
                </a:cxn>
                <a:cxn ang="0">
                  <a:pos x="156" y="23"/>
                </a:cxn>
                <a:cxn ang="0">
                  <a:pos x="0" y="179"/>
                </a:cxn>
                <a:cxn ang="0">
                  <a:pos x="45" y="223"/>
                </a:cxn>
              </a:cxnLst>
              <a:rect l="0" t="0" r="r" b="b"/>
              <a:pathLst>
                <a:path w="223" h="223">
                  <a:moveTo>
                    <a:pt x="45" y="223"/>
                  </a:moveTo>
                  <a:lnTo>
                    <a:pt x="201" y="67"/>
                  </a:lnTo>
                  <a:lnTo>
                    <a:pt x="223" y="89"/>
                  </a:lnTo>
                  <a:lnTo>
                    <a:pt x="223" y="0"/>
                  </a:lnTo>
                  <a:lnTo>
                    <a:pt x="134" y="0"/>
                  </a:lnTo>
                  <a:lnTo>
                    <a:pt x="156" y="23"/>
                  </a:lnTo>
                  <a:lnTo>
                    <a:pt x="0" y="179"/>
                  </a:lnTo>
                  <a:lnTo>
                    <a:pt x="45" y="22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Freeform 35"/>
            <p:cNvSpPr>
              <a:spLocks/>
            </p:cNvSpPr>
            <p:nvPr/>
          </p:nvSpPr>
          <p:spPr bwMode="auto">
            <a:xfrm>
              <a:off x="4764088" y="1100138"/>
              <a:ext cx="447675" cy="201613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223" y="97"/>
                </a:cxn>
                <a:cxn ang="0">
                  <a:pos x="223" y="127"/>
                </a:cxn>
                <a:cxn ang="0">
                  <a:pos x="282" y="60"/>
                </a:cxn>
                <a:cxn ang="0">
                  <a:pos x="223" y="0"/>
                </a:cxn>
                <a:cxn ang="0">
                  <a:pos x="223" y="30"/>
                </a:cxn>
                <a:cxn ang="0">
                  <a:pos x="0" y="30"/>
                </a:cxn>
                <a:cxn ang="0">
                  <a:pos x="0" y="97"/>
                </a:cxn>
              </a:cxnLst>
              <a:rect l="0" t="0" r="r" b="b"/>
              <a:pathLst>
                <a:path w="282" h="127">
                  <a:moveTo>
                    <a:pt x="0" y="97"/>
                  </a:moveTo>
                  <a:lnTo>
                    <a:pt x="223" y="97"/>
                  </a:lnTo>
                  <a:lnTo>
                    <a:pt x="223" y="127"/>
                  </a:lnTo>
                  <a:lnTo>
                    <a:pt x="282" y="60"/>
                  </a:lnTo>
                  <a:lnTo>
                    <a:pt x="223" y="0"/>
                  </a:lnTo>
                  <a:lnTo>
                    <a:pt x="223" y="30"/>
                  </a:lnTo>
                  <a:lnTo>
                    <a:pt x="0" y="3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Freeform 36"/>
            <p:cNvSpPr>
              <a:spLocks/>
            </p:cNvSpPr>
            <p:nvPr/>
          </p:nvSpPr>
          <p:spPr bwMode="auto">
            <a:xfrm>
              <a:off x="4764088" y="1100138"/>
              <a:ext cx="447675" cy="201613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223" y="97"/>
                </a:cxn>
                <a:cxn ang="0">
                  <a:pos x="223" y="127"/>
                </a:cxn>
                <a:cxn ang="0">
                  <a:pos x="282" y="60"/>
                </a:cxn>
                <a:cxn ang="0">
                  <a:pos x="223" y="0"/>
                </a:cxn>
                <a:cxn ang="0">
                  <a:pos x="223" y="30"/>
                </a:cxn>
                <a:cxn ang="0">
                  <a:pos x="0" y="30"/>
                </a:cxn>
                <a:cxn ang="0">
                  <a:pos x="0" y="97"/>
                </a:cxn>
              </a:cxnLst>
              <a:rect l="0" t="0" r="r" b="b"/>
              <a:pathLst>
                <a:path w="282" h="127">
                  <a:moveTo>
                    <a:pt x="0" y="97"/>
                  </a:moveTo>
                  <a:lnTo>
                    <a:pt x="223" y="97"/>
                  </a:lnTo>
                  <a:lnTo>
                    <a:pt x="223" y="127"/>
                  </a:lnTo>
                  <a:lnTo>
                    <a:pt x="282" y="60"/>
                  </a:lnTo>
                  <a:lnTo>
                    <a:pt x="223" y="0"/>
                  </a:lnTo>
                  <a:lnTo>
                    <a:pt x="223" y="30"/>
                  </a:lnTo>
                  <a:lnTo>
                    <a:pt x="0" y="3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Freeform 37"/>
            <p:cNvSpPr>
              <a:spLocks/>
            </p:cNvSpPr>
            <p:nvPr/>
          </p:nvSpPr>
          <p:spPr bwMode="auto">
            <a:xfrm>
              <a:off x="4692651" y="1254126"/>
              <a:ext cx="354013" cy="354013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156" y="201"/>
                </a:cxn>
                <a:cxn ang="0">
                  <a:pos x="134" y="223"/>
                </a:cxn>
                <a:cxn ang="0">
                  <a:pos x="223" y="216"/>
                </a:cxn>
                <a:cxn ang="0">
                  <a:pos x="223" y="134"/>
                </a:cxn>
                <a:cxn ang="0">
                  <a:pos x="201" y="156"/>
                </a:cxn>
                <a:cxn ang="0">
                  <a:pos x="45" y="0"/>
                </a:cxn>
                <a:cxn ang="0">
                  <a:pos x="0" y="45"/>
                </a:cxn>
              </a:cxnLst>
              <a:rect l="0" t="0" r="r" b="b"/>
              <a:pathLst>
                <a:path w="223" h="223">
                  <a:moveTo>
                    <a:pt x="0" y="45"/>
                  </a:moveTo>
                  <a:lnTo>
                    <a:pt x="156" y="201"/>
                  </a:lnTo>
                  <a:lnTo>
                    <a:pt x="134" y="223"/>
                  </a:lnTo>
                  <a:lnTo>
                    <a:pt x="223" y="216"/>
                  </a:lnTo>
                  <a:lnTo>
                    <a:pt x="223" y="134"/>
                  </a:lnTo>
                  <a:lnTo>
                    <a:pt x="201" y="156"/>
                  </a:lnTo>
                  <a:lnTo>
                    <a:pt x="45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Freeform 38"/>
            <p:cNvSpPr>
              <a:spLocks/>
            </p:cNvSpPr>
            <p:nvPr/>
          </p:nvSpPr>
          <p:spPr bwMode="auto">
            <a:xfrm>
              <a:off x="4692651" y="1254126"/>
              <a:ext cx="354013" cy="354013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156" y="201"/>
                </a:cxn>
                <a:cxn ang="0">
                  <a:pos x="134" y="223"/>
                </a:cxn>
                <a:cxn ang="0">
                  <a:pos x="223" y="216"/>
                </a:cxn>
                <a:cxn ang="0">
                  <a:pos x="223" y="134"/>
                </a:cxn>
                <a:cxn ang="0">
                  <a:pos x="201" y="156"/>
                </a:cxn>
                <a:cxn ang="0">
                  <a:pos x="45" y="0"/>
                </a:cxn>
                <a:cxn ang="0">
                  <a:pos x="0" y="45"/>
                </a:cxn>
              </a:cxnLst>
              <a:rect l="0" t="0" r="r" b="b"/>
              <a:pathLst>
                <a:path w="223" h="223">
                  <a:moveTo>
                    <a:pt x="0" y="45"/>
                  </a:moveTo>
                  <a:lnTo>
                    <a:pt x="156" y="201"/>
                  </a:lnTo>
                  <a:lnTo>
                    <a:pt x="134" y="223"/>
                  </a:lnTo>
                  <a:lnTo>
                    <a:pt x="223" y="216"/>
                  </a:lnTo>
                  <a:lnTo>
                    <a:pt x="223" y="134"/>
                  </a:lnTo>
                  <a:lnTo>
                    <a:pt x="201" y="156"/>
                  </a:lnTo>
                  <a:lnTo>
                    <a:pt x="45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Freeform 39"/>
            <p:cNvSpPr>
              <a:spLocks/>
            </p:cNvSpPr>
            <p:nvPr/>
          </p:nvSpPr>
          <p:spPr bwMode="auto">
            <a:xfrm>
              <a:off x="4538663" y="1325563"/>
              <a:ext cx="201613" cy="447675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223"/>
                </a:cxn>
                <a:cxn ang="0">
                  <a:pos x="0" y="223"/>
                </a:cxn>
                <a:cxn ang="0">
                  <a:pos x="67" y="282"/>
                </a:cxn>
                <a:cxn ang="0">
                  <a:pos x="127" y="223"/>
                </a:cxn>
                <a:cxn ang="0">
                  <a:pos x="97" y="223"/>
                </a:cxn>
                <a:cxn ang="0">
                  <a:pos x="97" y="0"/>
                </a:cxn>
                <a:cxn ang="0">
                  <a:pos x="30" y="0"/>
                </a:cxn>
              </a:cxnLst>
              <a:rect l="0" t="0" r="r" b="b"/>
              <a:pathLst>
                <a:path w="127" h="282">
                  <a:moveTo>
                    <a:pt x="30" y="0"/>
                  </a:moveTo>
                  <a:lnTo>
                    <a:pt x="30" y="223"/>
                  </a:lnTo>
                  <a:lnTo>
                    <a:pt x="0" y="223"/>
                  </a:lnTo>
                  <a:lnTo>
                    <a:pt x="67" y="282"/>
                  </a:lnTo>
                  <a:lnTo>
                    <a:pt x="127" y="223"/>
                  </a:lnTo>
                  <a:lnTo>
                    <a:pt x="97" y="223"/>
                  </a:lnTo>
                  <a:lnTo>
                    <a:pt x="97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Freeform 40"/>
            <p:cNvSpPr>
              <a:spLocks/>
            </p:cNvSpPr>
            <p:nvPr/>
          </p:nvSpPr>
          <p:spPr bwMode="auto">
            <a:xfrm>
              <a:off x="4538663" y="1325563"/>
              <a:ext cx="201613" cy="447675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223"/>
                </a:cxn>
                <a:cxn ang="0">
                  <a:pos x="0" y="223"/>
                </a:cxn>
                <a:cxn ang="0">
                  <a:pos x="67" y="282"/>
                </a:cxn>
                <a:cxn ang="0">
                  <a:pos x="127" y="223"/>
                </a:cxn>
                <a:cxn ang="0">
                  <a:pos x="97" y="223"/>
                </a:cxn>
                <a:cxn ang="0">
                  <a:pos x="97" y="0"/>
                </a:cxn>
                <a:cxn ang="0">
                  <a:pos x="30" y="0"/>
                </a:cxn>
              </a:cxnLst>
              <a:rect l="0" t="0" r="r" b="b"/>
              <a:pathLst>
                <a:path w="127" h="282">
                  <a:moveTo>
                    <a:pt x="30" y="0"/>
                  </a:moveTo>
                  <a:lnTo>
                    <a:pt x="30" y="223"/>
                  </a:lnTo>
                  <a:lnTo>
                    <a:pt x="0" y="223"/>
                  </a:lnTo>
                  <a:lnTo>
                    <a:pt x="67" y="282"/>
                  </a:lnTo>
                  <a:lnTo>
                    <a:pt x="127" y="223"/>
                  </a:lnTo>
                  <a:lnTo>
                    <a:pt x="97" y="223"/>
                  </a:lnTo>
                  <a:lnTo>
                    <a:pt x="97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Freeform 41"/>
            <p:cNvSpPr>
              <a:spLocks/>
            </p:cNvSpPr>
            <p:nvPr/>
          </p:nvSpPr>
          <p:spPr bwMode="auto">
            <a:xfrm>
              <a:off x="4232276" y="1254126"/>
              <a:ext cx="354013" cy="354013"/>
            </a:xfrm>
            <a:custGeom>
              <a:avLst/>
              <a:gdLst/>
              <a:ahLst/>
              <a:cxnLst>
                <a:cxn ang="0">
                  <a:pos x="178" y="0"/>
                </a:cxn>
                <a:cxn ang="0">
                  <a:pos x="22" y="156"/>
                </a:cxn>
                <a:cxn ang="0">
                  <a:pos x="0" y="134"/>
                </a:cxn>
                <a:cxn ang="0">
                  <a:pos x="0" y="223"/>
                </a:cxn>
                <a:cxn ang="0">
                  <a:pos x="89" y="223"/>
                </a:cxn>
                <a:cxn ang="0">
                  <a:pos x="67" y="201"/>
                </a:cxn>
                <a:cxn ang="0">
                  <a:pos x="223" y="45"/>
                </a:cxn>
                <a:cxn ang="0">
                  <a:pos x="178" y="0"/>
                </a:cxn>
              </a:cxnLst>
              <a:rect l="0" t="0" r="r" b="b"/>
              <a:pathLst>
                <a:path w="223" h="223">
                  <a:moveTo>
                    <a:pt x="178" y="0"/>
                  </a:moveTo>
                  <a:lnTo>
                    <a:pt x="22" y="156"/>
                  </a:lnTo>
                  <a:lnTo>
                    <a:pt x="0" y="134"/>
                  </a:lnTo>
                  <a:lnTo>
                    <a:pt x="0" y="223"/>
                  </a:lnTo>
                  <a:lnTo>
                    <a:pt x="89" y="223"/>
                  </a:lnTo>
                  <a:lnTo>
                    <a:pt x="67" y="201"/>
                  </a:lnTo>
                  <a:lnTo>
                    <a:pt x="223" y="45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Freeform 42"/>
            <p:cNvSpPr>
              <a:spLocks/>
            </p:cNvSpPr>
            <p:nvPr/>
          </p:nvSpPr>
          <p:spPr bwMode="auto">
            <a:xfrm>
              <a:off x="4232276" y="1254126"/>
              <a:ext cx="354013" cy="354013"/>
            </a:xfrm>
            <a:custGeom>
              <a:avLst/>
              <a:gdLst/>
              <a:ahLst/>
              <a:cxnLst>
                <a:cxn ang="0">
                  <a:pos x="178" y="0"/>
                </a:cxn>
                <a:cxn ang="0">
                  <a:pos x="22" y="156"/>
                </a:cxn>
                <a:cxn ang="0">
                  <a:pos x="0" y="134"/>
                </a:cxn>
                <a:cxn ang="0">
                  <a:pos x="0" y="223"/>
                </a:cxn>
                <a:cxn ang="0">
                  <a:pos x="89" y="223"/>
                </a:cxn>
                <a:cxn ang="0">
                  <a:pos x="67" y="201"/>
                </a:cxn>
                <a:cxn ang="0">
                  <a:pos x="223" y="45"/>
                </a:cxn>
                <a:cxn ang="0">
                  <a:pos x="178" y="0"/>
                </a:cxn>
              </a:cxnLst>
              <a:rect l="0" t="0" r="r" b="b"/>
              <a:pathLst>
                <a:path w="223" h="223">
                  <a:moveTo>
                    <a:pt x="178" y="0"/>
                  </a:moveTo>
                  <a:lnTo>
                    <a:pt x="22" y="156"/>
                  </a:lnTo>
                  <a:lnTo>
                    <a:pt x="0" y="134"/>
                  </a:lnTo>
                  <a:lnTo>
                    <a:pt x="0" y="223"/>
                  </a:lnTo>
                  <a:lnTo>
                    <a:pt x="89" y="223"/>
                  </a:lnTo>
                  <a:lnTo>
                    <a:pt x="67" y="201"/>
                  </a:lnTo>
                  <a:lnTo>
                    <a:pt x="223" y="45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Oval 43"/>
            <p:cNvSpPr>
              <a:spLocks noChangeArrowheads="1"/>
            </p:cNvSpPr>
            <p:nvPr/>
          </p:nvSpPr>
          <p:spPr bwMode="auto">
            <a:xfrm>
              <a:off x="4432301" y="1006476"/>
              <a:ext cx="390525" cy="388938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Oval 44"/>
            <p:cNvSpPr>
              <a:spLocks noChangeArrowheads="1"/>
            </p:cNvSpPr>
            <p:nvPr/>
          </p:nvSpPr>
          <p:spPr bwMode="auto">
            <a:xfrm>
              <a:off x="4456113" y="1030288"/>
              <a:ext cx="390525" cy="38893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Oval 45"/>
            <p:cNvSpPr>
              <a:spLocks noChangeArrowheads="1"/>
            </p:cNvSpPr>
            <p:nvPr/>
          </p:nvSpPr>
          <p:spPr bwMode="auto">
            <a:xfrm>
              <a:off x="4445001" y="1017588"/>
              <a:ext cx="388938" cy="390525"/>
            </a:xfrm>
            <a:prstGeom prst="ellipse">
              <a:avLst/>
            </a:prstGeom>
            <a:solidFill>
              <a:srgbClr val="E5405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55" name="직선 연결선 54"/>
          <p:cNvCxnSpPr/>
          <p:nvPr/>
        </p:nvCxnSpPr>
        <p:spPr>
          <a:xfrm>
            <a:off x="5032254" y="3646038"/>
            <a:ext cx="13491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7784678" y="1170114"/>
            <a:ext cx="689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Web#1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773120" y="2781451"/>
            <a:ext cx="689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Web#2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774686" y="4489074"/>
            <a:ext cx="689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Web#3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7" name="Picture 2" descr="C:\Users\Toshiba\AppData\Local\Microsoft\Windows\Temporary Internet Files\Content.IE5\TBE21NJN\MC900428971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2429" y="1013666"/>
            <a:ext cx="632257" cy="932397"/>
          </a:xfrm>
          <a:prstGeom prst="rect">
            <a:avLst/>
          </a:prstGeom>
          <a:noFill/>
        </p:spPr>
      </p:pic>
      <p:sp>
        <p:nvSpPr>
          <p:cNvPr id="50" name="TextBox 49"/>
          <p:cNvSpPr txBox="1"/>
          <p:nvPr/>
        </p:nvSpPr>
        <p:spPr>
          <a:xfrm>
            <a:off x="4142629" y="4003480"/>
            <a:ext cx="1056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200.1.1.10</a:t>
            </a:r>
            <a:endParaRPr lang="ko-KR" alt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870094" y="670903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192.168.10.10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825210" y="2139146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192.168.10.20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912198" y="3803987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192.168.10.30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896773" y="5421935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192.168.10.40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699" y="2435163"/>
            <a:ext cx="823518" cy="814053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7798130" y="6060956"/>
            <a:ext cx="689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Web#4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8" name="표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742151"/>
              </p:ext>
            </p:extLst>
          </p:nvPr>
        </p:nvGraphicFramePr>
        <p:xfrm>
          <a:off x="3465085" y="4399002"/>
          <a:ext cx="272267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8105"/>
                <a:gridCol w="1474573"/>
              </a:tblGrid>
              <a:tr h="27210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www.test.com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200.1.1.10:443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192.168.10.10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2721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192.168.10.20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27210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m.test.com 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200.1.1.10:443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192.168.10.30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2721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192.168.10.40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9" name="구름 88"/>
          <p:cNvSpPr/>
          <p:nvPr/>
        </p:nvSpPr>
        <p:spPr>
          <a:xfrm>
            <a:off x="2423794" y="3304885"/>
            <a:ext cx="1194487" cy="78529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/>
          <p:nvPr/>
        </p:nvSpPr>
        <p:spPr>
          <a:xfrm>
            <a:off x="454823" y="2350080"/>
            <a:ext cx="17102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https://www.test.com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32849" y="4891946"/>
            <a:ext cx="1471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https://m.test.com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Rectangle 55"/>
          <p:cNvSpPr>
            <a:spLocks noChangeArrowheads="1"/>
          </p:cNvSpPr>
          <p:nvPr/>
        </p:nvSpPr>
        <p:spPr bwMode="auto">
          <a:xfrm>
            <a:off x="470697" y="318536"/>
            <a:ext cx="7839805" cy="324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898" indent="-342898" eaLnBrk="0" latinLnBrk="0" hangingPunct="0">
              <a:lnSpc>
                <a:spcPct val="95000"/>
              </a:lnSpc>
              <a:spcBef>
                <a:spcPct val="50000"/>
              </a:spcBef>
              <a:buClr>
                <a:srgbClr val="00B0DF"/>
              </a:buClr>
              <a:tabLst>
                <a:tab pos="1163631" algn="l"/>
              </a:tabLst>
            </a:pPr>
            <a:r>
              <a:rPr lang="en-US" altLang="ko-KR" sz="3323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L7 Switch</a:t>
            </a:r>
            <a:endParaRPr lang="en-US" altLang="ko-KR" sz="2400" b="1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898" indent="-342898" eaLnBrk="0" latinLnBrk="0" hangingPunct="0">
              <a:spcBef>
                <a:spcPct val="50000"/>
              </a:spcBef>
              <a:buClr>
                <a:srgbClr val="00B0DF"/>
              </a:buClr>
              <a:tabLst>
                <a:tab pos="1163631" algn="l"/>
              </a:tabLst>
            </a:pPr>
            <a:endParaRPr lang="en-US" altLang="ko-KR" sz="3323" b="1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grpSp>
        <p:nvGrpSpPr>
          <p:cNvPr id="187" name="그룹 186"/>
          <p:cNvGrpSpPr/>
          <p:nvPr/>
        </p:nvGrpSpPr>
        <p:grpSpPr>
          <a:xfrm>
            <a:off x="573476" y="2632083"/>
            <a:ext cx="851871" cy="740464"/>
            <a:chOff x="809159" y="4814047"/>
            <a:chExt cx="688975" cy="732719"/>
          </a:xfrm>
        </p:grpSpPr>
        <p:sp>
          <p:nvSpPr>
            <p:cNvPr id="188" name="Freeform 174"/>
            <p:cNvSpPr>
              <a:spLocks/>
            </p:cNvSpPr>
            <p:nvPr/>
          </p:nvSpPr>
          <p:spPr bwMode="auto">
            <a:xfrm rot="355818">
              <a:off x="1336329" y="5283876"/>
              <a:ext cx="61330" cy="36915"/>
            </a:xfrm>
            <a:custGeom>
              <a:avLst/>
              <a:gdLst>
                <a:gd name="T0" fmla="*/ 1224 w 1224"/>
                <a:gd name="T1" fmla="*/ 755 h 755"/>
                <a:gd name="T2" fmla="*/ 1112 w 1224"/>
                <a:gd name="T3" fmla="*/ 716 h 755"/>
                <a:gd name="T4" fmla="*/ 1051 w 1224"/>
                <a:gd name="T5" fmla="*/ 693 h 755"/>
                <a:gd name="T6" fmla="*/ 1006 w 1224"/>
                <a:gd name="T7" fmla="*/ 671 h 755"/>
                <a:gd name="T8" fmla="*/ 984 w 1224"/>
                <a:gd name="T9" fmla="*/ 660 h 755"/>
                <a:gd name="T10" fmla="*/ 939 w 1224"/>
                <a:gd name="T11" fmla="*/ 626 h 755"/>
                <a:gd name="T12" fmla="*/ 894 w 1224"/>
                <a:gd name="T13" fmla="*/ 548 h 755"/>
                <a:gd name="T14" fmla="*/ 889 w 1224"/>
                <a:gd name="T15" fmla="*/ 531 h 755"/>
                <a:gd name="T16" fmla="*/ 850 w 1224"/>
                <a:gd name="T17" fmla="*/ 509 h 755"/>
                <a:gd name="T18" fmla="*/ 799 w 1224"/>
                <a:gd name="T19" fmla="*/ 481 h 755"/>
                <a:gd name="T20" fmla="*/ 704 w 1224"/>
                <a:gd name="T21" fmla="*/ 453 h 755"/>
                <a:gd name="T22" fmla="*/ 419 w 1224"/>
                <a:gd name="T23" fmla="*/ 442 h 755"/>
                <a:gd name="T24" fmla="*/ 330 w 1224"/>
                <a:gd name="T25" fmla="*/ 408 h 755"/>
                <a:gd name="T26" fmla="*/ 212 w 1224"/>
                <a:gd name="T27" fmla="*/ 279 h 755"/>
                <a:gd name="T28" fmla="*/ 145 w 1224"/>
                <a:gd name="T29" fmla="*/ 134 h 755"/>
                <a:gd name="T30" fmla="*/ 78 w 1224"/>
                <a:gd name="T31" fmla="*/ 39 h 755"/>
                <a:gd name="T32" fmla="*/ 0 w 1224"/>
                <a:gd name="T33" fmla="*/ 0 h 7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24"/>
                <a:gd name="T52" fmla="*/ 0 h 755"/>
                <a:gd name="T53" fmla="*/ 1224 w 1224"/>
                <a:gd name="T54" fmla="*/ 755 h 7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24" h="755">
                  <a:moveTo>
                    <a:pt x="1224" y="755"/>
                  </a:moveTo>
                  <a:cubicBezTo>
                    <a:pt x="1190" y="729"/>
                    <a:pt x="1154" y="724"/>
                    <a:pt x="1112" y="716"/>
                  </a:cubicBezTo>
                  <a:cubicBezTo>
                    <a:pt x="1091" y="705"/>
                    <a:pt x="1072" y="702"/>
                    <a:pt x="1051" y="693"/>
                  </a:cubicBezTo>
                  <a:cubicBezTo>
                    <a:pt x="1036" y="686"/>
                    <a:pt x="1021" y="678"/>
                    <a:pt x="1006" y="671"/>
                  </a:cubicBezTo>
                  <a:cubicBezTo>
                    <a:pt x="999" y="667"/>
                    <a:pt x="984" y="660"/>
                    <a:pt x="984" y="660"/>
                  </a:cubicBezTo>
                  <a:cubicBezTo>
                    <a:pt x="971" y="646"/>
                    <a:pt x="939" y="626"/>
                    <a:pt x="939" y="626"/>
                  </a:cubicBezTo>
                  <a:cubicBezTo>
                    <a:pt x="923" y="602"/>
                    <a:pt x="906" y="575"/>
                    <a:pt x="894" y="548"/>
                  </a:cubicBezTo>
                  <a:cubicBezTo>
                    <a:pt x="892" y="543"/>
                    <a:pt x="893" y="536"/>
                    <a:pt x="889" y="531"/>
                  </a:cubicBezTo>
                  <a:cubicBezTo>
                    <a:pt x="884" y="524"/>
                    <a:pt x="855" y="512"/>
                    <a:pt x="850" y="509"/>
                  </a:cubicBezTo>
                  <a:cubicBezTo>
                    <a:pt x="802" y="480"/>
                    <a:pt x="833" y="491"/>
                    <a:pt x="799" y="481"/>
                  </a:cubicBezTo>
                  <a:cubicBezTo>
                    <a:pt x="764" y="457"/>
                    <a:pt x="751" y="457"/>
                    <a:pt x="704" y="453"/>
                  </a:cubicBezTo>
                  <a:cubicBezTo>
                    <a:pt x="606" y="457"/>
                    <a:pt x="515" y="459"/>
                    <a:pt x="419" y="442"/>
                  </a:cubicBezTo>
                  <a:cubicBezTo>
                    <a:pt x="391" y="426"/>
                    <a:pt x="360" y="419"/>
                    <a:pt x="330" y="408"/>
                  </a:cubicBezTo>
                  <a:cubicBezTo>
                    <a:pt x="287" y="368"/>
                    <a:pt x="245" y="328"/>
                    <a:pt x="212" y="279"/>
                  </a:cubicBezTo>
                  <a:cubicBezTo>
                    <a:pt x="183" y="235"/>
                    <a:pt x="168" y="181"/>
                    <a:pt x="145" y="134"/>
                  </a:cubicBezTo>
                  <a:cubicBezTo>
                    <a:pt x="128" y="100"/>
                    <a:pt x="99" y="71"/>
                    <a:pt x="78" y="39"/>
                  </a:cubicBezTo>
                  <a:cubicBezTo>
                    <a:pt x="70" y="27"/>
                    <a:pt x="15" y="7"/>
                    <a:pt x="0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9" name="Freeform 175"/>
            <p:cNvSpPr>
              <a:spLocks/>
            </p:cNvSpPr>
            <p:nvPr/>
          </p:nvSpPr>
          <p:spPr bwMode="auto">
            <a:xfrm rot="355818" flipH="1">
              <a:off x="1385915" y="5317436"/>
              <a:ext cx="112219" cy="58169"/>
            </a:xfrm>
            <a:custGeom>
              <a:avLst/>
              <a:gdLst>
                <a:gd name="T0" fmla="*/ 886 w 971"/>
                <a:gd name="T1" fmla="*/ 33 h 550"/>
                <a:gd name="T2" fmla="*/ 937 w 971"/>
                <a:gd name="T3" fmla="*/ 70 h 550"/>
                <a:gd name="T4" fmla="*/ 971 w 971"/>
                <a:gd name="T5" fmla="*/ 130 h 550"/>
                <a:gd name="T6" fmla="*/ 967 w 971"/>
                <a:gd name="T7" fmla="*/ 218 h 550"/>
                <a:gd name="T8" fmla="*/ 882 w 971"/>
                <a:gd name="T9" fmla="*/ 261 h 550"/>
                <a:gd name="T10" fmla="*/ 791 w 971"/>
                <a:gd name="T11" fmla="*/ 294 h 550"/>
                <a:gd name="T12" fmla="*/ 665 w 971"/>
                <a:gd name="T13" fmla="*/ 382 h 550"/>
                <a:gd name="T14" fmla="*/ 519 w 971"/>
                <a:gd name="T15" fmla="*/ 522 h 550"/>
                <a:gd name="T16" fmla="*/ 397 w 971"/>
                <a:gd name="T17" fmla="*/ 542 h 550"/>
                <a:gd name="T18" fmla="*/ 298 w 971"/>
                <a:gd name="T19" fmla="*/ 550 h 550"/>
                <a:gd name="T20" fmla="*/ 155 w 971"/>
                <a:gd name="T21" fmla="*/ 522 h 550"/>
                <a:gd name="T22" fmla="*/ 34 w 971"/>
                <a:gd name="T23" fmla="*/ 459 h 550"/>
                <a:gd name="T24" fmla="*/ 0 w 971"/>
                <a:gd name="T25" fmla="*/ 393 h 550"/>
                <a:gd name="T26" fmla="*/ 11 w 971"/>
                <a:gd name="T27" fmla="*/ 315 h 550"/>
                <a:gd name="T28" fmla="*/ 63 w 971"/>
                <a:gd name="T29" fmla="*/ 210 h 550"/>
                <a:gd name="T30" fmla="*/ 142 w 971"/>
                <a:gd name="T31" fmla="*/ 147 h 550"/>
                <a:gd name="T32" fmla="*/ 246 w 971"/>
                <a:gd name="T33" fmla="*/ 89 h 550"/>
                <a:gd name="T34" fmla="*/ 445 w 971"/>
                <a:gd name="T35" fmla="*/ 21 h 550"/>
                <a:gd name="T36" fmla="*/ 634 w 971"/>
                <a:gd name="T37" fmla="*/ 0 h 550"/>
                <a:gd name="T38" fmla="*/ 794 w 971"/>
                <a:gd name="T39" fmla="*/ 13 h 550"/>
                <a:gd name="T40" fmla="*/ 886 w 971"/>
                <a:gd name="T41" fmla="*/ 33 h 5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1"/>
                <a:gd name="T64" fmla="*/ 0 h 550"/>
                <a:gd name="T65" fmla="*/ 971 w 971"/>
                <a:gd name="T66" fmla="*/ 550 h 5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1" h="550">
                  <a:moveTo>
                    <a:pt x="886" y="33"/>
                  </a:moveTo>
                  <a:lnTo>
                    <a:pt x="937" y="70"/>
                  </a:lnTo>
                  <a:lnTo>
                    <a:pt x="971" y="130"/>
                  </a:lnTo>
                  <a:lnTo>
                    <a:pt x="967" y="218"/>
                  </a:lnTo>
                  <a:lnTo>
                    <a:pt x="882" y="261"/>
                  </a:lnTo>
                  <a:lnTo>
                    <a:pt x="791" y="294"/>
                  </a:lnTo>
                  <a:lnTo>
                    <a:pt x="665" y="382"/>
                  </a:lnTo>
                  <a:lnTo>
                    <a:pt x="519" y="522"/>
                  </a:lnTo>
                  <a:lnTo>
                    <a:pt x="397" y="542"/>
                  </a:lnTo>
                  <a:lnTo>
                    <a:pt x="298" y="550"/>
                  </a:lnTo>
                  <a:lnTo>
                    <a:pt x="155" y="522"/>
                  </a:lnTo>
                  <a:lnTo>
                    <a:pt x="34" y="459"/>
                  </a:lnTo>
                  <a:lnTo>
                    <a:pt x="0" y="393"/>
                  </a:lnTo>
                  <a:lnTo>
                    <a:pt x="11" y="315"/>
                  </a:lnTo>
                  <a:lnTo>
                    <a:pt x="63" y="210"/>
                  </a:lnTo>
                  <a:lnTo>
                    <a:pt x="142" y="147"/>
                  </a:lnTo>
                  <a:lnTo>
                    <a:pt x="246" y="89"/>
                  </a:lnTo>
                  <a:lnTo>
                    <a:pt x="445" y="21"/>
                  </a:lnTo>
                  <a:lnTo>
                    <a:pt x="634" y="0"/>
                  </a:lnTo>
                  <a:lnTo>
                    <a:pt x="794" y="13"/>
                  </a:lnTo>
                  <a:lnTo>
                    <a:pt x="886" y="3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0" name="Freeform 176"/>
            <p:cNvSpPr>
              <a:spLocks/>
            </p:cNvSpPr>
            <p:nvPr/>
          </p:nvSpPr>
          <p:spPr bwMode="auto">
            <a:xfrm rot="355818">
              <a:off x="1380695" y="5337571"/>
              <a:ext cx="110915" cy="41389"/>
            </a:xfrm>
            <a:custGeom>
              <a:avLst/>
              <a:gdLst>
                <a:gd name="T0" fmla="*/ 0 w 1432"/>
                <a:gd name="T1" fmla="*/ 0 h 526"/>
                <a:gd name="T2" fmla="*/ 56 w 1432"/>
                <a:gd name="T3" fmla="*/ 118 h 526"/>
                <a:gd name="T4" fmla="*/ 319 w 1432"/>
                <a:gd name="T5" fmla="*/ 302 h 526"/>
                <a:gd name="T6" fmla="*/ 604 w 1432"/>
                <a:gd name="T7" fmla="*/ 448 h 526"/>
                <a:gd name="T8" fmla="*/ 867 w 1432"/>
                <a:gd name="T9" fmla="*/ 526 h 526"/>
                <a:gd name="T10" fmla="*/ 1091 w 1432"/>
                <a:gd name="T11" fmla="*/ 504 h 526"/>
                <a:gd name="T12" fmla="*/ 1270 w 1432"/>
                <a:gd name="T13" fmla="*/ 448 h 526"/>
                <a:gd name="T14" fmla="*/ 1432 w 1432"/>
                <a:gd name="T15" fmla="*/ 353 h 526"/>
                <a:gd name="T16" fmla="*/ 1253 w 1432"/>
                <a:gd name="T17" fmla="*/ 431 h 526"/>
                <a:gd name="T18" fmla="*/ 1108 w 1432"/>
                <a:gd name="T19" fmla="*/ 470 h 526"/>
                <a:gd name="T20" fmla="*/ 951 w 1432"/>
                <a:gd name="T21" fmla="*/ 470 h 526"/>
                <a:gd name="T22" fmla="*/ 789 w 1432"/>
                <a:gd name="T23" fmla="*/ 453 h 526"/>
                <a:gd name="T24" fmla="*/ 699 w 1432"/>
                <a:gd name="T25" fmla="*/ 420 h 526"/>
                <a:gd name="T26" fmla="*/ 560 w 1432"/>
                <a:gd name="T27" fmla="*/ 330 h 526"/>
                <a:gd name="T28" fmla="*/ 437 w 1432"/>
                <a:gd name="T29" fmla="*/ 213 h 526"/>
                <a:gd name="T30" fmla="*/ 274 w 1432"/>
                <a:gd name="T31" fmla="*/ 129 h 526"/>
                <a:gd name="T32" fmla="*/ 140 w 1432"/>
                <a:gd name="T33" fmla="*/ 73 h 526"/>
                <a:gd name="T34" fmla="*/ 0 w 1432"/>
                <a:gd name="T35" fmla="*/ 0 h 5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2"/>
                <a:gd name="T55" fmla="*/ 0 h 526"/>
                <a:gd name="T56" fmla="*/ 1432 w 1432"/>
                <a:gd name="T57" fmla="*/ 526 h 5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2" h="526">
                  <a:moveTo>
                    <a:pt x="0" y="0"/>
                  </a:moveTo>
                  <a:lnTo>
                    <a:pt x="56" y="118"/>
                  </a:lnTo>
                  <a:lnTo>
                    <a:pt x="319" y="302"/>
                  </a:lnTo>
                  <a:lnTo>
                    <a:pt x="604" y="448"/>
                  </a:lnTo>
                  <a:lnTo>
                    <a:pt x="867" y="526"/>
                  </a:lnTo>
                  <a:lnTo>
                    <a:pt x="1091" y="504"/>
                  </a:lnTo>
                  <a:lnTo>
                    <a:pt x="1270" y="448"/>
                  </a:lnTo>
                  <a:lnTo>
                    <a:pt x="1432" y="353"/>
                  </a:lnTo>
                  <a:lnTo>
                    <a:pt x="1253" y="431"/>
                  </a:lnTo>
                  <a:lnTo>
                    <a:pt x="1108" y="470"/>
                  </a:lnTo>
                  <a:lnTo>
                    <a:pt x="951" y="470"/>
                  </a:lnTo>
                  <a:lnTo>
                    <a:pt x="789" y="453"/>
                  </a:lnTo>
                  <a:lnTo>
                    <a:pt x="699" y="420"/>
                  </a:lnTo>
                  <a:lnTo>
                    <a:pt x="560" y="330"/>
                  </a:lnTo>
                  <a:lnTo>
                    <a:pt x="437" y="213"/>
                  </a:lnTo>
                  <a:lnTo>
                    <a:pt x="274" y="129"/>
                  </a:lnTo>
                  <a:lnTo>
                    <a:pt x="140" y="7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1" name="Freeform 177"/>
            <p:cNvSpPr>
              <a:spLocks/>
            </p:cNvSpPr>
            <p:nvPr/>
          </p:nvSpPr>
          <p:spPr bwMode="auto">
            <a:xfrm rot="355818" flipH="1">
              <a:off x="1408098" y="5314079"/>
              <a:ext cx="26098" cy="27966"/>
            </a:xfrm>
            <a:custGeom>
              <a:avLst/>
              <a:gdLst>
                <a:gd name="T0" fmla="*/ 229 w 229"/>
                <a:gd name="T1" fmla="*/ 261 h 261"/>
                <a:gd name="T2" fmla="*/ 115 w 229"/>
                <a:gd name="T3" fmla="*/ 57 h 261"/>
                <a:gd name="T4" fmla="*/ 0 w 229"/>
                <a:gd name="T5" fmla="*/ 0 h 261"/>
                <a:gd name="T6" fmla="*/ 0 60000 65536"/>
                <a:gd name="T7" fmla="*/ 0 60000 65536"/>
                <a:gd name="T8" fmla="*/ 0 60000 65536"/>
                <a:gd name="T9" fmla="*/ 0 w 229"/>
                <a:gd name="T10" fmla="*/ 0 h 261"/>
                <a:gd name="T11" fmla="*/ 229 w 229"/>
                <a:gd name="T12" fmla="*/ 261 h 2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261">
                  <a:moveTo>
                    <a:pt x="229" y="261"/>
                  </a:moveTo>
                  <a:lnTo>
                    <a:pt x="115" y="5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2" name="Freeform 178"/>
            <p:cNvSpPr>
              <a:spLocks/>
            </p:cNvSpPr>
            <p:nvPr/>
          </p:nvSpPr>
          <p:spPr bwMode="auto">
            <a:xfrm rot="355818">
              <a:off x="1396354" y="5312961"/>
              <a:ext cx="35232" cy="5593"/>
            </a:xfrm>
            <a:custGeom>
              <a:avLst/>
              <a:gdLst>
                <a:gd name="T0" fmla="*/ 0 w 560"/>
                <a:gd name="T1" fmla="*/ 79 h 79"/>
                <a:gd name="T2" fmla="*/ 246 w 560"/>
                <a:gd name="T3" fmla="*/ 26 h 79"/>
                <a:gd name="T4" fmla="*/ 408 w 560"/>
                <a:gd name="T5" fmla="*/ 0 h 79"/>
                <a:gd name="T6" fmla="*/ 560 w 560"/>
                <a:gd name="T7" fmla="*/ 26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"/>
                <a:gd name="T13" fmla="*/ 0 h 79"/>
                <a:gd name="T14" fmla="*/ 560 w 56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" h="79">
                  <a:moveTo>
                    <a:pt x="0" y="79"/>
                  </a:moveTo>
                  <a:lnTo>
                    <a:pt x="246" y="26"/>
                  </a:lnTo>
                  <a:lnTo>
                    <a:pt x="408" y="0"/>
                  </a:lnTo>
                  <a:lnTo>
                    <a:pt x="560" y="26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3" name="Oval 179"/>
            <p:cNvSpPr>
              <a:spLocks noChangeArrowheads="1"/>
            </p:cNvSpPr>
            <p:nvPr/>
          </p:nvSpPr>
          <p:spPr bwMode="auto">
            <a:xfrm rot="21219751">
              <a:off x="1412012" y="5310724"/>
              <a:ext cx="15659" cy="6712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4" name="Freeform 180"/>
            <p:cNvSpPr>
              <a:spLocks/>
            </p:cNvSpPr>
            <p:nvPr/>
          </p:nvSpPr>
          <p:spPr bwMode="auto">
            <a:xfrm rot="355818">
              <a:off x="1388524" y="5315198"/>
              <a:ext cx="30013" cy="23491"/>
            </a:xfrm>
            <a:custGeom>
              <a:avLst/>
              <a:gdLst>
                <a:gd name="T0" fmla="*/ 98 w 482"/>
                <a:gd name="T1" fmla="*/ 36 h 367"/>
                <a:gd name="T2" fmla="*/ 320 w 482"/>
                <a:gd name="T3" fmla="*/ 0 h 367"/>
                <a:gd name="T4" fmla="*/ 367 w 482"/>
                <a:gd name="T5" fmla="*/ 26 h 367"/>
                <a:gd name="T6" fmla="*/ 445 w 482"/>
                <a:gd name="T7" fmla="*/ 26 h 367"/>
                <a:gd name="T8" fmla="*/ 482 w 482"/>
                <a:gd name="T9" fmla="*/ 42 h 367"/>
                <a:gd name="T10" fmla="*/ 278 w 482"/>
                <a:gd name="T11" fmla="*/ 367 h 367"/>
                <a:gd name="T12" fmla="*/ 5 w 482"/>
                <a:gd name="T13" fmla="*/ 262 h 367"/>
                <a:gd name="T14" fmla="*/ 0 w 482"/>
                <a:gd name="T15" fmla="*/ 157 h 367"/>
                <a:gd name="T16" fmla="*/ 42 w 482"/>
                <a:gd name="T17" fmla="*/ 74 h 367"/>
                <a:gd name="T18" fmla="*/ 98 w 482"/>
                <a:gd name="T19" fmla="*/ 36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2"/>
                <a:gd name="T31" fmla="*/ 0 h 367"/>
                <a:gd name="T32" fmla="*/ 482 w 482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2" h="367">
                  <a:moveTo>
                    <a:pt x="98" y="36"/>
                  </a:moveTo>
                  <a:lnTo>
                    <a:pt x="320" y="0"/>
                  </a:lnTo>
                  <a:lnTo>
                    <a:pt x="367" y="26"/>
                  </a:lnTo>
                  <a:lnTo>
                    <a:pt x="445" y="26"/>
                  </a:lnTo>
                  <a:lnTo>
                    <a:pt x="482" y="42"/>
                  </a:lnTo>
                  <a:lnTo>
                    <a:pt x="278" y="367"/>
                  </a:lnTo>
                  <a:lnTo>
                    <a:pt x="5" y="262"/>
                  </a:lnTo>
                  <a:lnTo>
                    <a:pt x="0" y="157"/>
                  </a:lnTo>
                  <a:lnTo>
                    <a:pt x="42" y="74"/>
                  </a:lnTo>
                  <a:lnTo>
                    <a:pt x="98" y="36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5" name="Freeform 182"/>
            <p:cNvSpPr>
              <a:spLocks/>
            </p:cNvSpPr>
            <p:nvPr/>
          </p:nvSpPr>
          <p:spPr bwMode="auto">
            <a:xfrm flipH="1">
              <a:off x="995757" y="5270442"/>
              <a:ext cx="184726" cy="276324"/>
            </a:xfrm>
            <a:custGeom>
              <a:avLst/>
              <a:gdLst>
                <a:gd name="T0" fmla="*/ 933 w 933"/>
                <a:gd name="T1" fmla="*/ 135 h 352"/>
                <a:gd name="T2" fmla="*/ 932 w 933"/>
                <a:gd name="T3" fmla="*/ 171 h 352"/>
                <a:gd name="T4" fmla="*/ 762 w 933"/>
                <a:gd name="T5" fmla="*/ 352 h 352"/>
                <a:gd name="T6" fmla="*/ 4 w 933"/>
                <a:gd name="T7" fmla="*/ 195 h 352"/>
                <a:gd name="T8" fmla="*/ 0 w 933"/>
                <a:gd name="T9" fmla="*/ 148 h 352"/>
                <a:gd name="T10" fmla="*/ 244 w 933"/>
                <a:gd name="T11" fmla="*/ 0 h 352"/>
                <a:gd name="T12" fmla="*/ 933 w 933"/>
                <a:gd name="T13" fmla="*/ 135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3"/>
                <a:gd name="T22" fmla="*/ 0 h 352"/>
                <a:gd name="T23" fmla="*/ 933 w 933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3" h="352">
                  <a:moveTo>
                    <a:pt x="933" y="135"/>
                  </a:moveTo>
                  <a:lnTo>
                    <a:pt x="932" y="171"/>
                  </a:lnTo>
                  <a:lnTo>
                    <a:pt x="762" y="352"/>
                  </a:lnTo>
                  <a:lnTo>
                    <a:pt x="4" y="195"/>
                  </a:lnTo>
                  <a:lnTo>
                    <a:pt x="0" y="148"/>
                  </a:lnTo>
                  <a:lnTo>
                    <a:pt x="244" y="0"/>
                  </a:lnTo>
                  <a:lnTo>
                    <a:pt x="933" y="135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3F3F3"/>
                </a:gs>
              </a:gsLst>
              <a:lin ang="0" scaled="1"/>
            </a:gra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6" name="Freeform 183"/>
            <p:cNvSpPr>
              <a:spLocks/>
            </p:cNvSpPr>
            <p:nvPr/>
          </p:nvSpPr>
          <p:spPr bwMode="auto">
            <a:xfrm flipH="1">
              <a:off x="1010110" y="5260375"/>
              <a:ext cx="184726" cy="276324"/>
            </a:xfrm>
            <a:custGeom>
              <a:avLst/>
              <a:gdLst>
                <a:gd name="T0" fmla="*/ 895 w 895"/>
                <a:gd name="T1" fmla="*/ 133 h 294"/>
                <a:gd name="T2" fmla="*/ 232 w 895"/>
                <a:gd name="T3" fmla="*/ 0 h 294"/>
                <a:gd name="T4" fmla="*/ 0 w 895"/>
                <a:gd name="T5" fmla="*/ 143 h 294"/>
                <a:gd name="T6" fmla="*/ 739 w 895"/>
                <a:gd name="T7" fmla="*/ 294 h 294"/>
                <a:gd name="T8" fmla="*/ 895 w 895"/>
                <a:gd name="T9" fmla="*/ 133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294"/>
                <a:gd name="T17" fmla="*/ 895 w 895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294">
                  <a:moveTo>
                    <a:pt x="895" y="133"/>
                  </a:moveTo>
                  <a:lnTo>
                    <a:pt x="232" y="0"/>
                  </a:lnTo>
                  <a:lnTo>
                    <a:pt x="0" y="143"/>
                  </a:lnTo>
                  <a:lnTo>
                    <a:pt x="739" y="294"/>
                  </a:lnTo>
                  <a:lnTo>
                    <a:pt x="895" y="1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7" name="Freeform 184"/>
            <p:cNvSpPr>
              <a:spLocks/>
            </p:cNvSpPr>
            <p:nvPr/>
          </p:nvSpPr>
          <p:spPr bwMode="auto">
            <a:xfrm flipH="1">
              <a:off x="1027074" y="5336452"/>
              <a:ext cx="283158" cy="59288"/>
            </a:xfrm>
            <a:custGeom>
              <a:avLst/>
              <a:gdLst>
                <a:gd name="T0" fmla="*/ 0 w 531"/>
                <a:gd name="T1" fmla="*/ 15 h 118"/>
                <a:gd name="T2" fmla="*/ 508 w 531"/>
                <a:gd name="T3" fmla="*/ 118 h 118"/>
                <a:gd name="T4" fmla="*/ 531 w 531"/>
                <a:gd name="T5" fmla="*/ 103 h 118"/>
                <a:gd name="T6" fmla="*/ 23 w 531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1"/>
                <a:gd name="T13" fmla="*/ 0 h 118"/>
                <a:gd name="T14" fmla="*/ 531 w 531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1" h="118">
                  <a:moveTo>
                    <a:pt x="0" y="15"/>
                  </a:moveTo>
                  <a:lnTo>
                    <a:pt x="508" y="118"/>
                  </a:lnTo>
                  <a:lnTo>
                    <a:pt x="531" y="103"/>
                  </a:lnTo>
                  <a:lnTo>
                    <a:pt x="23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8" name="Freeform 185"/>
            <p:cNvSpPr>
              <a:spLocks/>
            </p:cNvSpPr>
            <p:nvPr/>
          </p:nvSpPr>
          <p:spPr bwMode="auto">
            <a:xfrm flipH="1">
              <a:off x="1098842" y="5352113"/>
              <a:ext cx="292292" cy="79424"/>
            </a:xfrm>
            <a:custGeom>
              <a:avLst/>
              <a:gdLst>
                <a:gd name="T0" fmla="*/ 0 w 548"/>
                <a:gd name="T1" fmla="*/ 74 h 159"/>
                <a:gd name="T2" fmla="*/ 31 w 548"/>
                <a:gd name="T3" fmla="*/ 78 h 159"/>
                <a:gd name="T4" fmla="*/ 57 w 548"/>
                <a:gd name="T5" fmla="*/ 66 h 159"/>
                <a:gd name="T6" fmla="*/ 76 w 548"/>
                <a:gd name="T7" fmla="*/ 71 h 159"/>
                <a:gd name="T8" fmla="*/ 58 w 548"/>
                <a:gd name="T9" fmla="*/ 81 h 159"/>
                <a:gd name="T10" fmla="*/ 451 w 548"/>
                <a:gd name="T11" fmla="*/ 159 h 159"/>
                <a:gd name="T12" fmla="*/ 548 w 548"/>
                <a:gd name="T13" fmla="*/ 84 h 159"/>
                <a:gd name="T14" fmla="*/ 130 w 548"/>
                <a:gd name="T15" fmla="*/ 0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8"/>
                <a:gd name="T25" fmla="*/ 0 h 159"/>
                <a:gd name="T26" fmla="*/ 548 w 548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8" h="159">
                  <a:moveTo>
                    <a:pt x="0" y="74"/>
                  </a:moveTo>
                  <a:lnTo>
                    <a:pt x="31" y="78"/>
                  </a:lnTo>
                  <a:lnTo>
                    <a:pt x="57" y="66"/>
                  </a:lnTo>
                  <a:lnTo>
                    <a:pt x="76" y="71"/>
                  </a:lnTo>
                  <a:lnTo>
                    <a:pt x="58" y="81"/>
                  </a:lnTo>
                  <a:lnTo>
                    <a:pt x="451" y="159"/>
                  </a:lnTo>
                  <a:lnTo>
                    <a:pt x="548" y="84"/>
                  </a:lnTo>
                  <a:lnTo>
                    <a:pt x="130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9" name="Freeform 186"/>
            <p:cNvSpPr>
              <a:spLocks/>
            </p:cNvSpPr>
            <p:nvPr/>
          </p:nvSpPr>
          <p:spPr bwMode="auto">
            <a:xfrm flipH="1">
              <a:off x="1044037" y="5396859"/>
              <a:ext cx="74378" cy="34678"/>
            </a:xfrm>
            <a:custGeom>
              <a:avLst/>
              <a:gdLst>
                <a:gd name="T0" fmla="*/ 73 w 140"/>
                <a:gd name="T1" fmla="*/ 0 h 70"/>
                <a:gd name="T2" fmla="*/ 140 w 140"/>
                <a:gd name="T3" fmla="*/ 11 h 70"/>
                <a:gd name="T4" fmla="*/ 75 w 140"/>
                <a:gd name="T5" fmla="*/ 70 h 70"/>
                <a:gd name="T6" fmla="*/ 0 w 140"/>
                <a:gd name="T7" fmla="*/ 56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70"/>
                <a:gd name="T14" fmla="*/ 140 w 1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70">
                  <a:moveTo>
                    <a:pt x="73" y="0"/>
                  </a:moveTo>
                  <a:lnTo>
                    <a:pt x="140" y="11"/>
                  </a:lnTo>
                  <a:lnTo>
                    <a:pt x="75" y="70"/>
                  </a:lnTo>
                  <a:lnTo>
                    <a:pt x="0" y="56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0" name="Freeform 187"/>
            <p:cNvSpPr>
              <a:spLocks/>
            </p:cNvSpPr>
            <p:nvPr/>
          </p:nvSpPr>
          <p:spPr bwMode="auto">
            <a:xfrm flipH="1">
              <a:off x="990537" y="5404690"/>
              <a:ext cx="88732" cy="50339"/>
            </a:xfrm>
            <a:custGeom>
              <a:avLst/>
              <a:gdLst>
                <a:gd name="T0" fmla="*/ 87 w 167"/>
                <a:gd name="T1" fmla="*/ 0 h 101"/>
                <a:gd name="T2" fmla="*/ 167 w 167"/>
                <a:gd name="T3" fmla="*/ 15 h 101"/>
                <a:gd name="T4" fmla="*/ 81 w 167"/>
                <a:gd name="T5" fmla="*/ 101 h 101"/>
                <a:gd name="T6" fmla="*/ 0 w 167"/>
                <a:gd name="T7" fmla="*/ 83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01"/>
                <a:gd name="T14" fmla="*/ 167 w 16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01">
                  <a:moveTo>
                    <a:pt x="87" y="0"/>
                  </a:moveTo>
                  <a:lnTo>
                    <a:pt x="167" y="15"/>
                  </a:lnTo>
                  <a:lnTo>
                    <a:pt x="81" y="101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1" name="Freeform 189"/>
            <p:cNvSpPr>
              <a:spLocks noChangeAspect="1"/>
            </p:cNvSpPr>
            <p:nvPr/>
          </p:nvSpPr>
          <p:spPr bwMode="auto">
            <a:xfrm>
              <a:off x="809159" y="5121673"/>
              <a:ext cx="118744" cy="249457"/>
            </a:xfrm>
            <a:custGeom>
              <a:avLst/>
              <a:gdLst/>
              <a:ahLst/>
              <a:cxnLst>
                <a:cxn ang="0">
                  <a:pos x="169" y="246"/>
                </a:cxn>
                <a:cxn ang="0">
                  <a:pos x="1" y="0"/>
                </a:cxn>
                <a:cxn ang="0">
                  <a:pos x="0" y="123"/>
                </a:cxn>
                <a:cxn ang="0">
                  <a:pos x="165" y="377"/>
                </a:cxn>
              </a:cxnLst>
              <a:rect l="0" t="0" r="r" b="b"/>
              <a:pathLst>
                <a:path w="169" h="377">
                  <a:moveTo>
                    <a:pt x="169" y="246"/>
                  </a:moveTo>
                  <a:lnTo>
                    <a:pt x="1" y="0"/>
                  </a:lnTo>
                  <a:lnTo>
                    <a:pt x="0" y="123"/>
                  </a:lnTo>
                  <a:lnTo>
                    <a:pt x="165" y="377"/>
                  </a:lnTo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60784"/>
                    <a:invGamma/>
                  </a:srgbClr>
                </a:gs>
              </a:gsLst>
              <a:lin ang="0" scaled="1"/>
            </a:gra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2" name="Freeform 190"/>
            <p:cNvSpPr>
              <a:spLocks noChangeAspect="1"/>
            </p:cNvSpPr>
            <p:nvPr/>
          </p:nvSpPr>
          <p:spPr bwMode="auto">
            <a:xfrm>
              <a:off x="811769" y="5080284"/>
              <a:ext cx="508902" cy="203593"/>
            </a:xfrm>
            <a:custGeom>
              <a:avLst/>
              <a:gdLst/>
              <a:ahLst/>
              <a:cxnLst>
                <a:cxn ang="0">
                  <a:pos x="166" y="310"/>
                </a:cxn>
                <a:cxn ang="0">
                  <a:pos x="718" y="211"/>
                </a:cxn>
                <a:cxn ang="0">
                  <a:pos x="444" y="0"/>
                </a:cxn>
                <a:cxn ang="0">
                  <a:pos x="0" y="64"/>
                </a:cxn>
                <a:cxn ang="0">
                  <a:pos x="166" y="310"/>
                </a:cxn>
              </a:cxnLst>
              <a:rect l="0" t="0" r="r" b="b"/>
              <a:pathLst>
                <a:path w="718" h="310">
                  <a:moveTo>
                    <a:pt x="166" y="310"/>
                  </a:moveTo>
                  <a:lnTo>
                    <a:pt x="718" y="211"/>
                  </a:lnTo>
                  <a:lnTo>
                    <a:pt x="444" y="0"/>
                  </a:lnTo>
                  <a:lnTo>
                    <a:pt x="0" y="64"/>
                  </a:lnTo>
                  <a:lnTo>
                    <a:pt x="166" y="310"/>
                  </a:lnTo>
                  <a:close/>
                </a:path>
              </a:pathLst>
            </a:custGeom>
            <a:solidFill>
              <a:srgbClr val="FFFFFF"/>
            </a:soli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3" name="Freeform 191"/>
            <p:cNvSpPr>
              <a:spLocks/>
            </p:cNvSpPr>
            <p:nvPr/>
          </p:nvSpPr>
          <p:spPr bwMode="auto">
            <a:xfrm>
              <a:off x="922684" y="5217876"/>
              <a:ext cx="392768" cy="151017"/>
            </a:xfrm>
            <a:custGeom>
              <a:avLst/>
              <a:gdLst/>
              <a:ahLst/>
              <a:cxnLst>
                <a:cxn ang="0">
                  <a:pos x="6" y="99"/>
                </a:cxn>
                <a:cxn ang="0">
                  <a:pos x="557" y="0"/>
                </a:cxn>
                <a:cxn ang="0">
                  <a:pos x="549" y="121"/>
                </a:cxn>
                <a:cxn ang="0">
                  <a:pos x="0" y="228"/>
                </a:cxn>
                <a:cxn ang="0">
                  <a:pos x="6" y="99"/>
                </a:cxn>
              </a:cxnLst>
              <a:rect l="0" t="0" r="r" b="b"/>
              <a:pathLst>
                <a:path w="557" h="228">
                  <a:moveTo>
                    <a:pt x="6" y="99"/>
                  </a:moveTo>
                  <a:lnTo>
                    <a:pt x="557" y="0"/>
                  </a:lnTo>
                  <a:lnTo>
                    <a:pt x="549" y="121"/>
                  </a:lnTo>
                  <a:lnTo>
                    <a:pt x="0" y="228"/>
                  </a:lnTo>
                  <a:lnTo>
                    <a:pt x="6" y="99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4" name="Freeform 192"/>
            <p:cNvSpPr>
              <a:spLocks/>
            </p:cNvSpPr>
            <p:nvPr/>
          </p:nvSpPr>
          <p:spPr bwMode="auto">
            <a:xfrm>
              <a:off x="938342" y="5308487"/>
              <a:ext cx="118743" cy="42508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3"/>
                </a:cxn>
                <a:cxn ang="0">
                  <a:pos x="164" y="33"/>
                </a:cxn>
                <a:cxn ang="0">
                  <a:pos x="167" y="0"/>
                </a:cxn>
                <a:cxn ang="0">
                  <a:pos x="0" y="32"/>
                </a:cxn>
              </a:cxnLst>
              <a:rect l="0" t="0" r="r" b="b"/>
              <a:pathLst>
                <a:path w="167" h="63">
                  <a:moveTo>
                    <a:pt x="0" y="32"/>
                  </a:moveTo>
                  <a:lnTo>
                    <a:pt x="0" y="63"/>
                  </a:lnTo>
                  <a:lnTo>
                    <a:pt x="164" y="33"/>
                  </a:lnTo>
                  <a:lnTo>
                    <a:pt x="167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/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5" name="Oval 193"/>
            <p:cNvSpPr>
              <a:spLocks noChangeArrowheads="1"/>
            </p:cNvSpPr>
            <p:nvPr/>
          </p:nvSpPr>
          <p:spPr bwMode="auto">
            <a:xfrm>
              <a:off x="1036208" y="5314079"/>
              <a:ext cx="13049" cy="14543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6" name="Line 194"/>
            <p:cNvSpPr>
              <a:spLocks noChangeShapeType="1"/>
            </p:cNvSpPr>
            <p:nvPr/>
          </p:nvSpPr>
          <p:spPr bwMode="auto">
            <a:xfrm flipH="1">
              <a:off x="1218890" y="5250317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7" name="Line 195"/>
            <p:cNvSpPr>
              <a:spLocks noChangeShapeType="1"/>
            </p:cNvSpPr>
            <p:nvPr/>
          </p:nvSpPr>
          <p:spPr bwMode="auto">
            <a:xfrm flipH="1">
              <a:off x="1209757" y="5251435"/>
              <a:ext cx="1304" cy="57051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8" name="Line 196"/>
            <p:cNvSpPr>
              <a:spLocks noChangeShapeType="1"/>
            </p:cNvSpPr>
            <p:nvPr/>
          </p:nvSpPr>
          <p:spPr bwMode="auto">
            <a:xfrm flipH="1">
              <a:off x="1229329" y="5249198"/>
              <a:ext cx="3915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9" name="Line 197"/>
            <p:cNvSpPr>
              <a:spLocks noChangeShapeType="1"/>
            </p:cNvSpPr>
            <p:nvPr/>
          </p:nvSpPr>
          <p:spPr bwMode="auto">
            <a:xfrm flipH="1">
              <a:off x="1238464" y="5248080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0" name="Line 198"/>
            <p:cNvSpPr>
              <a:spLocks noChangeShapeType="1"/>
            </p:cNvSpPr>
            <p:nvPr/>
          </p:nvSpPr>
          <p:spPr bwMode="auto">
            <a:xfrm flipH="1">
              <a:off x="1246293" y="5246961"/>
              <a:ext cx="522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1" name="Line 199"/>
            <p:cNvSpPr>
              <a:spLocks noChangeShapeType="1"/>
            </p:cNvSpPr>
            <p:nvPr/>
          </p:nvSpPr>
          <p:spPr bwMode="auto">
            <a:xfrm flipH="1">
              <a:off x="1255427" y="5244724"/>
              <a:ext cx="5220" cy="54814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2" name="Line 200"/>
            <p:cNvSpPr>
              <a:spLocks noChangeShapeType="1"/>
            </p:cNvSpPr>
            <p:nvPr/>
          </p:nvSpPr>
          <p:spPr bwMode="auto">
            <a:xfrm flipH="1">
              <a:off x="1264561" y="5244724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3" name="Line 201"/>
            <p:cNvSpPr>
              <a:spLocks noChangeShapeType="1"/>
            </p:cNvSpPr>
            <p:nvPr/>
          </p:nvSpPr>
          <p:spPr bwMode="auto">
            <a:xfrm flipH="1">
              <a:off x="1272391" y="5240249"/>
              <a:ext cx="1304" cy="5593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4" name="Line 202"/>
            <p:cNvSpPr>
              <a:spLocks noChangeShapeType="1"/>
            </p:cNvSpPr>
            <p:nvPr/>
          </p:nvSpPr>
          <p:spPr bwMode="auto">
            <a:xfrm flipH="1">
              <a:off x="1280220" y="5240249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5" name="Line 203"/>
            <p:cNvSpPr>
              <a:spLocks noChangeShapeType="1"/>
            </p:cNvSpPr>
            <p:nvPr/>
          </p:nvSpPr>
          <p:spPr bwMode="auto">
            <a:xfrm flipH="1">
              <a:off x="1289354" y="5239131"/>
              <a:ext cx="1305" cy="5481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6" name="Line 204"/>
            <p:cNvSpPr>
              <a:spLocks noChangeShapeType="1"/>
            </p:cNvSpPr>
            <p:nvPr/>
          </p:nvSpPr>
          <p:spPr bwMode="auto">
            <a:xfrm flipH="1">
              <a:off x="1298488" y="5238012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7" name="Freeform 205"/>
            <p:cNvSpPr>
              <a:spLocks/>
            </p:cNvSpPr>
            <p:nvPr/>
          </p:nvSpPr>
          <p:spPr bwMode="auto">
            <a:xfrm>
              <a:off x="1092318" y="5272690"/>
              <a:ext cx="65244" cy="43627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0" y="138"/>
                </a:cxn>
                <a:cxn ang="0">
                  <a:pos x="186" y="104"/>
                </a:cxn>
                <a:cxn ang="0">
                  <a:pos x="186" y="0"/>
                </a:cxn>
                <a:cxn ang="0">
                  <a:pos x="2" y="33"/>
                </a:cxn>
              </a:cxnLst>
              <a:rect l="0" t="0" r="r" b="b"/>
              <a:pathLst>
                <a:path w="186" h="138">
                  <a:moveTo>
                    <a:pt x="2" y="33"/>
                  </a:moveTo>
                  <a:lnTo>
                    <a:pt x="0" y="138"/>
                  </a:lnTo>
                  <a:lnTo>
                    <a:pt x="186" y="104"/>
                  </a:lnTo>
                  <a:lnTo>
                    <a:pt x="186" y="0"/>
                  </a:lnTo>
                  <a:lnTo>
                    <a:pt x="2" y="33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75686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>
                  <a:alpha val="50000"/>
                </a:srgbClr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8" name="Line 206"/>
            <p:cNvSpPr>
              <a:spLocks noChangeShapeType="1"/>
            </p:cNvSpPr>
            <p:nvPr/>
          </p:nvSpPr>
          <p:spPr bwMode="auto">
            <a:xfrm flipH="1">
              <a:off x="1101451" y="5297300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9" name="Line 207"/>
            <p:cNvSpPr>
              <a:spLocks noChangeShapeType="1"/>
            </p:cNvSpPr>
            <p:nvPr/>
          </p:nvSpPr>
          <p:spPr bwMode="auto">
            <a:xfrm flipH="1">
              <a:off x="1152342" y="5287232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0" name="Line 208"/>
            <p:cNvSpPr>
              <a:spLocks noChangeShapeType="1"/>
            </p:cNvSpPr>
            <p:nvPr/>
          </p:nvSpPr>
          <p:spPr bwMode="auto">
            <a:xfrm flipH="1">
              <a:off x="1145817" y="5293944"/>
              <a:ext cx="0" cy="10068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1" name="Line 209"/>
            <p:cNvSpPr>
              <a:spLocks noChangeShapeType="1"/>
            </p:cNvSpPr>
            <p:nvPr/>
          </p:nvSpPr>
          <p:spPr bwMode="auto">
            <a:xfrm flipH="1">
              <a:off x="1109281" y="5302893"/>
              <a:ext cx="0" cy="8949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2" name="Line 210"/>
            <p:cNvSpPr>
              <a:spLocks noChangeShapeType="1"/>
            </p:cNvSpPr>
            <p:nvPr/>
          </p:nvSpPr>
          <p:spPr bwMode="auto">
            <a:xfrm flipV="1">
              <a:off x="1117110" y="5304012"/>
              <a:ext cx="20878" cy="4475"/>
            </a:xfrm>
            <a:prstGeom prst="line">
              <a:avLst/>
            </a:prstGeom>
            <a:noFill/>
            <a:ln w="9525">
              <a:solidFill>
                <a:srgbClr val="FFFF99">
                  <a:alpha val="4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3" name="Freeform 211"/>
            <p:cNvSpPr>
              <a:spLocks/>
            </p:cNvSpPr>
            <p:nvPr/>
          </p:nvSpPr>
          <p:spPr bwMode="auto">
            <a:xfrm>
              <a:off x="957915" y="5282757"/>
              <a:ext cx="82208" cy="25729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38"/>
                </a:cxn>
                <a:cxn ang="0">
                  <a:pos x="116" y="19"/>
                </a:cxn>
                <a:cxn ang="0">
                  <a:pos x="116" y="0"/>
                </a:cxn>
                <a:cxn ang="0">
                  <a:pos x="0" y="20"/>
                </a:cxn>
              </a:cxnLst>
              <a:rect l="0" t="0" r="r" b="b"/>
              <a:pathLst>
                <a:path w="116" h="38">
                  <a:moveTo>
                    <a:pt x="0" y="20"/>
                  </a:moveTo>
                  <a:lnTo>
                    <a:pt x="1" y="38"/>
                  </a:lnTo>
                  <a:lnTo>
                    <a:pt x="116" y="19"/>
                  </a:lnTo>
                  <a:lnTo>
                    <a:pt x="116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4" name="Line 212"/>
            <p:cNvSpPr>
              <a:spLocks noChangeShapeType="1"/>
            </p:cNvSpPr>
            <p:nvPr/>
          </p:nvSpPr>
          <p:spPr bwMode="auto">
            <a:xfrm flipV="1">
              <a:off x="951391" y="5287232"/>
              <a:ext cx="92646" cy="15661"/>
            </a:xfrm>
            <a:prstGeom prst="line">
              <a:avLst/>
            </a:prstGeom>
            <a:noFill/>
            <a:ln w="3175">
              <a:solidFill>
                <a:srgbClr val="5F5F5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225" name="Group 150"/>
            <p:cNvGrpSpPr>
              <a:grpSpLocks/>
            </p:cNvGrpSpPr>
            <p:nvPr/>
          </p:nvGrpSpPr>
          <p:grpSpPr bwMode="auto">
            <a:xfrm>
              <a:off x="862659" y="4854318"/>
              <a:ext cx="270109" cy="260643"/>
              <a:chOff x="685" y="3115"/>
              <a:chExt cx="207" cy="233"/>
            </a:xfrm>
          </p:grpSpPr>
          <p:sp>
            <p:nvSpPr>
              <p:cNvPr id="238" name="Freeform 215"/>
              <p:cNvSpPr>
                <a:spLocks/>
              </p:cNvSpPr>
              <p:nvPr/>
            </p:nvSpPr>
            <p:spPr bwMode="auto">
              <a:xfrm flipH="1">
                <a:off x="686" y="3115"/>
                <a:ext cx="206" cy="30"/>
              </a:xfrm>
              <a:custGeom>
                <a:avLst/>
                <a:gdLst>
                  <a:gd name="T0" fmla="*/ 1205 w 1205"/>
                  <a:gd name="T1" fmla="*/ 151 h 178"/>
                  <a:gd name="T2" fmla="*/ 964 w 1205"/>
                  <a:gd name="T3" fmla="*/ 178 h 178"/>
                  <a:gd name="T4" fmla="*/ 0 w 1205"/>
                  <a:gd name="T5" fmla="*/ 0 h 178"/>
                  <a:gd name="T6" fmla="*/ 1205 w 1205"/>
                  <a:gd name="T7" fmla="*/ 151 h 1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"/>
                  <a:gd name="T13" fmla="*/ 0 h 178"/>
                  <a:gd name="T14" fmla="*/ 1205 w 1205"/>
                  <a:gd name="T15" fmla="*/ 178 h 1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39" name="Freeform 216"/>
              <p:cNvSpPr>
                <a:spLocks/>
              </p:cNvSpPr>
              <p:nvPr/>
            </p:nvSpPr>
            <p:spPr bwMode="auto">
              <a:xfrm flipH="1">
                <a:off x="685" y="3141"/>
                <a:ext cx="69" cy="207"/>
              </a:xfrm>
              <a:custGeom>
                <a:avLst/>
                <a:gdLst>
                  <a:gd name="T0" fmla="*/ 405 w 405"/>
                  <a:gd name="T1" fmla="*/ 0 h 1241"/>
                  <a:gd name="T2" fmla="*/ 389 w 405"/>
                  <a:gd name="T3" fmla="*/ 1000 h 1241"/>
                  <a:gd name="T4" fmla="*/ 133 w 405"/>
                  <a:gd name="T5" fmla="*/ 1241 h 1241"/>
                  <a:gd name="T6" fmla="*/ 0 w 405"/>
                  <a:gd name="T7" fmla="*/ 13 h 1241"/>
                  <a:gd name="T8" fmla="*/ 189 w 405"/>
                  <a:gd name="T9" fmla="*/ 24 h 1241"/>
                  <a:gd name="T10" fmla="*/ 405 w 405"/>
                  <a:gd name="T11" fmla="*/ 0 h 12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5"/>
                  <a:gd name="T19" fmla="*/ 0 h 1241"/>
                  <a:gd name="T20" fmla="*/ 405 w 405"/>
                  <a:gd name="T21" fmla="*/ 1241 h 12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226" name="Oval 217"/>
            <p:cNvSpPr>
              <a:spLocks noChangeArrowheads="1"/>
            </p:cNvSpPr>
            <p:nvPr/>
          </p:nvSpPr>
          <p:spPr bwMode="auto">
            <a:xfrm>
              <a:off x="931817" y="5135097"/>
              <a:ext cx="245317" cy="66000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7" name="Oval 218"/>
            <p:cNvSpPr>
              <a:spLocks noChangeArrowheads="1"/>
            </p:cNvSpPr>
            <p:nvPr/>
          </p:nvSpPr>
          <p:spPr bwMode="auto">
            <a:xfrm>
              <a:off x="931817" y="5130622"/>
              <a:ext cx="245317" cy="64881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8" name="Freeform 219"/>
            <p:cNvSpPr>
              <a:spLocks/>
            </p:cNvSpPr>
            <p:nvPr/>
          </p:nvSpPr>
          <p:spPr bwMode="auto">
            <a:xfrm flipH="1">
              <a:off x="916159" y="4815165"/>
              <a:ext cx="358842" cy="360203"/>
            </a:xfrm>
            <a:custGeom>
              <a:avLst/>
              <a:gdLst>
                <a:gd name="T0" fmla="*/ 1602 w 1602"/>
                <a:gd name="T1" fmla="*/ 204 h 1734"/>
                <a:gd name="T2" fmla="*/ 5 w 1602"/>
                <a:gd name="T3" fmla="*/ 0 h 1734"/>
                <a:gd name="T4" fmla="*/ 0 w 1602"/>
                <a:gd name="T5" fmla="*/ 1488 h 1734"/>
                <a:gd name="T6" fmla="*/ 1597 w 1602"/>
                <a:gd name="T7" fmla="*/ 1734 h 1734"/>
                <a:gd name="T8" fmla="*/ 1602 w 1602"/>
                <a:gd name="T9" fmla="*/ 204 h 1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2"/>
                <a:gd name="T16" fmla="*/ 0 h 1734"/>
                <a:gd name="T17" fmla="*/ 1602 w 1602"/>
                <a:gd name="T18" fmla="*/ 1734 h 1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9" name="Freeform 220"/>
            <p:cNvSpPr>
              <a:spLocks/>
            </p:cNvSpPr>
            <p:nvPr/>
          </p:nvSpPr>
          <p:spPr bwMode="auto">
            <a:xfrm flipH="1">
              <a:off x="964440" y="5107131"/>
              <a:ext cx="294902" cy="68237"/>
            </a:xfrm>
            <a:custGeom>
              <a:avLst/>
              <a:gdLst>
                <a:gd name="T0" fmla="*/ 1327 w 1330"/>
                <a:gd name="T1" fmla="*/ 200 h 330"/>
                <a:gd name="T2" fmla="*/ 0 w 1330"/>
                <a:gd name="T3" fmla="*/ 0 h 330"/>
                <a:gd name="T4" fmla="*/ 0 w 1330"/>
                <a:gd name="T5" fmla="*/ 115 h 330"/>
                <a:gd name="T6" fmla="*/ 1330 w 1330"/>
                <a:gd name="T7" fmla="*/ 330 h 330"/>
                <a:gd name="T8" fmla="*/ 1327 w 1330"/>
                <a:gd name="T9" fmla="*/ 20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0"/>
                <a:gd name="T16" fmla="*/ 0 h 330"/>
                <a:gd name="T17" fmla="*/ 1330 w 1330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30" name="Freeform 221"/>
            <p:cNvSpPr>
              <a:spLocks/>
            </p:cNvSpPr>
            <p:nvPr/>
          </p:nvSpPr>
          <p:spPr bwMode="auto">
            <a:xfrm flipH="1">
              <a:off x="905720" y="4856555"/>
              <a:ext cx="13049" cy="318812"/>
            </a:xfrm>
            <a:custGeom>
              <a:avLst/>
              <a:gdLst>
                <a:gd name="T0" fmla="*/ 4 w 56"/>
                <a:gd name="T1" fmla="*/ 16 h 1536"/>
                <a:gd name="T2" fmla="*/ 56 w 56"/>
                <a:gd name="T3" fmla="*/ 0 h 1536"/>
                <a:gd name="T4" fmla="*/ 46 w 56"/>
                <a:gd name="T5" fmla="*/ 1513 h 1536"/>
                <a:gd name="T6" fmla="*/ 0 w 56"/>
                <a:gd name="T7" fmla="*/ 1536 h 1536"/>
                <a:gd name="T8" fmla="*/ 4 w 56"/>
                <a:gd name="T9" fmla="*/ 16 h 1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1536"/>
                <a:gd name="T17" fmla="*/ 56 w 56"/>
                <a:gd name="T18" fmla="*/ 1536 h 1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31" name="Oval 222"/>
            <p:cNvSpPr>
              <a:spLocks noChangeArrowheads="1"/>
            </p:cNvSpPr>
            <p:nvPr/>
          </p:nvSpPr>
          <p:spPr bwMode="auto">
            <a:xfrm>
              <a:off x="1233244" y="5112724"/>
              <a:ext cx="10439" cy="19017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32" name="Oval 223"/>
            <p:cNvSpPr>
              <a:spLocks noChangeArrowheads="1"/>
            </p:cNvSpPr>
            <p:nvPr/>
          </p:nvSpPr>
          <p:spPr bwMode="auto">
            <a:xfrm>
              <a:off x="1213671" y="5117199"/>
              <a:ext cx="9135" cy="15661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33" name="Oval 224"/>
            <p:cNvSpPr>
              <a:spLocks noChangeArrowheads="1"/>
            </p:cNvSpPr>
            <p:nvPr/>
          </p:nvSpPr>
          <p:spPr bwMode="auto">
            <a:xfrm>
              <a:off x="1145817" y="5131741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34" name="Oval 225"/>
            <p:cNvSpPr>
              <a:spLocks noChangeArrowheads="1"/>
            </p:cNvSpPr>
            <p:nvPr/>
          </p:nvSpPr>
          <p:spPr bwMode="auto">
            <a:xfrm>
              <a:off x="1124939" y="5135097"/>
              <a:ext cx="10439" cy="1230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35" name="Oval 226"/>
            <p:cNvSpPr>
              <a:spLocks noChangeArrowheads="1"/>
            </p:cNvSpPr>
            <p:nvPr/>
          </p:nvSpPr>
          <p:spPr bwMode="auto">
            <a:xfrm>
              <a:off x="1101451" y="5138453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36" name="Freeform 227"/>
            <p:cNvSpPr>
              <a:spLocks/>
            </p:cNvSpPr>
            <p:nvPr/>
          </p:nvSpPr>
          <p:spPr bwMode="auto">
            <a:xfrm flipH="1">
              <a:off x="950525" y="4841172"/>
              <a:ext cx="297512" cy="283017"/>
            </a:xfrm>
            <a:custGeom>
              <a:avLst/>
              <a:gdLst>
                <a:gd name="T0" fmla="*/ 1330 w 1345"/>
                <a:gd name="T1" fmla="*/ 167 h 1366"/>
                <a:gd name="T2" fmla="*/ 0 w 1345"/>
                <a:gd name="T3" fmla="*/ 0 h 1366"/>
                <a:gd name="T4" fmla="*/ 0 w 1345"/>
                <a:gd name="T5" fmla="*/ 1157 h 1366"/>
                <a:gd name="T6" fmla="*/ 1345 w 1345"/>
                <a:gd name="T7" fmla="*/ 1366 h 1366"/>
                <a:gd name="T8" fmla="*/ 1330 w 1345"/>
                <a:gd name="T9" fmla="*/ 167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37" name="Freeform 228"/>
            <p:cNvSpPr>
              <a:spLocks/>
            </p:cNvSpPr>
            <p:nvPr/>
          </p:nvSpPr>
          <p:spPr bwMode="auto">
            <a:xfrm flipH="1">
              <a:off x="905720" y="4814047"/>
              <a:ext cx="367975" cy="44746"/>
            </a:xfrm>
            <a:custGeom>
              <a:avLst/>
              <a:gdLst>
                <a:gd name="T0" fmla="*/ 0 w 1660"/>
                <a:gd name="T1" fmla="*/ 10 h 214"/>
                <a:gd name="T2" fmla="*/ 68 w 1660"/>
                <a:gd name="T3" fmla="*/ 0 h 214"/>
                <a:gd name="T4" fmla="*/ 1660 w 1660"/>
                <a:gd name="T5" fmla="*/ 199 h 214"/>
                <a:gd name="T6" fmla="*/ 1613 w 1660"/>
                <a:gd name="T7" fmla="*/ 214 h 214"/>
                <a:gd name="T8" fmla="*/ 0 w 1660"/>
                <a:gd name="T9" fmla="*/ 10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0"/>
                <a:gd name="T16" fmla="*/ 0 h 214"/>
                <a:gd name="T17" fmla="*/ 1660 w 1660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16" y="3917137"/>
            <a:ext cx="1032159" cy="73863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80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False Negative &amp; False Positive</a:t>
            </a:r>
            <a:endParaRPr lang="ko-KR" altLang="en-US" sz="32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미탐지</a:t>
            </a:r>
            <a:r>
              <a:rPr lang="en-US" altLang="ko-KR" sz="20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20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False Negative</a:t>
            </a:r>
            <a:r>
              <a:rPr lang="en-US" altLang="ko-KR" sz="20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0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- </a:t>
            </a:r>
            <a:r>
              <a:rPr lang="ko-KR" altLang="en-US" sz="20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공격을 탐지하지 못하는 경우 </a:t>
            </a:r>
            <a:endParaRPr lang="en-US" altLang="ko-KR" sz="20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0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- </a:t>
            </a:r>
            <a:r>
              <a:rPr lang="ko-KR" altLang="en-US" sz="20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시그니처 기반의 탐지 시스템의 경우 미탐지가 높음 </a:t>
            </a:r>
            <a:endParaRPr lang="en-US" altLang="ko-KR" sz="20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20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오탐지</a:t>
            </a:r>
            <a:r>
              <a:rPr lang="en-US" altLang="ko-KR" sz="20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20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False Positive</a:t>
            </a:r>
            <a:r>
              <a:rPr lang="en-US" altLang="ko-KR" sz="20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0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- </a:t>
            </a:r>
            <a:r>
              <a:rPr lang="ko-KR" altLang="en-US" sz="20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공격이</a:t>
            </a:r>
            <a:r>
              <a:rPr lang="en-US" altLang="ko-KR" sz="20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20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아닌 것을 공격으로 탐지하는 경우 </a:t>
            </a:r>
            <a:endParaRPr lang="en-US" altLang="ko-KR" sz="20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0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- </a:t>
            </a:r>
            <a:r>
              <a:rPr lang="ko-KR" altLang="en-US" sz="20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행동 기반의 탐지 시스템의 경우 오탐지가 높음</a:t>
            </a:r>
            <a:endParaRPr lang="ko-KR" altLang="en-US" sz="200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26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59084" y="314257"/>
            <a:ext cx="7886700" cy="719603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IDS </a:t>
            </a:r>
            <a:r>
              <a:rPr lang="ko-KR" altLang="en-US" sz="34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탐지 방법 </a:t>
            </a:r>
            <a:endParaRPr lang="ko-KR" altLang="en-US" sz="340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243583" y="1240335"/>
          <a:ext cx="8738183" cy="47824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5346"/>
                <a:gridCol w="4055806"/>
                <a:gridCol w="4277031"/>
              </a:tblGrid>
              <a:tr h="61796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오용탐지</a:t>
                      </a:r>
                      <a:r>
                        <a:rPr lang="en-US" altLang="ko-KR" sz="2000" b="1" dirty="0" smtClean="0"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(Misuse Detection)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이상탐지</a:t>
                      </a:r>
                      <a:r>
                        <a:rPr lang="en-US" altLang="ko-KR" sz="2000" b="1" dirty="0" smtClean="0"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(Anomaly Detection)</a:t>
                      </a:r>
                      <a:endParaRPr lang="ko-KR" altLang="en-US" sz="2000" b="1" dirty="0">
                        <a:latin typeface="Times New Roman" panose="02020603050405020304" pitchFamily="18" charset="0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1644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특징</a:t>
                      </a:r>
                      <a:endParaRPr lang="ko-KR" altLang="en-US" sz="16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• </a:t>
                      </a:r>
                      <a:r>
                        <a:rPr lang="ko-KR" altLang="en-US" sz="1800" b="1" smtClean="0">
                          <a:solidFill>
                            <a:srgbClr val="FF0000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시그니처 기반의 탐지</a:t>
                      </a:r>
                      <a:endParaRPr lang="en-US" altLang="ko-KR" sz="1800" b="1" dirty="0" smtClean="0">
                        <a:solidFill>
                          <a:srgbClr val="FF0000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• </a:t>
                      </a:r>
                      <a:r>
                        <a:rPr lang="ko-KR" altLang="en-US" sz="18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알려진 공격법이나 보안 </a:t>
                      </a:r>
                      <a:r>
                        <a:rPr lang="ko-KR" altLang="en-US" sz="1800" baseline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정책에</a:t>
                      </a:r>
                      <a:endParaRPr lang="en-US" altLang="ko-KR" sz="1800" baseline="0" dirty="0" smtClean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800" baseline="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800" baseline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위반하는 행동에 대한 패턴 탐지</a:t>
                      </a:r>
                      <a:endParaRPr lang="en-US" altLang="ko-KR" sz="1800" dirty="0" smtClean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8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• </a:t>
                      </a:r>
                      <a:r>
                        <a:rPr lang="ko-KR" altLang="en-US" sz="18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공격 분석 결과를 바탕으로 패턴 설정</a:t>
                      </a:r>
                      <a:endParaRPr lang="en-US" altLang="ko-KR" sz="1800" dirty="0" smtClean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8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• </a:t>
                      </a:r>
                      <a:r>
                        <a:rPr lang="ko-KR" altLang="en-US" sz="18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패턴</a:t>
                      </a:r>
                      <a:r>
                        <a:rPr lang="en-US" altLang="ko-KR" sz="18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8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시그니처</a:t>
                      </a:r>
                      <a:r>
                        <a:rPr lang="en-US" altLang="ko-KR" sz="18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)</a:t>
                      </a:r>
                      <a:r>
                        <a:rPr lang="ko-KR" altLang="en-US" sz="18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과</a:t>
                      </a:r>
                      <a:r>
                        <a:rPr lang="en-US" altLang="ko-KR" sz="18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8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비교하여 일치하는 </a:t>
                      </a:r>
                      <a:endParaRPr lang="en-US" altLang="ko-KR" sz="1800" dirty="0" smtClean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8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 </a:t>
                      </a:r>
                      <a:r>
                        <a:rPr lang="ko-KR" altLang="en-US" sz="18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경우 불법 침입으로 간주 </a:t>
                      </a:r>
                      <a:endParaRPr lang="ko-KR" altLang="en-US" sz="18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8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• </a:t>
                      </a:r>
                      <a:r>
                        <a:rPr lang="ko-KR" altLang="en-US" sz="1800" b="1" smtClean="0">
                          <a:solidFill>
                            <a:srgbClr val="FF0000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행동 </a:t>
                      </a:r>
                      <a:r>
                        <a:rPr lang="ko-KR" altLang="en-US" sz="1800" b="1" dirty="0" smtClean="0">
                          <a:solidFill>
                            <a:srgbClr val="FF0000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기반의 탐지 </a:t>
                      </a:r>
                      <a:endParaRPr lang="en-US" altLang="ko-KR" sz="1800" b="1" dirty="0" smtClean="0">
                        <a:solidFill>
                          <a:srgbClr val="FF0000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8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• </a:t>
                      </a:r>
                      <a:r>
                        <a:rPr lang="ko-KR" altLang="en-US" sz="18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정상범위</a:t>
                      </a:r>
                      <a:r>
                        <a:rPr lang="en-US" altLang="ko-KR" sz="18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(</a:t>
                      </a:r>
                      <a:r>
                        <a:rPr lang="en-US" altLang="ko-KR" sz="1800" dirty="0" smtClean="0"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normal</a:t>
                      </a:r>
                      <a:r>
                        <a:rPr lang="en-US" altLang="ko-KR" sz="18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)</a:t>
                      </a:r>
                      <a:r>
                        <a:rPr lang="ko-KR" altLang="en-US" sz="18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을 벗어나는 데이터를 </a:t>
                      </a:r>
                      <a:endParaRPr lang="en-US" altLang="ko-KR" sz="1800" dirty="0" smtClean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8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  </a:t>
                      </a:r>
                      <a:r>
                        <a:rPr lang="ko-KR" altLang="en-US" sz="18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탐지하는 방법</a:t>
                      </a:r>
                      <a:endParaRPr lang="en-US" altLang="ko-KR" sz="1800" dirty="0" smtClean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8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• </a:t>
                      </a:r>
                      <a:r>
                        <a:rPr lang="ko-KR" altLang="en-US" sz="18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정량적인 분석</a:t>
                      </a:r>
                      <a:r>
                        <a:rPr lang="en-US" altLang="ko-KR" sz="18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8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통계적 분석을</a:t>
                      </a:r>
                      <a:r>
                        <a:rPr lang="ko-KR" altLang="en-US" sz="1800" baseline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사용</a:t>
                      </a:r>
                      <a:endParaRPr lang="en-US" altLang="ko-KR" sz="1800" baseline="0" dirty="0" smtClean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8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• </a:t>
                      </a:r>
                      <a:r>
                        <a:rPr lang="ko-KR" altLang="en-US" sz="18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형태 관찰</a:t>
                      </a:r>
                      <a:r>
                        <a:rPr lang="en-US" altLang="ko-KR" sz="18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8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프로파일 생성</a:t>
                      </a:r>
                      <a:r>
                        <a:rPr lang="en-US" altLang="ko-KR" sz="18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8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프로파일 </a:t>
                      </a:r>
                      <a:endParaRPr lang="en-US" altLang="ko-KR" sz="1800" dirty="0" smtClean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8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  </a:t>
                      </a:r>
                      <a:r>
                        <a:rPr lang="ko-KR" altLang="en-US" sz="18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기반 으로 이상여부를 확인</a:t>
                      </a:r>
                      <a:endParaRPr lang="en-US" altLang="ko-KR" sz="1800" dirty="0" smtClean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8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• I/O </a:t>
                      </a:r>
                      <a:r>
                        <a:rPr lang="ko-KR" altLang="en-US" sz="18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사용량</a:t>
                      </a:r>
                      <a:r>
                        <a:rPr lang="en-US" altLang="ko-KR" sz="18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8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로그인 횟수</a:t>
                      </a:r>
                      <a:r>
                        <a:rPr lang="en-US" altLang="ko-KR" sz="18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8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패킷양 등</a:t>
                      </a:r>
                      <a:r>
                        <a:rPr lang="en-US" altLang="ko-KR" sz="18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endParaRPr lang="ko-KR" altLang="en-US" sz="18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8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59084" y="314257"/>
            <a:ext cx="7886700" cy="719603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IDS </a:t>
            </a:r>
            <a:r>
              <a:rPr lang="ko-KR" altLang="en-US" sz="34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탐지 방법 </a:t>
            </a:r>
            <a:endParaRPr lang="ko-KR" altLang="en-US" sz="340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228836" y="1299329"/>
          <a:ext cx="8649693" cy="46609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8906"/>
                <a:gridCol w="3826993"/>
                <a:gridCol w="4173794"/>
              </a:tblGrid>
              <a:tr h="61796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오용탐지</a:t>
                      </a:r>
                      <a:r>
                        <a:rPr lang="en-US" altLang="ko-KR" sz="2000" b="1" dirty="0" smtClean="0"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(Misuse Detection)</a:t>
                      </a:r>
                      <a:endParaRPr lang="ko-KR" altLang="en-US" sz="2000" b="1" dirty="0">
                        <a:latin typeface="Times New Roman" panose="02020603050405020304" pitchFamily="18" charset="0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이상탐지</a:t>
                      </a:r>
                      <a:r>
                        <a:rPr lang="en-US" altLang="ko-KR" sz="2000" b="1" dirty="0" smtClean="0"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(Anomaly Detection)</a:t>
                      </a:r>
                      <a:endParaRPr lang="ko-KR" altLang="en-US" sz="2000" b="1" dirty="0">
                        <a:latin typeface="Times New Roman" panose="02020603050405020304" pitchFamily="18" charset="0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901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장점</a:t>
                      </a:r>
                      <a:endParaRPr lang="ko-KR" altLang="en-US" sz="16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7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• </a:t>
                      </a:r>
                      <a:r>
                        <a:rPr lang="ko-KR" altLang="en-US" sz="17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오탐률</a:t>
                      </a:r>
                      <a:r>
                        <a:rPr lang="en-US" altLang="ko-KR" sz="17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(</a:t>
                      </a:r>
                      <a:r>
                        <a:rPr lang="en-US" altLang="ko-KR" sz="1700" dirty="0" smtClean="0"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false positive</a:t>
                      </a:r>
                      <a:r>
                        <a:rPr lang="en-US" altLang="ko-KR" sz="17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)</a:t>
                      </a:r>
                      <a:r>
                        <a:rPr lang="ko-KR" altLang="en-US" sz="17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이 낮음</a:t>
                      </a:r>
                      <a:endParaRPr lang="en-US" altLang="ko-KR" sz="1700" dirty="0" smtClean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7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• </a:t>
                      </a:r>
                      <a:r>
                        <a:rPr lang="ko-KR" altLang="en-US" sz="17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트로이 목마</a:t>
                      </a:r>
                      <a:r>
                        <a:rPr lang="en-US" altLang="ko-KR" sz="17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7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백도어 공격 탐지 가능 </a:t>
                      </a:r>
                      <a:endParaRPr lang="ko-KR" altLang="en-US" sz="17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7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• </a:t>
                      </a:r>
                      <a:r>
                        <a:rPr lang="ko-KR" altLang="en-US" sz="17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미탐률</a:t>
                      </a:r>
                      <a:r>
                        <a:rPr lang="en-US" altLang="ko-KR" sz="17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(</a:t>
                      </a:r>
                      <a:r>
                        <a:rPr lang="en-US" altLang="ko-KR" sz="1700" dirty="0" smtClean="0"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false negative</a:t>
                      </a:r>
                      <a:r>
                        <a:rPr lang="en-US" altLang="ko-KR" sz="17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)</a:t>
                      </a:r>
                      <a:r>
                        <a:rPr lang="ko-KR" altLang="en-US" sz="17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이 낮음 </a:t>
                      </a:r>
                      <a:endParaRPr lang="en-US" altLang="ko-KR" sz="1700" dirty="0" smtClean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7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• </a:t>
                      </a:r>
                      <a:r>
                        <a:rPr lang="ko-KR" altLang="en-US" sz="17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인공지능 알고리즘 사용으로 스스로 </a:t>
                      </a:r>
                      <a:endParaRPr lang="en-US" altLang="ko-KR" sz="1700" dirty="0" smtClean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7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 </a:t>
                      </a:r>
                      <a:r>
                        <a:rPr lang="ko-KR" altLang="en-US" sz="17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판단하여 수작업의 패턴 업데이트 불필요  </a:t>
                      </a:r>
                      <a:endParaRPr lang="en-US" altLang="ko-KR" sz="1700" dirty="0" smtClean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7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• </a:t>
                      </a:r>
                      <a:r>
                        <a:rPr lang="ko-KR" altLang="en-US" sz="17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알려지지 않는 새로운 공격 탐지 가능 </a:t>
                      </a:r>
                      <a:endParaRPr lang="ko-KR" altLang="en-US" sz="17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/>
                </a:tc>
              </a:tr>
              <a:tr h="21411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단점 </a:t>
                      </a:r>
                      <a:endParaRPr lang="ko-KR" altLang="en-US" sz="16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7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• </a:t>
                      </a:r>
                      <a:r>
                        <a:rPr lang="ko-KR" altLang="en-US" sz="17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미탐률</a:t>
                      </a:r>
                      <a:r>
                        <a:rPr lang="en-US" altLang="ko-KR" sz="17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(</a:t>
                      </a:r>
                      <a:r>
                        <a:rPr lang="en-US" altLang="ko-KR" sz="1700" dirty="0" smtClean="0"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false negative</a:t>
                      </a:r>
                      <a:r>
                        <a:rPr lang="en-US" altLang="ko-KR" sz="17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)</a:t>
                      </a:r>
                      <a:r>
                        <a:rPr lang="ko-KR" altLang="en-US" sz="17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이 높음</a:t>
                      </a:r>
                      <a:endParaRPr lang="en-US" altLang="ko-KR" sz="1700" dirty="0" smtClean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7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• </a:t>
                      </a:r>
                      <a:r>
                        <a:rPr lang="ko-KR" altLang="en-US" sz="17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새로운</a:t>
                      </a:r>
                      <a:r>
                        <a:rPr lang="en-US" altLang="ko-KR" sz="17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7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공격 탐지를 위해 지속적인 </a:t>
                      </a:r>
                      <a:endParaRPr lang="en-US" altLang="ko-KR" sz="1700" dirty="0" smtClean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7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 </a:t>
                      </a:r>
                      <a:r>
                        <a:rPr lang="ko-KR" altLang="en-US" sz="17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공격  패턴 갱신 필요 </a:t>
                      </a:r>
                      <a:endParaRPr lang="en-US" altLang="ko-KR" sz="1700" dirty="0" smtClean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7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• </a:t>
                      </a:r>
                      <a:r>
                        <a:rPr lang="ko-KR" altLang="en-US" sz="17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패턴에 없는 새로운 공격에 대해서는</a:t>
                      </a:r>
                      <a:endParaRPr lang="en-US" altLang="ko-KR" sz="1700" dirty="0" smtClean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7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 </a:t>
                      </a:r>
                      <a:r>
                        <a:rPr lang="ko-KR" altLang="en-US" sz="17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탐지 불가능 </a:t>
                      </a:r>
                      <a:endParaRPr lang="ko-KR" altLang="en-US" sz="17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7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• </a:t>
                      </a:r>
                      <a:r>
                        <a:rPr lang="ko-KR" altLang="en-US" sz="17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오탐률</a:t>
                      </a:r>
                      <a:r>
                        <a:rPr lang="en-US" altLang="ko-KR" sz="17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(</a:t>
                      </a:r>
                      <a:r>
                        <a:rPr lang="en-US" altLang="ko-KR" sz="1700" dirty="0" smtClean="0"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false positive</a:t>
                      </a:r>
                      <a:r>
                        <a:rPr lang="en-US" altLang="ko-KR" sz="17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)</a:t>
                      </a:r>
                      <a:r>
                        <a:rPr lang="ko-KR" altLang="en-US" sz="17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이 높음</a:t>
                      </a:r>
                      <a:endParaRPr lang="en-US" altLang="ko-KR" sz="1700" dirty="0" smtClean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7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•</a:t>
                      </a:r>
                      <a:r>
                        <a:rPr lang="en-US" altLang="ko-KR" sz="1700" baseline="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700" baseline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정상과 비정상 구분을 위한 임계치 </a:t>
                      </a:r>
                      <a:endParaRPr lang="en-US" altLang="ko-KR" sz="1700" baseline="0" dirty="0" smtClean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700" baseline="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 </a:t>
                      </a:r>
                      <a:r>
                        <a:rPr lang="ko-KR" altLang="en-US" sz="1700" baseline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설정이 어려움 </a:t>
                      </a:r>
                      <a:endParaRPr lang="ko-KR" altLang="en-US" sz="17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6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내용 개체 틀 4"/>
          <p:cNvSpPr>
            <a:spLocks noGrp="1"/>
          </p:cNvSpPr>
          <p:nvPr>
            <p:ph sz="quarter" idx="4294967295"/>
          </p:nvPr>
        </p:nvSpPr>
        <p:spPr bwMode="auto">
          <a:xfrm>
            <a:off x="363071" y="1207008"/>
            <a:ext cx="8613681" cy="504139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ko-KR" altLang="en-US" sz="18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오탐지</a:t>
            </a:r>
            <a:r>
              <a:rPr lang="en-US" altLang="ko-KR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8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false positive</a:t>
            </a:r>
            <a:r>
              <a:rPr lang="en-US" altLang="ko-KR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r>
              <a:rPr lang="ko-KR" altLang="en-US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와 </a:t>
            </a: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8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미탐지</a:t>
            </a:r>
            <a:r>
              <a:rPr lang="en-US" altLang="ko-KR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8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false negative</a:t>
            </a:r>
            <a:r>
              <a:rPr lang="en-US" altLang="ko-KR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r>
              <a:rPr lang="ko-KR" altLang="en-US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문제 발생</a:t>
            </a:r>
            <a:endParaRPr lang="en-US" altLang="ko-KR" sz="18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- </a:t>
            </a:r>
            <a:r>
              <a:rPr lang="ko-KR" altLang="en-US" sz="18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공격에 대한 패턴을 모르다면 </a:t>
            </a:r>
            <a:r>
              <a:rPr lang="ko-KR" altLang="en-US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분석과 </a:t>
            </a:r>
            <a:r>
              <a:rPr lang="ko-KR" altLang="en-US" sz="18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탐지가 어려움 </a:t>
            </a:r>
            <a:endParaRPr lang="en-US" altLang="ko-KR" sz="18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실시간 공격을 막을 수 없음</a:t>
            </a:r>
            <a:endParaRPr lang="en-US" altLang="ko-KR" sz="18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단편화</a:t>
            </a: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8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fragmentation</a:t>
            </a:r>
            <a:r>
              <a:rPr lang="en-US" altLang="ko-KR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), </a:t>
            </a:r>
            <a:r>
              <a:rPr lang="ko-KR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난독화</a:t>
            </a: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ko-KR" sz="18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암호화</a:t>
            </a:r>
            <a:r>
              <a:rPr lang="ko-KR" altLang="en-US" sz="18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와 </a:t>
            </a:r>
            <a:r>
              <a:rPr lang="ko-KR" altLang="ko-KR" sz="18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같은 </a:t>
            </a:r>
            <a:r>
              <a:rPr lang="ko-KR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기술은 감지하지 어려움 </a:t>
            </a:r>
            <a:r>
              <a:rPr lang="ko-KR" altLang="en-US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endParaRPr lang="en-US" altLang="ko-KR" sz="18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 sz="18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 sz="18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" name="제목 5"/>
          <p:cNvSpPr>
            <a:spLocks noGrp="1"/>
          </p:cNvSpPr>
          <p:nvPr>
            <p:ph type="title"/>
          </p:nvPr>
        </p:nvSpPr>
        <p:spPr>
          <a:xfrm>
            <a:off x="522847" y="391620"/>
            <a:ext cx="7559675" cy="576263"/>
          </a:xfrm>
        </p:spPr>
        <p:txBody>
          <a:bodyPr>
            <a:normAutofit/>
          </a:bodyPr>
          <a:lstStyle/>
          <a:p>
            <a:r>
              <a:rPr lang="ko-KR" altLang="en-US" sz="2800" b="1" dirty="0" smtClean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침입 탐지 시스템 </a:t>
            </a:r>
            <a:r>
              <a:rPr lang="ko-KR" altLang="en-US" sz="28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한계 </a:t>
            </a:r>
            <a:endParaRPr lang="ko-KR" altLang="en-US" sz="2800" b="1" dirty="0" smtClean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35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03802" y="1276693"/>
            <a:ext cx="8205338" cy="5113474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ko-KR" altLang="en-US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침입탐지시스템의 </a:t>
            </a:r>
            <a:r>
              <a:rPr lang="en-US" altLang="ko-KR" sz="18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detection</a:t>
            </a:r>
            <a:r>
              <a:rPr lang="en-US" altLang="ko-KR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8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기능과 방화벽의 차단</a:t>
            </a:r>
            <a:r>
              <a:rPr lang="en-US" altLang="ko-KR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8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blocking</a:t>
            </a:r>
            <a:r>
              <a:rPr lang="en-US" altLang="ko-KR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</a:t>
            </a:r>
            <a:r>
              <a:rPr lang="ko-KR" altLang="en-US" sz="18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기능 결합 </a:t>
            </a:r>
            <a:endParaRPr lang="en-US" altLang="ko-KR" sz="18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이상 행위 탐지</a:t>
            </a:r>
            <a:r>
              <a:rPr lang="en-US" altLang="ko-KR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8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anomaly detection</a:t>
            </a:r>
            <a:r>
              <a:rPr lang="en-US" altLang="ko-KR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r>
              <a:rPr lang="ko-KR" altLang="en-US" sz="18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</a:t>
            </a:r>
            <a:r>
              <a:rPr lang="ko-KR" altLang="en-US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통해 알려지지 않은 공격 </a:t>
            </a:r>
            <a:r>
              <a:rPr lang="ko-KR" altLang="en-US" sz="18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패턴에 대응</a:t>
            </a:r>
            <a:endParaRPr lang="en-US" altLang="ko-KR" sz="18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공격에 대한 사전 방지를 조치하는 것으로 </a:t>
            </a:r>
            <a:r>
              <a:rPr lang="en-US" altLang="ko-KR" sz="18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in-line</a:t>
            </a:r>
            <a:r>
              <a:rPr lang="en-US" altLang="ko-KR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8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방식으로 설치 및 운영 </a:t>
            </a:r>
            <a:endParaRPr lang="en-US" altLang="ko-KR" sz="18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실시간 침입차단</a:t>
            </a:r>
            <a:r>
              <a:rPr lang="en-US" altLang="ko-KR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8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인터넷 웜</a:t>
            </a:r>
            <a:r>
              <a:rPr lang="en-US" altLang="ko-KR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8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악성 코드 및 해킹에 기인한 유해 트래픽 차단</a:t>
            </a:r>
            <a:endParaRPr lang="en-US" altLang="ko-KR" sz="18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8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능동형</a:t>
            </a:r>
            <a:r>
              <a:rPr lang="ko-KR" altLang="en-US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보안 솔루션 </a:t>
            </a:r>
            <a:endParaRPr lang="en-US" altLang="ko-KR" sz="18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- </a:t>
            </a:r>
            <a:r>
              <a:rPr lang="en-US" altLang="ko-KR" sz="18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IDS</a:t>
            </a:r>
            <a:r>
              <a:rPr lang="en-US" altLang="ko-KR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: </a:t>
            </a:r>
            <a:r>
              <a:rPr lang="ko-KR" altLang="en-US" sz="18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탐지 후 사후에 조치를 취하는 기술 </a:t>
            </a:r>
            <a:endParaRPr lang="en-US" altLang="ko-KR" sz="18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- </a:t>
            </a:r>
            <a:r>
              <a:rPr lang="en-US" altLang="ko-KR" sz="18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IPS</a:t>
            </a:r>
            <a:r>
              <a:rPr lang="en-US" altLang="ko-KR" sz="1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: </a:t>
            </a:r>
            <a:r>
              <a:rPr lang="ko-KR" altLang="en-US" sz="18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예방적이고 사전에 조치를 취하는 기술 </a:t>
            </a:r>
            <a:endParaRPr lang="en-US" altLang="ko-KR" sz="18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 sz="18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0" indent="0">
              <a:lnSpc>
                <a:spcPct val="200000"/>
              </a:lnSpc>
              <a:buNone/>
            </a:pPr>
            <a:endParaRPr lang="en-US" altLang="ko-KR" sz="18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200000"/>
              </a:lnSpc>
            </a:pPr>
            <a:endParaRPr lang="ko-KR" altLang="en-US" sz="18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6" name="제목 5"/>
          <p:cNvSpPr txBox="1">
            <a:spLocks/>
          </p:cNvSpPr>
          <p:nvPr/>
        </p:nvSpPr>
        <p:spPr>
          <a:xfrm>
            <a:off x="364817" y="409453"/>
            <a:ext cx="8550028" cy="6864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❸</a:t>
            </a:r>
            <a:r>
              <a:rPr lang="ko-KR" altLang="en-US" sz="2800" b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침입 </a:t>
            </a:r>
            <a:r>
              <a:rPr lang="ko-KR" altLang="en-US" sz="28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방지 시스템 </a:t>
            </a:r>
            <a:r>
              <a:rPr lang="en-US" altLang="ko-KR" sz="28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</a:t>
            </a:r>
            <a:r>
              <a:rPr lang="en-US" altLang="ko-KR" sz="2800" kern="0" dirty="0" smtClean="0">
                <a:latin typeface="Times New Roman" panose="02020603050405020304" pitchFamily="18" charset="0"/>
                <a:ea typeface="함초롬돋움" panose="02030504000101010101" pitchFamily="18" charset="-127"/>
                <a:cs typeface="Times New Roman" panose="02020603050405020304" pitchFamily="18" charset="0"/>
              </a:rPr>
              <a:t>Intrusion Prevention System</a:t>
            </a:r>
            <a:r>
              <a:rPr lang="en-US" altLang="ko-KR" sz="2800" kern="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 </a:t>
            </a:r>
            <a:endParaRPr lang="ko-KR" altLang="en-US" sz="2800" b="1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8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153351" y="1334275"/>
            <a:ext cx="8819350" cy="4940553"/>
            <a:chOff x="63393" y="1251148"/>
            <a:chExt cx="8819350" cy="4940553"/>
          </a:xfrm>
        </p:grpSpPr>
        <p:cxnSp>
          <p:nvCxnSpPr>
            <p:cNvPr id="58" name="직선 연결선 57"/>
            <p:cNvCxnSpPr/>
            <p:nvPr/>
          </p:nvCxnSpPr>
          <p:spPr bwMode="auto">
            <a:xfrm>
              <a:off x="2416063" y="1828832"/>
              <a:ext cx="0" cy="660731"/>
            </a:xfrm>
            <a:prstGeom prst="line">
              <a:avLst/>
            </a:prstGeom>
            <a:solidFill>
              <a:schemeClr val="bg2"/>
            </a:solidFill>
            <a:ln w="9525" cap="flat" cmpd="sng" algn="ctr">
              <a:solidFill>
                <a:srgbClr val="5F5F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직선 연결선 48"/>
            <p:cNvCxnSpPr/>
            <p:nvPr/>
          </p:nvCxnSpPr>
          <p:spPr bwMode="auto">
            <a:xfrm>
              <a:off x="4540939" y="4158770"/>
              <a:ext cx="1709262" cy="0"/>
            </a:xfrm>
            <a:prstGeom prst="line">
              <a:avLst/>
            </a:prstGeom>
            <a:solidFill>
              <a:schemeClr val="bg2"/>
            </a:solidFill>
            <a:ln w="9525" cap="flat" cmpd="sng" algn="ctr">
              <a:solidFill>
                <a:srgbClr val="5F5F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" name="모서리가 둥근 직사각형 28"/>
            <p:cNvSpPr/>
            <p:nvPr/>
          </p:nvSpPr>
          <p:spPr bwMode="auto">
            <a:xfrm>
              <a:off x="4494176" y="1946357"/>
              <a:ext cx="4388567" cy="1242646"/>
            </a:xfrm>
            <a:prstGeom prst="roundRect">
              <a:avLst/>
            </a:prstGeom>
            <a:noFill/>
            <a:ln w="9525" cap="flat" cmpd="sng" algn="ctr">
              <a:solidFill>
                <a:srgbClr val="5F5F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54000" tIns="45720" rIns="5400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1" lang="ko-KR" altLang="en-US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 bwMode="auto">
            <a:xfrm>
              <a:off x="63393" y="1251148"/>
              <a:ext cx="3773558" cy="1937854"/>
            </a:xfrm>
            <a:prstGeom prst="roundRect">
              <a:avLst/>
            </a:prstGeom>
            <a:noFill/>
            <a:ln w="9525" cap="flat" cmpd="sng" algn="ctr">
              <a:solidFill>
                <a:srgbClr val="5F5F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54000" tIns="45720" rIns="5400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1" lang="ko-KR" altLang="en-US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cxnSp>
          <p:nvCxnSpPr>
            <p:cNvPr id="26" name="직선 연결선 25"/>
            <p:cNvCxnSpPr/>
            <p:nvPr/>
          </p:nvCxnSpPr>
          <p:spPr bwMode="auto">
            <a:xfrm>
              <a:off x="4165563" y="2765643"/>
              <a:ext cx="13580" cy="2521790"/>
            </a:xfrm>
            <a:prstGeom prst="line">
              <a:avLst/>
            </a:prstGeom>
            <a:solidFill>
              <a:schemeClr val="bg2"/>
            </a:solidFill>
            <a:ln w="9525" cap="flat" cmpd="sng" algn="ctr">
              <a:solidFill>
                <a:srgbClr val="5F5F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직선 연결선 21"/>
            <p:cNvCxnSpPr/>
            <p:nvPr/>
          </p:nvCxnSpPr>
          <p:spPr bwMode="auto">
            <a:xfrm flipV="1">
              <a:off x="833586" y="2659210"/>
              <a:ext cx="7787900" cy="10812"/>
            </a:xfrm>
            <a:prstGeom prst="line">
              <a:avLst/>
            </a:prstGeom>
            <a:solidFill>
              <a:schemeClr val="bg2"/>
            </a:solidFill>
            <a:ln w="9525" cap="flat" cmpd="sng" algn="ctr">
              <a:solidFill>
                <a:srgbClr val="5F5F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769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6951" y="2263203"/>
              <a:ext cx="657225" cy="809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5" name="그룹 4"/>
            <p:cNvGrpSpPr/>
            <p:nvPr/>
          </p:nvGrpSpPr>
          <p:grpSpPr>
            <a:xfrm>
              <a:off x="1733966" y="2478510"/>
              <a:ext cx="908523" cy="460200"/>
              <a:chOff x="3779912" y="1124744"/>
              <a:chExt cx="1499235" cy="742950"/>
            </a:xfrm>
          </p:grpSpPr>
          <p:sp>
            <p:nvSpPr>
              <p:cNvPr id="6" name="AutoShape 26"/>
              <p:cNvSpPr>
                <a:spLocks noChangeArrowheads="1"/>
              </p:cNvSpPr>
              <p:nvPr/>
            </p:nvSpPr>
            <p:spPr bwMode="auto">
              <a:xfrm>
                <a:off x="3779912" y="1124744"/>
                <a:ext cx="1495425" cy="742950"/>
              </a:xfrm>
              <a:prstGeom prst="cube">
                <a:avLst>
                  <a:gd name="adj" fmla="val 55426"/>
                </a:avLst>
              </a:prstGeom>
              <a:gradFill rotWithShape="1">
                <a:gsLst>
                  <a:gs pos="0">
                    <a:srgbClr val="EAEAEA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77777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" name="Freeform 27"/>
              <p:cNvSpPr>
                <a:spLocks/>
              </p:cNvSpPr>
              <p:nvPr/>
            </p:nvSpPr>
            <p:spPr bwMode="auto">
              <a:xfrm>
                <a:off x="3782134" y="1124744"/>
                <a:ext cx="1497013" cy="417512"/>
              </a:xfrm>
              <a:custGeom>
                <a:avLst/>
                <a:gdLst/>
                <a:ahLst/>
                <a:cxnLst>
                  <a:cxn ang="0">
                    <a:pos x="0" y="693"/>
                  </a:cxn>
                  <a:cxn ang="0">
                    <a:pos x="2108" y="699"/>
                  </a:cxn>
                  <a:cxn ang="0">
                    <a:pos x="2802" y="0"/>
                  </a:cxn>
                  <a:cxn ang="0">
                    <a:pos x="693" y="0"/>
                  </a:cxn>
                  <a:cxn ang="0">
                    <a:pos x="0" y="693"/>
                  </a:cxn>
                </a:cxnLst>
                <a:rect l="0" t="0" r="r" b="b"/>
                <a:pathLst>
                  <a:path w="2802" h="699">
                    <a:moveTo>
                      <a:pt x="0" y="693"/>
                    </a:moveTo>
                    <a:lnTo>
                      <a:pt x="2108" y="699"/>
                    </a:lnTo>
                    <a:lnTo>
                      <a:pt x="2802" y="0"/>
                    </a:lnTo>
                    <a:lnTo>
                      <a:pt x="693" y="0"/>
                    </a:lnTo>
                    <a:lnTo>
                      <a:pt x="0" y="69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0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solidFill>
                  <a:srgbClr val="777777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" name="WordArt 28"/>
              <p:cNvSpPr>
                <a:spLocks noChangeArrowheads="1" noChangeShapeType="1" noTextEdit="1"/>
              </p:cNvSpPr>
              <p:nvPr/>
            </p:nvSpPr>
            <p:spPr bwMode="auto">
              <a:xfrm>
                <a:off x="3832934" y="1588294"/>
                <a:ext cx="1003300" cy="26193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buNone/>
                </a:pPr>
                <a:r>
                  <a:rPr lang="en-US" altLang="ko-KR" sz="3600" kern="10" dirty="0" smtClean="0">
                    <a:ln w="952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solidFill>
                      <a:srgbClr val="808080"/>
                    </a:solidFill>
                    <a:latin typeface="Tahoma"/>
                    <a:cs typeface="Tahoma"/>
                  </a:rPr>
                  <a:t>SWITCH</a:t>
                </a:r>
                <a:endParaRPr lang="ko-KR" altLang="en-US" sz="36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endParaRPr>
              </a:p>
            </p:txBody>
          </p:sp>
          <p:sp>
            <p:nvSpPr>
              <p:cNvPr id="9" name="Freeform 29"/>
              <p:cNvSpPr>
                <a:spLocks/>
              </p:cNvSpPr>
              <p:nvPr/>
            </p:nvSpPr>
            <p:spPr bwMode="auto">
              <a:xfrm>
                <a:off x="3920247" y="1135856"/>
                <a:ext cx="1228725" cy="357188"/>
              </a:xfrm>
              <a:custGeom>
                <a:avLst/>
                <a:gdLst/>
                <a:ahLst/>
                <a:cxnLst>
                  <a:cxn ang="0">
                    <a:pos x="599" y="140"/>
                  </a:cxn>
                  <a:cxn ang="0">
                    <a:pos x="877" y="270"/>
                  </a:cxn>
                  <a:cxn ang="0">
                    <a:pos x="964" y="177"/>
                  </a:cxn>
                  <a:cxn ang="0">
                    <a:pos x="1393" y="183"/>
                  </a:cxn>
                  <a:cxn ang="0">
                    <a:pos x="1527" y="459"/>
                  </a:cxn>
                  <a:cxn ang="0">
                    <a:pos x="856" y="727"/>
                  </a:cxn>
                  <a:cxn ang="0">
                    <a:pos x="436" y="721"/>
                  </a:cxn>
                  <a:cxn ang="0">
                    <a:pos x="537" y="615"/>
                  </a:cxn>
                  <a:cxn ang="0">
                    <a:pos x="0" y="755"/>
                  </a:cxn>
                  <a:cxn ang="0">
                    <a:pos x="247" y="906"/>
                  </a:cxn>
                  <a:cxn ang="0">
                    <a:pos x="337" y="804"/>
                  </a:cxn>
                  <a:cxn ang="0">
                    <a:pos x="973" y="800"/>
                  </a:cxn>
                  <a:cxn ang="0">
                    <a:pos x="1570" y="552"/>
                  </a:cxn>
                  <a:cxn ang="0">
                    <a:pos x="1663" y="810"/>
                  </a:cxn>
                  <a:cxn ang="0">
                    <a:pos x="2281" y="807"/>
                  </a:cxn>
                  <a:cxn ang="0">
                    <a:pos x="2188" y="900"/>
                  </a:cxn>
                  <a:cxn ang="0">
                    <a:pos x="2707" y="772"/>
                  </a:cxn>
                  <a:cxn ang="0">
                    <a:pos x="2467" y="624"/>
                  </a:cxn>
                  <a:cxn ang="0">
                    <a:pos x="2359" y="726"/>
                  </a:cxn>
                  <a:cxn ang="0">
                    <a:pos x="1915" y="720"/>
                  </a:cxn>
                  <a:cxn ang="0">
                    <a:pos x="1812" y="447"/>
                  </a:cxn>
                  <a:cxn ang="0">
                    <a:pos x="2438" y="190"/>
                  </a:cxn>
                  <a:cxn ang="0">
                    <a:pos x="2899" y="192"/>
                  </a:cxn>
                  <a:cxn ang="0">
                    <a:pos x="2815" y="276"/>
                  </a:cxn>
                  <a:cxn ang="0">
                    <a:pos x="3328" y="151"/>
                  </a:cxn>
                  <a:cxn ang="0">
                    <a:pos x="3085" y="0"/>
                  </a:cxn>
                  <a:cxn ang="0">
                    <a:pos x="2974" y="114"/>
                  </a:cxn>
                  <a:cxn ang="0">
                    <a:pos x="2338" y="106"/>
                  </a:cxn>
                  <a:cxn ang="0">
                    <a:pos x="1762" y="352"/>
                  </a:cxn>
                  <a:cxn ang="0">
                    <a:pos x="1667" y="112"/>
                  </a:cxn>
                  <a:cxn ang="0">
                    <a:pos x="1046" y="106"/>
                  </a:cxn>
                  <a:cxn ang="0">
                    <a:pos x="1147" y="11"/>
                  </a:cxn>
                  <a:cxn ang="0">
                    <a:pos x="599" y="140"/>
                  </a:cxn>
                </a:cxnLst>
                <a:rect l="0" t="0" r="r" b="b"/>
                <a:pathLst>
                  <a:path w="3328" h="906">
                    <a:moveTo>
                      <a:pt x="599" y="140"/>
                    </a:moveTo>
                    <a:lnTo>
                      <a:pt x="877" y="270"/>
                    </a:lnTo>
                    <a:lnTo>
                      <a:pt x="964" y="177"/>
                    </a:lnTo>
                    <a:lnTo>
                      <a:pt x="1393" y="183"/>
                    </a:lnTo>
                    <a:lnTo>
                      <a:pt x="1527" y="459"/>
                    </a:lnTo>
                    <a:lnTo>
                      <a:pt x="856" y="727"/>
                    </a:lnTo>
                    <a:lnTo>
                      <a:pt x="436" y="721"/>
                    </a:lnTo>
                    <a:lnTo>
                      <a:pt x="537" y="615"/>
                    </a:lnTo>
                    <a:lnTo>
                      <a:pt x="0" y="755"/>
                    </a:lnTo>
                    <a:lnTo>
                      <a:pt x="247" y="906"/>
                    </a:lnTo>
                    <a:lnTo>
                      <a:pt x="337" y="804"/>
                    </a:lnTo>
                    <a:lnTo>
                      <a:pt x="973" y="800"/>
                    </a:lnTo>
                    <a:lnTo>
                      <a:pt x="1570" y="552"/>
                    </a:lnTo>
                    <a:lnTo>
                      <a:pt x="1663" y="810"/>
                    </a:lnTo>
                    <a:lnTo>
                      <a:pt x="2281" y="807"/>
                    </a:lnTo>
                    <a:lnTo>
                      <a:pt x="2188" y="900"/>
                    </a:lnTo>
                    <a:lnTo>
                      <a:pt x="2707" y="772"/>
                    </a:lnTo>
                    <a:lnTo>
                      <a:pt x="2467" y="624"/>
                    </a:lnTo>
                    <a:lnTo>
                      <a:pt x="2359" y="726"/>
                    </a:lnTo>
                    <a:lnTo>
                      <a:pt x="1915" y="720"/>
                    </a:lnTo>
                    <a:lnTo>
                      <a:pt x="1812" y="447"/>
                    </a:lnTo>
                    <a:lnTo>
                      <a:pt x="2438" y="190"/>
                    </a:lnTo>
                    <a:lnTo>
                      <a:pt x="2899" y="192"/>
                    </a:lnTo>
                    <a:lnTo>
                      <a:pt x="2815" y="276"/>
                    </a:lnTo>
                    <a:lnTo>
                      <a:pt x="3328" y="151"/>
                    </a:lnTo>
                    <a:lnTo>
                      <a:pt x="3085" y="0"/>
                    </a:lnTo>
                    <a:lnTo>
                      <a:pt x="2974" y="114"/>
                    </a:lnTo>
                    <a:lnTo>
                      <a:pt x="2338" y="106"/>
                    </a:lnTo>
                    <a:lnTo>
                      <a:pt x="1762" y="352"/>
                    </a:lnTo>
                    <a:lnTo>
                      <a:pt x="1667" y="112"/>
                    </a:lnTo>
                    <a:lnTo>
                      <a:pt x="1046" y="106"/>
                    </a:lnTo>
                    <a:lnTo>
                      <a:pt x="1147" y="11"/>
                    </a:lnTo>
                    <a:lnTo>
                      <a:pt x="599" y="14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4D4D4D"/>
                </a:solidFill>
                <a:round/>
                <a:headEnd type="none" w="med" len="med"/>
                <a:tailEnd type="none" w="med" len="med"/>
              </a:ln>
              <a:effectLst>
                <a:outerShdw dist="17961" dir="2700000" algn="ctr" rotWithShape="0">
                  <a:srgbClr val="4D4D4D">
                    <a:alpha val="50000"/>
                  </a:srgbClr>
                </a:outerShdw>
              </a:effectLst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</p:grpSp>
        <p:pic>
          <p:nvPicPr>
            <p:cNvPr id="10" name="Picture 12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6034" y="2428303"/>
              <a:ext cx="685800" cy="620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1" name="그룹 10"/>
            <p:cNvGrpSpPr/>
            <p:nvPr/>
          </p:nvGrpSpPr>
          <p:grpSpPr>
            <a:xfrm>
              <a:off x="3711301" y="3960965"/>
              <a:ext cx="908523" cy="460200"/>
              <a:chOff x="3779912" y="1124744"/>
              <a:chExt cx="1499235" cy="742950"/>
            </a:xfrm>
          </p:grpSpPr>
          <p:sp>
            <p:nvSpPr>
              <p:cNvPr id="12" name="AutoShape 26"/>
              <p:cNvSpPr>
                <a:spLocks noChangeArrowheads="1"/>
              </p:cNvSpPr>
              <p:nvPr/>
            </p:nvSpPr>
            <p:spPr bwMode="auto">
              <a:xfrm>
                <a:off x="3779912" y="1124744"/>
                <a:ext cx="1495425" cy="742950"/>
              </a:xfrm>
              <a:prstGeom prst="cube">
                <a:avLst>
                  <a:gd name="adj" fmla="val 55426"/>
                </a:avLst>
              </a:prstGeom>
              <a:gradFill rotWithShape="1">
                <a:gsLst>
                  <a:gs pos="0">
                    <a:srgbClr val="EAEAEA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77777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" name="Freeform 27"/>
              <p:cNvSpPr>
                <a:spLocks/>
              </p:cNvSpPr>
              <p:nvPr/>
            </p:nvSpPr>
            <p:spPr bwMode="auto">
              <a:xfrm>
                <a:off x="3782134" y="1124744"/>
                <a:ext cx="1497013" cy="417512"/>
              </a:xfrm>
              <a:custGeom>
                <a:avLst/>
                <a:gdLst/>
                <a:ahLst/>
                <a:cxnLst>
                  <a:cxn ang="0">
                    <a:pos x="0" y="693"/>
                  </a:cxn>
                  <a:cxn ang="0">
                    <a:pos x="2108" y="699"/>
                  </a:cxn>
                  <a:cxn ang="0">
                    <a:pos x="2802" y="0"/>
                  </a:cxn>
                  <a:cxn ang="0">
                    <a:pos x="693" y="0"/>
                  </a:cxn>
                  <a:cxn ang="0">
                    <a:pos x="0" y="693"/>
                  </a:cxn>
                </a:cxnLst>
                <a:rect l="0" t="0" r="r" b="b"/>
                <a:pathLst>
                  <a:path w="2802" h="699">
                    <a:moveTo>
                      <a:pt x="0" y="693"/>
                    </a:moveTo>
                    <a:lnTo>
                      <a:pt x="2108" y="699"/>
                    </a:lnTo>
                    <a:lnTo>
                      <a:pt x="2802" y="0"/>
                    </a:lnTo>
                    <a:lnTo>
                      <a:pt x="693" y="0"/>
                    </a:lnTo>
                    <a:lnTo>
                      <a:pt x="0" y="69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0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solidFill>
                  <a:srgbClr val="777777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4" name="WordArt 28"/>
              <p:cNvSpPr>
                <a:spLocks noChangeArrowheads="1" noChangeShapeType="1" noTextEdit="1"/>
              </p:cNvSpPr>
              <p:nvPr/>
            </p:nvSpPr>
            <p:spPr bwMode="auto">
              <a:xfrm>
                <a:off x="3832934" y="1588294"/>
                <a:ext cx="1003300" cy="26193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buNone/>
                </a:pPr>
                <a:r>
                  <a:rPr lang="en-US" altLang="ko-KR" sz="3600" kern="10" dirty="0" smtClean="0">
                    <a:ln w="952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solidFill>
                      <a:srgbClr val="808080"/>
                    </a:solidFill>
                    <a:latin typeface="Tahoma"/>
                    <a:cs typeface="Tahoma"/>
                  </a:rPr>
                  <a:t>SWITCH</a:t>
                </a:r>
                <a:endParaRPr lang="ko-KR" altLang="en-US" sz="36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endParaRPr>
              </a:p>
            </p:txBody>
          </p:sp>
          <p:sp>
            <p:nvSpPr>
              <p:cNvPr id="15" name="Freeform 29"/>
              <p:cNvSpPr>
                <a:spLocks/>
              </p:cNvSpPr>
              <p:nvPr/>
            </p:nvSpPr>
            <p:spPr bwMode="auto">
              <a:xfrm>
                <a:off x="3920247" y="1135856"/>
                <a:ext cx="1228725" cy="357188"/>
              </a:xfrm>
              <a:custGeom>
                <a:avLst/>
                <a:gdLst/>
                <a:ahLst/>
                <a:cxnLst>
                  <a:cxn ang="0">
                    <a:pos x="599" y="140"/>
                  </a:cxn>
                  <a:cxn ang="0">
                    <a:pos x="877" y="270"/>
                  </a:cxn>
                  <a:cxn ang="0">
                    <a:pos x="964" y="177"/>
                  </a:cxn>
                  <a:cxn ang="0">
                    <a:pos x="1393" y="183"/>
                  </a:cxn>
                  <a:cxn ang="0">
                    <a:pos x="1527" y="459"/>
                  </a:cxn>
                  <a:cxn ang="0">
                    <a:pos x="856" y="727"/>
                  </a:cxn>
                  <a:cxn ang="0">
                    <a:pos x="436" y="721"/>
                  </a:cxn>
                  <a:cxn ang="0">
                    <a:pos x="537" y="615"/>
                  </a:cxn>
                  <a:cxn ang="0">
                    <a:pos x="0" y="755"/>
                  </a:cxn>
                  <a:cxn ang="0">
                    <a:pos x="247" y="906"/>
                  </a:cxn>
                  <a:cxn ang="0">
                    <a:pos x="337" y="804"/>
                  </a:cxn>
                  <a:cxn ang="0">
                    <a:pos x="973" y="800"/>
                  </a:cxn>
                  <a:cxn ang="0">
                    <a:pos x="1570" y="552"/>
                  </a:cxn>
                  <a:cxn ang="0">
                    <a:pos x="1663" y="810"/>
                  </a:cxn>
                  <a:cxn ang="0">
                    <a:pos x="2281" y="807"/>
                  </a:cxn>
                  <a:cxn ang="0">
                    <a:pos x="2188" y="900"/>
                  </a:cxn>
                  <a:cxn ang="0">
                    <a:pos x="2707" y="772"/>
                  </a:cxn>
                  <a:cxn ang="0">
                    <a:pos x="2467" y="624"/>
                  </a:cxn>
                  <a:cxn ang="0">
                    <a:pos x="2359" y="726"/>
                  </a:cxn>
                  <a:cxn ang="0">
                    <a:pos x="1915" y="720"/>
                  </a:cxn>
                  <a:cxn ang="0">
                    <a:pos x="1812" y="447"/>
                  </a:cxn>
                  <a:cxn ang="0">
                    <a:pos x="2438" y="190"/>
                  </a:cxn>
                  <a:cxn ang="0">
                    <a:pos x="2899" y="192"/>
                  </a:cxn>
                  <a:cxn ang="0">
                    <a:pos x="2815" y="276"/>
                  </a:cxn>
                  <a:cxn ang="0">
                    <a:pos x="3328" y="151"/>
                  </a:cxn>
                  <a:cxn ang="0">
                    <a:pos x="3085" y="0"/>
                  </a:cxn>
                  <a:cxn ang="0">
                    <a:pos x="2974" y="114"/>
                  </a:cxn>
                  <a:cxn ang="0">
                    <a:pos x="2338" y="106"/>
                  </a:cxn>
                  <a:cxn ang="0">
                    <a:pos x="1762" y="352"/>
                  </a:cxn>
                  <a:cxn ang="0">
                    <a:pos x="1667" y="112"/>
                  </a:cxn>
                  <a:cxn ang="0">
                    <a:pos x="1046" y="106"/>
                  </a:cxn>
                  <a:cxn ang="0">
                    <a:pos x="1147" y="11"/>
                  </a:cxn>
                  <a:cxn ang="0">
                    <a:pos x="599" y="140"/>
                  </a:cxn>
                </a:cxnLst>
                <a:rect l="0" t="0" r="r" b="b"/>
                <a:pathLst>
                  <a:path w="3328" h="906">
                    <a:moveTo>
                      <a:pt x="599" y="140"/>
                    </a:moveTo>
                    <a:lnTo>
                      <a:pt x="877" y="270"/>
                    </a:lnTo>
                    <a:lnTo>
                      <a:pt x="964" y="177"/>
                    </a:lnTo>
                    <a:lnTo>
                      <a:pt x="1393" y="183"/>
                    </a:lnTo>
                    <a:lnTo>
                      <a:pt x="1527" y="459"/>
                    </a:lnTo>
                    <a:lnTo>
                      <a:pt x="856" y="727"/>
                    </a:lnTo>
                    <a:lnTo>
                      <a:pt x="436" y="721"/>
                    </a:lnTo>
                    <a:lnTo>
                      <a:pt x="537" y="615"/>
                    </a:lnTo>
                    <a:lnTo>
                      <a:pt x="0" y="755"/>
                    </a:lnTo>
                    <a:lnTo>
                      <a:pt x="247" y="906"/>
                    </a:lnTo>
                    <a:lnTo>
                      <a:pt x="337" y="804"/>
                    </a:lnTo>
                    <a:lnTo>
                      <a:pt x="973" y="800"/>
                    </a:lnTo>
                    <a:lnTo>
                      <a:pt x="1570" y="552"/>
                    </a:lnTo>
                    <a:lnTo>
                      <a:pt x="1663" y="810"/>
                    </a:lnTo>
                    <a:lnTo>
                      <a:pt x="2281" y="807"/>
                    </a:lnTo>
                    <a:lnTo>
                      <a:pt x="2188" y="900"/>
                    </a:lnTo>
                    <a:lnTo>
                      <a:pt x="2707" y="772"/>
                    </a:lnTo>
                    <a:lnTo>
                      <a:pt x="2467" y="624"/>
                    </a:lnTo>
                    <a:lnTo>
                      <a:pt x="2359" y="726"/>
                    </a:lnTo>
                    <a:lnTo>
                      <a:pt x="1915" y="720"/>
                    </a:lnTo>
                    <a:lnTo>
                      <a:pt x="1812" y="447"/>
                    </a:lnTo>
                    <a:lnTo>
                      <a:pt x="2438" y="190"/>
                    </a:lnTo>
                    <a:lnTo>
                      <a:pt x="2899" y="192"/>
                    </a:lnTo>
                    <a:lnTo>
                      <a:pt x="2815" y="276"/>
                    </a:lnTo>
                    <a:lnTo>
                      <a:pt x="3328" y="151"/>
                    </a:lnTo>
                    <a:lnTo>
                      <a:pt x="3085" y="0"/>
                    </a:lnTo>
                    <a:lnTo>
                      <a:pt x="2974" y="114"/>
                    </a:lnTo>
                    <a:lnTo>
                      <a:pt x="2338" y="106"/>
                    </a:lnTo>
                    <a:lnTo>
                      <a:pt x="1762" y="352"/>
                    </a:lnTo>
                    <a:lnTo>
                      <a:pt x="1667" y="112"/>
                    </a:lnTo>
                    <a:lnTo>
                      <a:pt x="1046" y="106"/>
                    </a:lnTo>
                    <a:lnTo>
                      <a:pt x="1147" y="11"/>
                    </a:lnTo>
                    <a:lnTo>
                      <a:pt x="599" y="14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4D4D4D"/>
                </a:solidFill>
                <a:round/>
                <a:headEnd type="none" w="med" len="med"/>
                <a:tailEnd type="none" w="med" len="med"/>
              </a:ln>
              <a:effectLst>
                <a:outerShdw dist="17961" dir="2700000" algn="ctr" rotWithShape="0">
                  <a:srgbClr val="4D4D4D">
                    <a:alpha val="50000"/>
                  </a:srgbClr>
                </a:outerShdw>
              </a:effectLst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7809733" y="2461523"/>
              <a:ext cx="863133" cy="416163"/>
              <a:chOff x="1328738" y="1820863"/>
              <a:chExt cx="1162050" cy="792162"/>
            </a:xfrm>
          </p:grpSpPr>
          <p:sp>
            <p:nvSpPr>
              <p:cNvPr id="17" name="AutoShape 20"/>
              <p:cNvSpPr>
                <a:spLocks noChangeArrowheads="1"/>
              </p:cNvSpPr>
              <p:nvPr/>
            </p:nvSpPr>
            <p:spPr bwMode="auto">
              <a:xfrm>
                <a:off x="1330325" y="1828800"/>
                <a:ext cx="1160463" cy="784225"/>
              </a:xfrm>
              <a:prstGeom prst="can">
                <a:avLst>
                  <a:gd name="adj" fmla="val 50000"/>
                </a:avLst>
              </a:prstGeom>
              <a:gradFill rotWithShape="1">
                <a:gsLst>
                  <a:gs pos="0">
                    <a:srgbClr val="DDDDDD"/>
                  </a:gs>
                  <a:gs pos="50000">
                    <a:srgbClr val="DDDDDD">
                      <a:gamma/>
                      <a:tint val="9020"/>
                      <a:invGamma/>
                    </a:srgbClr>
                  </a:gs>
                  <a:gs pos="100000">
                    <a:srgbClr val="DDDDDD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8" name="WordArt 21"/>
              <p:cNvSpPr>
                <a:spLocks noChangeArrowheads="1" noChangeShapeType="1" noTextEdit="1"/>
              </p:cNvSpPr>
              <p:nvPr/>
            </p:nvSpPr>
            <p:spPr bwMode="auto">
              <a:xfrm>
                <a:off x="1382713" y="2141538"/>
                <a:ext cx="1060450" cy="396875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>
                  <a:buNone/>
                </a:pPr>
                <a:r>
                  <a:rPr lang="en-US" altLang="ko-KR" sz="5400" kern="10" dirty="0" smtClean="0">
                    <a:ln w="952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solidFill>
                      <a:srgbClr val="777777"/>
                    </a:solidFill>
                    <a:latin typeface="Tahoma"/>
                    <a:cs typeface="Tahoma"/>
                  </a:rPr>
                  <a:t>ROUTER</a:t>
                </a:r>
                <a:endParaRPr lang="ko-KR" altLang="en-US" sz="540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ahoma"/>
                  <a:cs typeface="Tahoma"/>
                </a:endParaRPr>
              </a:p>
            </p:txBody>
          </p:sp>
          <p:sp>
            <p:nvSpPr>
              <p:cNvPr id="19" name="Oval 22"/>
              <p:cNvSpPr>
                <a:spLocks noChangeArrowheads="1"/>
              </p:cNvSpPr>
              <p:nvPr/>
            </p:nvSpPr>
            <p:spPr bwMode="auto">
              <a:xfrm>
                <a:off x="1328738" y="1820863"/>
                <a:ext cx="1162050" cy="396875"/>
              </a:xfrm>
              <a:prstGeom prst="ellipse">
                <a:avLst/>
              </a:pr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33333"/>
                      <a:invGamma/>
                    </a:srgbClr>
                  </a:gs>
                </a:gsLst>
                <a:lin ang="1890000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0" name="AutoShape 23"/>
              <p:cNvSpPr>
                <a:spLocks noChangeArrowheads="1"/>
              </p:cNvSpPr>
              <p:nvPr/>
            </p:nvSpPr>
            <p:spPr bwMode="auto">
              <a:xfrm rot="5400000">
                <a:off x="1912144" y="1667669"/>
                <a:ext cx="185738" cy="71755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8 h 21600"/>
                  <a:gd name="T4" fmla="*/ 0 w 21600"/>
                  <a:gd name="T5" fmla="*/ 2 h 21600"/>
                  <a:gd name="T6" fmla="*/ 1 w 21600"/>
                  <a:gd name="T7" fmla="*/ 5 h 21600"/>
                  <a:gd name="T8" fmla="*/ 1 w 21600"/>
                  <a:gd name="T9" fmla="*/ 7 h 21600"/>
                  <a:gd name="T10" fmla="*/ 0 w 21600"/>
                  <a:gd name="T11" fmla="*/ 5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166 w 21600"/>
                  <a:gd name="T19" fmla="*/ 3162 h 21600"/>
                  <a:gd name="T20" fmla="*/ 18434 w 21600"/>
                  <a:gd name="T21" fmla="*/ 18438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7370" y="10242"/>
                    </a:moveTo>
                    <a:cubicBezTo>
                      <a:pt x="17080" y="6828"/>
                      <a:pt x="14225" y="4206"/>
                      <a:pt x="10800" y="4206"/>
                    </a:cubicBezTo>
                    <a:cubicBezTo>
                      <a:pt x="7158" y="4206"/>
                      <a:pt x="4206" y="7158"/>
                      <a:pt x="4206" y="10800"/>
                    </a:cubicBezTo>
                    <a:cubicBezTo>
                      <a:pt x="4205" y="12133"/>
                      <a:pt x="4610" y="13436"/>
                      <a:pt x="5366" y="14535"/>
                    </a:cubicBezTo>
                    <a:lnTo>
                      <a:pt x="1900" y="16918"/>
                    </a:lnTo>
                    <a:cubicBezTo>
                      <a:pt x="662" y="15117"/>
                      <a:pt x="0" y="12984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410" y="-1"/>
                      <a:pt x="21086" y="4295"/>
                      <a:pt x="21561" y="9886"/>
                    </a:cubicBezTo>
                    <a:lnTo>
                      <a:pt x="24251" y="9657"/>
                    </a:lnTo>
                    <a:lnTo>
                      <a:pt x="19871" y="14849"/>
                    </a:lnTo>
                    <a:lnTo>
                      <a:pt x="14680" y="10470"/>
                    </a:lnTo>
                    <a:lnTo>
                      <a:pt x="17370" y="1024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808080"/>
                </a:solidFill>
                <a:miter lim="800000"/>
                <a:headEnd/>
                <a:tailEnd/>
              </a:ln>
              <a:effectLst>
                <a:outerShdw dist="25400" dir="5400000" algn="ctr" rotWithShape="0">
                  <a:srgbClr val="1C1C1C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1" name="AutoShape 24"/>
              <p:cNvSpPr>
                <a:spLocks noChangeArrowheads="1"/>
              </p:cNvSpPr>
              <p:nvPr/>
            </p:nvSpPr>
            <p:spPr bwMode="auto">
              <a:xfrm rot="16200000">
                <a:off x="1751013" y="1603375"/>
                <a:ext cx="182562" cy="73183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8 h 21600"/>
                  <a:gd name="T4" fmla="*/ 0 w 21600"/>
                  <a:gd name="T5" fmla="*/ 2 h 21600"/>
                  <a:gd name="T6" fmla="*/ 1 w 21600"/>
                  <a:gd name="T7" fmla="*/ 5 h 21600"/>
                  <a:gd name="T8" fmla="*/ 1 w 21600"/>
                  <a:gd name="T9" fmla="*/ 8 h 21600"/>
                  <a:gd name="T10" fmla="*/ 0 w 21600"/>
                  <a:gd name="T11" fmla="*/ 5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221 w 21600"/>
                  <a:gd name="T19" fmla="*/ 3142 h 21600"/>
                  <a:gd name="T20" fmla="*/ 18379 w 21600"/>
                  <a:gd name="T21" fmla="*/ 18458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7370" y="10242"/>
                    </a:moveTo>
                    <a:cubicBezTo>
                      <a:pt x="17080" y="6828"/>
                      <a:pt x="14225" y="4206"/>
                      <a:pt x="10800" y="4206"/>
                    </a:cubicBezTo>
                    <a:cubicBezTo>
                      <a:pt x="7158" y="4206"/>
                      <a:pt x="4206" y="7158"/>
                      <a:pt x="4206" y="10800"/>
                    </a:cubicBezTo>
                    <a:cubicBezTo>
                      <a:pt x="4205" y="12133"/>
                      <a:pt x="4610" y="13436"/>
                      <a:pt x="5366" y="14535"/>
                    </a:cubicBezTo>
                    <a:lnTo>
                      <a:pt x="1900" y="16918"/>
                    </a:lnTo>
                    <a:cubicBezTo>
                      <a:pt x="662" y="15117"/>
                      <a:pt x="0" y="12984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410" y="-1"/>
                      <a:pt x="21086" y="4295"/>
                      <a:pt x="21561" y="9886"/>
                    </a:cubicBezTo>
                    <a:lnTo>
                      <a:pt x="24251" y="9657"/>
                    </a:lnTo>
                    <a:lnTo>
                      <a:pt x="19871" y="14849"/>
                    </a:lnTo>
                    <a:lnTo>
                      <a:pt x="14680" y="10470"/>
                    </a:lnTo>
                    <a:lnTo>
                      <a:pt x="17370" y="1024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808080"/>
                </a:solidFill>
                <a:miter lim="800000"/>
                <a:headEnd/>
                <a:tailEnd/>
              </a:ln>
              <a:effectLst>
                <a:outerShdw dist="25400" dir="5400000" algn="ctr" rotWithShape="0">
                  <a:srgbClr val="1C1C1C">
                    <a:alpha val="50000"/>
                  </a:srgbClr>
                </a:outerShdw>
              </a:effectLst>
            </p:spPr>
            <p:txBody>
              <a:bodyPr rot="10800000" wrap="none" anchor="ctr"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30" name="모서리가 둥근 직사각형 29"/>
            <p:cNvSpPr/>
            <p:nvPr/>
          </p:nvSpPr>
          <p:spPr bwMode="auto">
            <a:xfrm>
              <a:off x="3464988" y="3350943"/>
              <a:ext cx="3914020" cy="2804714"/>
            </a:xfrm>
            <a:prstGeom prst="roundRect">
              <a:avLst/>
            </a:prstGeom>
            <a:noFill/>
            <a:ln w="9525" cap="flat" cmpd="sng" algn="ctr">
              <a:solidFill>
                <a:srgbClr val="5F5F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54000" tIns="45720" rIns="5400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1" lang="ko-KR" altLang="en-US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pic>
          <p:nvPicPr>
            <p:cNvPr id="31" name="Picture 2" descr="C:\Users\Toshiba\AppData\Local\Microsoft\Windows\Temporary Internet Files\Content.IE5\TBE21NJN\MC900434845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43432" y="5014294"/>
              <a:ext cx="936104" cy="936104"/>
            </a:xfrm>
            <a:prstGeom prst="rect">
              <a:avLst/>
            </a:prstGeom>
            <a:noFill/>
          </p:spPr>
        </p:pic>
        <p:sp>
          <p:nvSpPr>
            <p:cNvPr id="39" name="TextBox 38"/>
            <p:cNvSpPr txBox="1"/>
            <p:nvPr/>
          </p:nvSpPr>
          <p:spPr>
            <a:xfrm>
              <a:off x="234838" y="1316880"/>
              <a:ext cx="13420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dirty="0" smtClean="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내부 네트워크 </a:t>
              </a:r>
              <a:endParaRPr lang="ko-KR" altLang="en-US" sz="14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295997" y="1663201"/>
              <a:ext cx="13420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dirty="0" smtClean="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외부 네트워크 </a:t>
              </a:r>
              <a:endParaRPr lang="ko-KR" altLang="en-US" sz="1400" b="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211484" y="5822369"/>
              <a:ext cx="1390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0" dirty="0" smtClean="0">
                  <a:latin typeface="Times New Roman" panose="02020603050405020304" pitchFamily="18" charset="0"/>
                  <a:ea typeface="함초롬돋움"/>
                  <a:cs typeface="Times New Roman" panose="02020603050405020304" pitchFamily="18" charset="0"/>
                </a:rPr>
                <a:t>HIDS/Server</a:t>
              </a:r>
              <a:endParaRPr lang="ko-KR" altLang="en-US" b="0" dirty="0">
                <a:latin typeface="Times New Roman" panose="02020603050405020304" pitchFamily="18" charset="0"/>
                <a:ea typeface="함초롬돋움"/>
                <a:cs typeface="Times New Roman" panose="02020603050405020304" pitchFamily="18" charset="0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990651" y="3942669"/>
              <a:ext cx="908523" cy="460200"/>
              <a:chOff x="6603737" y="3570295"/>
              <a:chExt cx="908523" cy="460200"/>
            </a:xfrm>
          </p:grpSpPr>
          <p:sp>
            <p:nvSpPr>
              <p:cNvPr id="44" name="AutoShape 26"/>
              <p:cNvSpPr>
                <a:spLocks noChangeArrowheads="1"/>
              </p:cNvSpPr>
              <p:nvPr/>
            </p:nvSpPr>
            <p:spPr bwMode="auto">
              <a:xfrm>
                <a:off x="6603737" y="3570295"/>
                <a:ext cx="906214" cy="460200"/>
              </a:xfrm>
              <a:prstGeom prst="cube">
                <a:avLst>
                  <a:gd name="adj" fmla="val 55426"/>
                </a:avLst>
              </a:prstGeom>
              <a:gradFill rotWithShape="1">
                <a:gsLst>
                  <a:gs pos="0">
                    <a:srgbClr val="EAEAEA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77777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6" name="Freeform 27"/>
              <p:cNvSpPr>
                <a:spLocks/>
              </p:cNvSpPr>
              <p:nvPr/>
            </p:nvSpPr>
            <p:spPr bwMode="auto">
              <a:xfrm>
                <a:off x="6605084" y="3570295"/>
                <a:ext cx="907176" cy="258616"/>
              </a:xfrm>
              <a:custGeom>
                <a:avLst/>
                <a:gdLst/>
                <a:ahLst/>
                <a:cxnLst>
                  <a:cxn ang="0">
                    <a:pos x="0" y="693"/>
                  </a:cxn>
                  <a:cxn ang="0">
                    <a:pos x="2108" y="699"/>
                  </a:cxn>
                  <a:cxn ang="0">
                    <a:pos x="2802" y="0"/>
                  </a:cxn>
                  <a:cxn ang="0">
                    <a:pos x="693" y="0"/>
                  </a:cxn>
                  <a:cxn ang="0">
                    <a:pos x="0" y="693"/>
                  </a:cxn>
                </a:cxnLst>
                <a:rect l="0" t="0" r="r" b="b"/>
                <a:pathLst>
                  <a:path w="2802" h="699">
                    <a:moveTo>
                      <a:pt x="0" y="693"/>
                    </a:moveTo>
                    <a:lnTo>
                      <a:pt x="2108" y="699"/>
                    </a:lnTo>
                    <a:lnTo>
                      <a:pt x="2802" y="0"/>
                    </a:lnTo>
                    <a:lnTo>
                      <a:pt x="693" y="0"/>
                    </a:lnTo>
                    <a:lnTo>
                      <a:pt x="0" y="69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0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solidFill>
                  <a:srgbClr val="777777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7" name="WordArt 28"/>
              <p:cNvSpPr>
                <a:spLocks noChangeArrowheads="1" noChangeShapeType="1" noTextEdit="1"/>
              </p:cNvSpPr>
              <p:nvPr/>
            </p:nvSpPr>
            <p:spPr bwMode="auto">
              <a:xfrm>
                <a:off x="6635868" y="3857428"/>
                <a:ext cx="607991" cy="16225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buNone/>
                </a:pPr>
                <a:r>
                  <a:rPr lang="en-US" altLang="ko-KR" sz="3600" b="0" kern="10" dirty="0" smtClean="0">
                    <a:ln w="952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solidFill>
                      <a:srgbClr val="808080"/>
                    </a:solidFill>
                    <a:latin typeface="Tahoma"/>
                    <a:cs typeface="Tahoma"/>
                  </a:rPr>
                  <a:t>NIDS</a:t>
                </a:r>
                <a:endParaRPr lang="ko-KR" altLang="en-US" sz="3600" b="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endParaRPr>
              </a:p>
            </p:txBody>
          </p:sp>
        </p:grpSp>
        <p:grpSp>
          <p:nvGrpSpPr>
            <p:cNvPr id="54" name="그룹 53"/>
            <p:cNvGrpSpPr/>
            <p:nvPr/>
          </p:nvGrpSpPr>
          <p:grpSpPr>
            <a:xfrm>
              <a:off x="1847251" y="1486157"/>
              <a:ext cx="908523" cy="460200"/>
              <a:chOff x="6603737" y="3570295"/>
              <a:chExt cx="908523" cy="460200"/>
            </a:xfrm>
          </p:grpSpPr>
          <p:sp>
            <p:nvSpPr>
              <p:cNvPr id="55" name="AutoShape 26"/>
              <p:cNvSpPr>
                <a:spLocks noChangeArrowheads="1"/>
              </p:cNvSpPr>
              <p:nvPr/>
            </p:nvSpPr>
            <p:spPr bwMode="auto">
              <a:xfrm>
                <a:off x="6603737" y="3570295"/>
                <a:ext cx="906214" cy="460200"/>
              </a:xfrm>
              <a:prstGeom prst="cube">
                <a:avLst>
                  <a:gd name="adj" fmla="val 55426"/>
                </a:avLst>
              </a:prstGeom>
              <a:gradFill rotWithShape="1">
                <a:gsLst>
                  <a:gs pos="0">
                    <a:srgbClr val="EAEAEA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77777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6" name="Freeform 27"/>
              <p:cNvSpPr>
                <a:spLocks/>
              </p:cNvSpPr>
              <p:nvPr/>
            </p:nvSpPr>
            <p:spPr bwMode="auto">
              <a:xfrm>
                <a:off x="6605084" y="3570295"/>
                <a:ext cx="907176" cy="258616"/>
              </a:xfrm>
              <a:custGeom>
                <a:avLst/>
                <a:gdLst/>
                <a:ahLst/>
                <a:cxnLst>
                  <a:cxn ang="0">
                    <a:pos x="0" y="693"/>
                  </a:cxn>
                  <a:cxn ang="0">
                    <a:pos x="2108" y="699"/>
                  </a:cxn>
                  <a:cxn ang="0">
                    <a:pos x="2802" y="0"/>
                  </a:cxn>
                  <a:cxn ang="0">
                    <a:pos x="693" y="0"/>
                  </a:cxn>
                  <a:cxn ang="0">
                    <a:pos x="0" y="693"/>
                  </a:cxn>
                </a:cxnLst>
                <a:rect l="0" t="0" r="r" b="b"/>
                <a:pathLst>
                  <a:path w="2802" h="699">
                    <a:moveTo>
                      <a:pt x="0" y="693"/>
                    </a:moveTo>
                    <a:lnTo>
                      <a:pt x="2108" y="699"/>
                    </a:lnTo>
                    <a:lnTo>
                      <a:pt x="2802" y="0"/>
                    </a:lnTo>
                    <a:lnTo>
                      <a:pt x="693" y="0"/>
                    </a:lnTo>
                    <a:lnTo>
                      <a:pt x="0" y="69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0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solidFill>
                  <a:srgbClr val="777777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7" name="WordArt 28"/>
              <p:cNvSpPr>
                <a:spLocks noChangeArrowheads="1" noChangeShapeType="1" noTextEdit="1"/>
              </p:cNvSpPr>
              <p:nvPr/>
            </p:nvSpPr>
            <p:spPr bwMode="auto">
              <a:xfrm>
                <a:off x="6635868" y="3857428"/>
                <a:ext cx="607991" cy="16225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buNone/>
                </a:pPr>
                <a:r>
                  <a:rPr lang="en-US" altLang="ko-KR" sz="3600" b="0" kern="10" dirty="0" smtClean="0">
                    <a:ln w="952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solidFill>
                      <a:srgbClr val="808080"/>
                    </a:solidFill>
                    <a:latin typeface="Tahoma"/>
                    <a:cs typeface="Tahoma"/>
                  </a:rPr>
                  <a:t>IDS</a:t>
                </a:r>
                <a:endParaRPr lang="ko-KR" altLang="en-US" sz="3600" b="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endParaRPr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5795939" y="2456819"/>
              <a:ext cx="908523" cy="460200"/>
              <a:chOff x="6603737" y="3570295"/>
              <a:chExt cx="908523" cy="460200"/>
            </a:xfrm>
          </p:grpSpPr>
          <p:sp>
            <p:nvSpPr>
              <p:cNvPr id="43" name="AutoShape 26"/>
              <p:cNvSpPr>
                <a:spLocks noChangeArrowheads="1"/>
              </p:cNvSpPr>
              <p:nvPr/>
            </p:nvSpPr>
            <p:spPr bwMode="auto">
              <a:xfrm>
                <a:off x="6603737" y="3570295"/>
                <a:ext cx="906214" cy="460200"/>
              </a:xfrm>
              <a:prstGeom prst="cube">
                <a:avLst>
                  <a:gd name="adj" fmla="val 55426"/>
                </a:avLst>
              </a:prstGeom>
              <a:gradFill rotWithShape="1">
                <a:gsLst>
                  <a:gs pos="0">
                    <a:srgbClr val="EAEAEA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77777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8" name="Freeform 27"/>
              <p:cNvSpPr>
                <a:spLocks/>
              </p:cNvSpPr>
              <p:nvPr/>
            </p:nvSpPr>
            <p:spPr bwMode="auto">
              <a:xfrm>
                <a:off x="6605084" y="3570295"/>
                <a:ext cx="907176" cy="258616"/>
              </a:xfrm>
              <a:custGeom>
                <a:avLst/>
                <a:gdLst/>
                <a:ahLst/>
                <a:cxnLst>
                  <a:cxn ang="0">
                    <a:pos x="0" y="693"/>
                  </a:cxn>
                  <a:cxn ang="0">
                    <a:pos x="2108" y="699"/>
                  </a:cxn>
                  <a:cxn ang="0">
                    <a:pos x="2802" y="0"/>
                  </a:cxn>
                  <a:cxn ang="0">
                    <a:pos x="693" y="0"/>
                  </a:cxn>
                  <a:cxn ang="0">
                    <a:pos x="0" y="693"/>
                  </a:cxn>
                </a:cxnLst>
                <a:rect l="0" t="0" r="r" b="b"/>
                <a:pathLst>
                  <a:path w="2802" h="699">
                    <a:moveTo>
                      <a:pt x="0" y="693"/>
                    </a:moveTo>
                    <a:lnTo>
                      <a:pt x="2108" y="699"/>
                    </a:lnTo>
                    <a:lnTo>
                      <a:pt x="2802" y="0"/>
                    </a:lnTo>
                    <a:lnTo>
                      <a:pt x="693" y="0"/>
                    </a:lnTo>
                    <a:lnTo>
                      <a:pt x="0" y="69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tint val="0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solidFill>
                  <a:srgbClr val="777777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800" b="0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0" name="WordArt 28"/>
              <p:cNvSpPr>
                <a:spLocks noChangeArrowheads="1" noChangeShapeType="1" noTextEdit="1"/>
              </p:cNvSpPr>
              <p:nvPr/>
            </p:nvSpPr>
            <p:spPr bwMode="auto">
              <a:xfrm>
                <a:off x="6635868" y="3857428"/>
                <a:ext cx="607991" cy="16225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buNone/>
                </a:pPr>
                <a:r>
                  <a:rPr lang="en-US" altLang="ko-KR" sz="3600" b="0" kern="10" dirty="0" smtClean="0">
                    <a:ln w="952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solidFill>
                      <a:srgbClr val="808080"/>
                    </a:solidFill>
                    <a:latin typeface="Tahoma"/>
                    <a:cs typeface="Tahoma"/>
                  </a:rPr>
                  <a:t>IPS</a:t>
                </a:r>
                <a:endParaRPr lang="ko-KR" altLang="en-US" sz="3600" b="0" kern="10" dirty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5877888" y="2175126"/>
              <a:ext cx="894797" cy="3016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0" dirty="0" smtClean="0">
                  <a:latin typeface="Times New Roman" pitchFamily="18" charset="0"/>
                  <a:ea typeface="함초롬돋움"/>
                  <a:cs typeface="Times New Roman" pitchFamily="18" charset="0"/>
                </a:rPr>
                <a:t>Filtering</a:t>
              </a:r>
              <a:endParaRPr lang="ko-KR" altLang="en-US" sz="1600" b="0" dirty="0">
                <a:latin typeface="Times New Roman" pitchFamily="18" charset="0"/>
                <a:ea typeface="함초롬돋움"/>
                <a:cs typeface="Times New Roman" pitchFamily="18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873462" y="2008386"/>
              <a:ext cx="581891" cy="3016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0" dirty="0" smtClean="0">
                  <a:latin typeface="Times New Roman" pitchFamily="18" charset="0"/>
                  <a:ea typeface="함초롬돋움"/>
                  <a:cs typeface="Times New Roman" pitchFamily="18" charset="0"/>
                </a:rPr>
                <a:t>NAT</a:t>
              </a:r>
              <a:endParaRPr lang="ko-KR" altLang="en-US" sz="1600" b="0" dirty="0">
                <a:latin typeface="Times New Roman" pitchFamily="18" charset="0"/>
                <a:ea typeface="함초롬돋움"/>
                <a:cs typeface="Times New Roman" pitchFamily="18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686332" y="2906202"/>
              <a:ext cx="1141467" cy="3016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0" dirty="0" smtClean="0">
                  <a:latin typeface="Times New Roman" pitchFamily="18" charset="0"/>
                  <a:ea typeface="함초롬돋움"/>
                  <a:cs typeface="Times New Roman" pitchFamily="18" charset="0"/>
                </a:rPr>
                <a:t>Wire Speed</a:t>
              </a:r>
              <a:endParaRPr lang="ko-KR" altLang="en-US" sz="1600" b="0" dirty="0">
                <a:latin typeface="Times New Roman" pitchFamily="18" charset="0"/>
                <a:ea typeface="함초롬돋움"/>
                <a:cs typeface="Times New Roman" pitchFamily="18" charset="0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40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891181" y="6292405"/>
            <a:ext cx="2057400" cy="365125"/>
          </a:xfrm>
        </p:spPr>
        <p:txBody>
          <a:bodyPr/>
          <a:lstStyle/>
          <a:p>
            <a:fld id="{4B2C3621-FE1A-460C-8E89-833D2DCCABB8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3" name="원통 2"/>
          <p:cNvSpPr/>
          <p:nvPr/>
        </p:nvSpPr>
        <p:spPr>
          <a:xfrm rot="16200000">
            <a:off x="457200" y="1435474"/>
            <a:ext cx="1472454" cy="793376"/>
          </a:xfrm>
          <a:prstGeom prst="ca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원통 3"/>
          <p:cNvSpPr/>
          <p:nvPr/>
        </p:nvSpPr>
        <p:spPr>
          <a:xfrm rot="16200000">
            <a:off x="1647264" y="1435473"/>
            <a:ext cx="1472454" cy="793376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원통 4"/>
          <p:cNvSpPr/>
          <p:nvPr/>
        </p:nvSpPr>
        <p:spPr>
          <a:xfrm rot="16200000">
            <a:off x="2837328" y="1435473"/>
            <a:ext cx="1472454" cy="793376"/>
          </a:xfrm>
          <a:prstGeom prst="can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원통 5"/>
          <p:cNvSpPr/>
          <p:nvPr/>
        </p:nvSpPr>
        <p:spPr>
          <a:xfrm rot="16200000">
            <a:off x="3913096" y="1435473"/>
            <a:ext cx="1472454" cy="793376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원통 6"/>
          <p:cNvSpPr/>
          <p:nvPr/>
        </p:nvSpPr>
        <p:spPr>
          <a:xfrm rot="16200000">
            <a:off x="5163672" y="1435473"/>
            <a:ext cx="1472454" cy="793376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원통 7"/>
          <p:cNvSpPr/>
          <p:nvPr/>
        </p:nvSpPr>
        <p:spPr>
          <a:xfrm rot="16200000">
            <a:off x="6377268" y="1435473"/>
            <a:ext cx="1472454" cy="793376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원통 8"/>
          <p:cNvSpPr/>
          <p:nvPr/>
        </p:nvSpPr>
        <p:spPr>
          <a:xfrm rot="16200000">
            <a:off x="7469841" y="1435472"/>
            <a:ext cx="1472454" cy="793376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171448" y="1250576"/>
            <a:ext cx="484094" cy="2007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158001" y="1452282"/>
            <a:ext cx="484094" cy="2007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158001" y="1734668"/>
            <a:ext cx="484094" cy="2007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171448" y="2010329"/>
            <a:ext cx="484094" cy="2007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171448" y="2292715"/>
            <a:ext cx="484094" cy="2007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8659906" y="1734668"/>
            <a:ext cx="484094" cy="2007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133784" y="16530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83491" y="16597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84517" y="16409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22057" y="16530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00774" y="16530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93392" y="16611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178802" y="16665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제목 2"/>
          <p:cNvSpPr txBox="1">
            <a:spLocks/>
          </p:cNvSpPr>
          <p:nvPr/>
        </p:nvSpPr>
        <p:spPr>
          <a:xfrm>
            <a:off x="292102" y="307051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침입 차단 시스템 필터들</a:t>
            </a: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/>
          </p:nvPr>
        </p:nvGraphicFramePr>
        <p:xfrm>
          <a:off x="292101" y="2801222"/>
          <a:ext cx="8656479" cy="38563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1359"/>
                <a:gridCol w="7925120"/>
              </a:tblGrid>
              <a:tr h="3981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필터</a:t>
                      </a:r>
                      <a:endParaRPr lang="ko-KR" altLang="en-US" sz="1800" b="1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기능</a:t>
                      </a:r>
                      <a:endParaRPr lang="ko-KR" altLang="en-US" sz="1800" b="1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218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</a:t>
                      </a:r>
                      <a:endParaRPr lang="ko-KR" altLang="en-US" sz="16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방화벽필터 </a:t>
                      </a:r>
                      <a:endParaRPr lang="en-US" altLang="ko-KR" sz="1600" dirty="0" smtClean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- </a:t>
                      </a:r>
                      <a:r>
                        <a:rPr lang="ko-KR" altLang="en-US" sz="16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액세스 </a:t>
                      </a:r>
                      <a:r>
                        <a:rPr lang="ko-KR" altLang="en-US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제어 및 </a:t>
                      </a:r>
                      <a:r>
                        <a:rPr lang="ko-KR" altLang="en-US" sz="1600" dirty="0" err="1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패킷</a:t>
                      </a:r>
                      <a:r>
                        <a:rPr lang="ko-KR" altLang="en-US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600" dirty="0" err="1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필터링</a:t>
                      </a:r>
                      <a:r>
                        <a:rPr lang="ko-KR" altLang="en-US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기능 </a:t>
                      </a:r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(IP, </a:t>
                      </a:r>
                      <a:r>
                        <a:rPr lang="ko-KR" altLang="en-US" sz="16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포트</a:t>
                      </a:r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6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등 패킷 필드별로 막을 패킷 정의</a:t>
                      </a:r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)</a:t>
                      </a:r>
                      <a:endParaRPr lang="ko-KR" altLang="en-US" sz="16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/>
                </a:tc>
              </a:tr>
              <a:tr h="6218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</a:t>
                      </a:r>
                      <a:endParaRPr lang="ko-KR" altLang="en-US" sz="16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트래픽</a:t>
                      </a:r>
                      <a:r>
                        <a:rPr lang="ko-KR" altLang="en-US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모니터링 및 </a:t>
                      </a:r>
                      <a:r>
                        <a:rPr lang="en-US" altLang="ko-KR" sz="1600" dirty="0" err="1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QoS</a:t>
                      </a:r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6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필터 </a:t>
                      </a:r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 - </a:t>
                      </a:r>
                      <a:r>
                        <a:rPr lang="ko-KR" altLang="en-US" sz="16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프로토콜별</a:t>
                      </a:r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6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서비스별</a:t>
                      </a:r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 IP </a:t>
                      </a:r>
                      <a:r>
                        <a:rPr lang="ko-KR" altLang="en-US" sz="16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영역별 </a:t>
                      </a:r>
                      <a:r>
                        <a:rPr lang="en-US" altLang="ko-KR" sz="1600" dirty="0" err="1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QoS</a:t>
                      </a:r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6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기능 제공</a:t>
                      </a:r>
                      <a:endParaRPr lang="ko-KR" altLang="en-US" sz="16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/>
                </a:tc>
              </a:tr>
              <a:tr h="6218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3</a:t>
                      </a:r>
                      <a:endParaRPr lang="ko-KR" altLang="en-US" sz="16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프로토콜 </a:t>
                      </a:r>
                      <a:r>
                        <a:rPr lang="ko-KR" altLang="en-US" sz="1600" dirty="0" err="1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무결성</a:t>
                      </a:r>
                      <a:r>
                        <a:rPr lang="ko-KR" altLang="en-US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확인 필터 </a:t>
                      </a:r>
                      <a:endParaRPr lang="en-US" altLang="ko-KR" sz="1600" dirty="0" smtClean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latinLnBrk="1"/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- FTP,</a:t>
                      </a:r>
                      <a:r>
                        <a:rPr lang="en-US" altLang="ko-KR" sz="1600" baseline="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DNS, </a:t>
                      </a:r>
                      <a:r>
                        <a:rPr lang="ko-KR" altLang="en-US" sz="1600" baseline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메일</a:t>
                      </a:r>
                      <a:r>
                        <a:rPr lang="en-US" altLang="ko-KR" sz="1600" baseline="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600" baseline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웹 등 </a:t>
                      </a:r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TCP/IP </a:t>
                      </a:r>
                      <a:r>
                        <a:rPr lang="ko-KR" altLang="en-US" sz="16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프로토콜 동작 표준에 위반하는 패킷 조사 </a:t>
                      </a:r>
                      <a:endParaRPr lang="ko-KR" altLang="en-US" sz="16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/>
                </a:tc>
              </a:tr>
              <a:tr h="3981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4</a:t>
                      </a:r>
                      <a:endParaRPr lang="ko-KR" altLang="en-US" sz="16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Signature </a:t>
                      </a:r>
                      <a:r>
                        <a:rPr lang="ko-KR" altLang="en-US" sz="16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이상 감시 필터 </a:t>
                      </a:r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: </a:t>
                      </a:r>
                      <a:r>
                        <a:rPr lang="ko-KR" altLang="en-US" sz="16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악성 코드</a:t>
                      </a:r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</a:t>
                      </a:r>
                      <a:r>
                        <a:rPr lang="en-US" altLang="ko-KR" sz="1600" baseline="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600" baseline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취약성</a:t>
                      </a:r>
                      <a:r>
                        <a:rPr lang="en-US" altLang="ko-KR" sz="1600" baseline="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600" baseline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웜에 대한 탐지 및 차단</a:t>
                      </a:r>
                      <a:endParaRPr lang="ko-KR" altLang="en-US" sz="16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/>
                </a:tc>
              </a:tr>
              <a:tr h="3981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5</a:t>
                      </a:r>
                      <a:endParaRPr lang="ko-KR" altLang="en-US" sz="16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DoS</a:t>
                      </a:r>
                      <a:r>
                        <a:rPr lang="en-US" altLang="ko-KR" sz="1600" baseline="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/DDoS </a:t>
                      </a:r>
                      <a:r>
                        <a:rPr lang="ko-KR" altLang="en-US" sz="1600" baseline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스캔 필터</a:t>
                      </a:r>
                      <a:endParaRPr lang="ko-KR" altLang="en-US" sz="16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/>
                </a:tc>
              </a:tr>
              <a:tr h="3981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6</a:t>
                      </a:r>
                      <a:endParaRPr lang="ko-KR" altLang="en-US" sz="16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L7</a:t>
                      </a:r>
                      <a:r>
                        <a:rPr lang="en-US" altLang="ko-KR" sz="1600" baseline="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600" baseline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필터 </a:t>
                      </a:r>
                      <a:r>
                        <a:rPr lang="en-US" altLang="ko-KR" sz="1600" baseline="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: TCP /IP </a:t>
                      </a:r>
                      <a:r>
                        <a:rPr lang="ko-KR" altLang="en-US" sz="1600" baseline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단편화</a:t>
                      </a:r>
                      <a:r>
                        <a:rPr lang="en-US" altLang="ko-KR" sz="1600" baseline="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600" baseline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웹 우회 공격 등 </a:t>
                      </a:r>
                      <a:r>
                        <a:rPr lang="en-US" altLang="ko-KR" sz="1600" baseline="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L7 </a:t>
                      </a:r>
                      <a:r>
                        <a:rPr lang="ko-KR" altLang="en-US" sz="1600" baseline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프로토콜 디코딩을 통한 필터</a:t>
                      </a:r>
                      <a:endParaRPr lang="ko-KR" altLang="en-US" sz="16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/>
                </a:tc>
              </a:tr>
              <a:tr h="3981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7</a:t>
                      </a:r>
                      <a:endParaRPr lang="ko-KR" altLang="en-US" sz="16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데이터 </a:t>
                      </a:r>
                      <a:r>
                        <a:rPr lang="ko-KR" altLang="en-US" sz="1600" dirty="0" err="1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콘텐츠</a:t>
                      </a:r>
                      <a:r>
                        <a:rPr lang="ko-KR" altLang="en-US" sz="1600" baseline="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내용을 기준으로 </a:t>
                      </a:r>
                      <a:r>
                        <a:rPr lang="ko-KR" altLang="en-US" sz="1600" baseline="0" dirty="0" err="1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필터링</a:t>
                      </a:r>
                      <a:r>
                        <a:rPr lang="ko-KR" altLang="en-US" sz="1600" baseline="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여부 결정 </a:t>
                      </a:r>
                      <a:endParaRPr lang="ko-KR" altLang="en-US" sz="16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850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4327" y="1076721"/>
            <a:ext cx="7985663" cy="4821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51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42345" y="771389"/>
            <a:ext cx="8767888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sz="1700" b="0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193675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웹 </a:t>
            </a:r>
            <a:r>
              <a:rPr lang="ko-KR" altLang="en-US" sz="17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컨텐츠</a:t>
            </a:r>
            <a:r>
              <a:rPr lang="en-US" altLang="ko-KR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700" b="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HTTP/HTTPS) </a:t>
            </a:r>
            <a:r>
              <a:rPr lang="ko-KR" altLang="en-US" sz="170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를</a:t>
            </a:r>
            <a:r>
              <a:rPr lang="ko-KR" altLang="en-US" sz="1700" b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700" b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분석하여 </a:t>
            </a:r>
            <a:r>
              <a:rPr lang="ko-KR" altLang="en-US" sz="1700" b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공격을 탐지 및 차단하는 기능을 가진 방화벽 </a:t>
            </a:r>
            <a:endParaRPr lang="en-US" altLang="ko-KR" sz="1700" b="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92075" algn="l">
              <a:lnSpc>
                <a:spcPct val="200000"/>
              </a:lnSpc>
            </a:pPr>
            <a:r>
              <a:rPr lang="en-US" altLang="ko-KR" sz="17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- OWASP Top 10</a:t>
            </a:r>
            <a:r>
              <a:rPr lang="ko-KR" altLang="en-US" sz="17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웹 공격에 사용되는 요청 파라미터 패턴을 분석 </a:t>
            </a: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342345" y="364873"/>
            <a:ext cx="7543800" cy="81303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❹</a:t>
            </a:r>
            <a:r>
              <a:rPr lang="en-US" altLang="ko-KR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 Application Firewall(WAF) </a:t>
            </a:r>
            <a:endParaRPr lang="ko-KR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12" y="2714191"/>
            <a:ext cx="8695732" cy="209897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48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99887" y="1148274"/>
            <a:ext cx="7886700" cy="576168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 NAC </a:t>
            </a:r>
            <a:r>
              <a:rPr lang="ko-KR" altLang="en-US" sz="20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기반 구성도</a:t>
            </a:r>
            <a:r>
              <a:rPr lang="en-US" altLang="ko-KR" sz="20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endParaRPr lang="ko-KR" altLang="en-US" sz="200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1138517" y="4351063"/>
            <a:ext cx="4580965" cy="932330"/>
          </a:xfrm>
          <a:custGeom>
            <a:avLst/>
            <a:gdLst>
              <a:gd name="connsiteX0" fmla="*/ 8965 w 4580965"/>
              <a:gd name="connsiteY0" fmla="*/ 932330 h 932330"/>
              <a:gd name="connsiteX1" fmla="*/ 0 w 4580965"/>
              <a:gd name="connsiteY1" fmla="*/ 0 h 932330"/>
              <a:gd name="connsiteX2" fmla="*/ 4580965 w 4580965"/>
              <a:gd name="connsiteY2" fmla="*/ 8965 h 932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80965" h="932330">
                <a:moveTo>
                  <a:pt x="8965" y="932330"/>
                </a:moveTo>
                <a:cubicBezTo>
                  <a:pt x="5977" y="621553"/>
                  <a:pt x="2988" y="310777"/>
                  <a:pt x="0" y="0"/>
                </a:cubicBezTo>
                <a:lnTo>
                  <a:pt x="4580965" y="896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702755" y="2105903"/>
            <a:ext cx="2759928" cy="29228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14132" y="5281709"/>
            <a:ext cx="1555910" cy="12208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C:\Users\Toshiba\AppData\Local\Microsoft\Windows\Temporary Internet Files\Content.IE5\TBE21NJN\MC900434845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56552" y="3241716"/>
            <a:ext cx="1130035" cy="1130035"/>
          </a:xfrm>
          <a:prstGeom prst="rect">
            <a:avLst/>
          </a:prstGeom>
          <a:noFill/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677" y="5612349"/>
            <a:ext cx="714435" cy="5747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26076" y="4992428"/>
            <a:ext cx="1576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네트워크 접근 요청</a:t>
            </a:r>
            <a:endParaRPr lang="ko-KR" altLang="en-US" sz="120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145601" y="4137539"/>
            <a:ext cx="1228165" cy="564777"/>
            <a:chOff x="3848858" y="1419779"/>
            <a:chExt cx="1228165" cy="564777"/>
          </a:xfrm>
        </p:grpSpPr>
        <p:sp>
          <p:nvSpPr>
            <p:cNvPr id="12" name="AutoShape 26"/>
            <p:cNvSpPr>
              <a:spLocks noChangeArrowheads="1"/>
            </p:cNvSpPr>
            <p:nvPr/>
          </p:nvSpPr>
          <p:spPr bwMode="auto">
            <a:xfrm>
              <a:off x="3848858" y="1419779"/>
              <a:ext cx="1228165" cy="564777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865780" y="1774224"/>
              <a:ext cx="823992" cy="19912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16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imes New Roman" pitchFamily="18" charset="0"/>
                  <a:cs typeface="Times New Roman" pitchFamily="18" charset="0"/>
                </a:rPr>
                <a:t>NAC</a:t>
              </a:r>
              <a:endParaRPr lang="ko-KR" altLang="en-US" sz="1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pic>
        <p:nvPicPr>
          <p:cNvPr id="14" name="Picture 2" descr="C:\Users\Toshiba\AppData\Local\Microsoft\Windows\Temporary Internet Files\Content.IE5\TBE21NJN\MC900434845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56545" y="3241716"/>
            <a:ext cx="1130035" cy="1130035"/>
          </a:xfrm>
          <a:prstGeom prst="rect">
            <a:avLst/>
          </a:prstGeom>
          <a:noFill/>
        </p:spPr>
      </p:pic>
      <p:pic>
        <p:nvPicPr>
          <p:cNvPr id="15" name="Picture 2" descr="C:\Users\Toshiba\AppData\Local\Microsoft\Windows\Temporary Internet Files\Content.IE5\TBE21NJN\MC900434845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6517" y="3267724"/>
            <a:ext cx="1130035" cy="1130035"/>
          </a:xfrm>
          <a:prstGeom prst="rect">
            <a:avLst/>
          </a:prstGeom>
          <a:noFill/>
        </p:spPr>
      </p:pic>
      <p:pic>
        <p:nvPicPr>
          <p:cNvPr id="16" name="Picture 2" descr="C:\Users\Toshiba\AppData\Local\Microsoft\Windows\Temporary Internet Files\Content.IE5\TBE21NJN\MC900434845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81222" y="2394768"/>
            <a:ext cx="1130035" cy="1130035"/>
          </a:xfrm>
          <a:prstGeom prst="rect">
            <a:avLst/>
          </a:prstGeom>
          <a:noFill/>
        </p:spPr>
      </p:pic>
      <p:pic>
        <p:nvPicPr>
          <p:cNvPr id="17" name="Picture 2" descr="C:\Users\Toshiba\AppData\Local\Microsoft\Windows\Temporary Internet Files\Content.IE5\TBE21NJN\MC900434845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9677" y="2400782"/>
            <a:ext cx="1130035" cy="1130035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1326676" y="2350692"/>
            <a:ext cx="3671694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9387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&lt;&lt;</a:t>
            </a:r>
            <a:r>
              <a:rPr lang="ko-KR" altLang="en-US" sz="1600" b="1" smtClean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점검항목</a:t>
            </a:r>
            <a:r>
              <a:rPr lang="en-US" altLang="ko-KR" sz="1600" b="1" dirty="0" smtClean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&gt;&gt;</a:t>
            </a:r>
          </a:p>
          <a:p>
            <a:pPr marL="179387">
              <a:lnSpc>
                <a:spcPct val="150000"/>
              </a:lnSpc>
            </a:pPr>
            <a:r>
              <a:rPr lang="ko-KR" altLang="en-US" sz="16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❶ 정상적인 장치</a:t>
            </a:r>
            <a:r>
              <a:rPr lang="en-US" altLang="ko-KR" sz="16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</a:t>
            </a:r>
            <a:r>
              <a:rPr lang="ko-KR" altLang="en-US" sz="16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사용자 인증 확인</a:t>
            </a:r>
            <a:endParaRPr lang="en-US" altLang="ko-KR" sz="16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179387">
              <a:lnSpc>
                <a:spcPct val="150000"/>
              </a:lnSpc>
            </a:pPr>
            <a:r>
              <a:rPr lang="ko-KR" altLang="en-US" sz="16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❷ </a:t>
            </a:r>
            <a:r>
              <a:rPr lang="ko-KR" altLang="en-US" sz="16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안티바이러스</a:t>
            </a:r>
            <a:r>
              <a:rPr lang="ko-KR" altLang="en-US" sz="16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설치 여부 점검</a:t>
            </a:r>
            <a:endParaRPr lang="en-US" altLang="ko-KR" sz="16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179387">
              <a:lnSpc>
                <a:spcPct val="150000"/>
              </a:lnSpc>
            </a:pPr>
            <a:r>
              <a:rPr lang="ko-KR" altLang="en-US" sz="16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❸ 보안패치 설치 여부 점검 </a:t>
            </a:r>
            <a:endParaRPr lang="ko-KR" altLang="en-US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0" name="자유형 19"/>
          <p:cNvSpPr/>
          <p:nvPr/>
        </p:nvSpPr>
        <p:spPr>
          <a:xfrm>
            <a:off x="2187388" y="4727581"/>
            <a:ext cx="1488141" cy="1172139"/>
          </a:xfrm>
          <a:custGeom>
            <a:avLst/>
            <a:gdLst>
              <a:gd name="connsiteX0" fmla="*/ 1488141 w 1488141"/>
              <a:gd name="connsiteY0" fmla="*/ 0 h 1398494"/>
              <a:gd name="connsiteX1" fmla="*/ 1488141 w 1488141"/>
              <a:gd name="connsiteY1" fmla="*/ 1389529 h 1398494"/>
              <a:gd name="connsiteX2" fmla="*/ 0 w 1488141"/>
              <a:gd name="connsiteY2" fmla="*/ 1398494 h 1398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8141" h="1398494">
                <a:moveTo>
                  <a:pt x="1488141" y="0"/>
                </a:moveTo>
                <a:lnTo>
                  <a:pt x="1488141" y="1389529"/>
                </a:lnTo>
                <a:lnTo>
                  <a:pt x="0" y="1398494"/>
                </a:lnTo>
              </a:path>
            </a:pathLst>
          </a:custGeom>
          <a:noFill/>
          <a:ln w="22225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373766" y="4351062"/>
            <a:ext cx="10050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650434" y="4973932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ko-KR" altLang="en-US" sz="14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22082" y="4043285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ko-KR" altLang="en-US" sz="14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94655" y="5257276"/>
            <a:ext cx="873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접근 차단</a:t>
            </a:r>
            <a:endParaRPr lang="ko-KR" altLang="en-US" sz="12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48910" y="4369962"/>
            <a:ext cx="827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접근 허용</a:t>
            </a:r>
            <a:endParaRPr lang="ko-KR" altLang="en-US" sz="12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243867" y="5057496"/>
            <a:ext cx="1677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Intranet Servers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Picture 158" descr="multilayer switch"/>
          <p:cNvPicPr preferRelativeResize="0"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140" y="3944838"/>
            <a:ext cx="679218" cy="60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" name="직선 화살표 연결선 28"/>
          <p:cNvCxnSpPr>
            <a:stCxn id="5" idx="1"/>
          </p:cNvCxnSpPr>
          <p:nvPr/>
        </p:nvCxnSpPr>
        <p:spPr>
          <a:xfrm flipV="1">
            <a:off x="1138517" y="4351062"/>
            <a:ext cx="20977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제목 1"/>
          <p:cNvSpPr txBox="1">
            <a:spLocks/>
          </p:cNvSpPr>
          <p:nvPr/>
        </p:nvSpPr>
        <p:spPr>
          <a:xfrm>
            <a:off x="391679" y="326050"/>
            <a:ext cx="7886700" cy="576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❺ </a:t>
            </a:r>
            <a:r>
              <a:rPr lang="en-US" altLang="ko-KR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NAC(Network Access Control)</a:t>
            </a:r>
            <a:endParaRPr lang="ko-KR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73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22EA7-80FE-42C8-BCF2-09639A4FECEC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2352"/>
            <a:ext cx="9144000" cy="51430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7746" y="454493"/>
            <a:ext cx="2775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사내망</a:t>
            </a:r>
            <a:r>
              <a:rPr lang="ko-KR" altLang="en-US" sz="32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구성도 </a:t>
            </a:r>
            <a:endParaRPr lang="ko-KR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4722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08" y="825991"/>
            <a:ext cx="4815719" cy="603200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288508" y="311600"/>
            <a:ext cx="7772400" cy="4661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❻</a:t>
            </a:r>
            <a:r>
              <a:rPr lang="en-US" altLang="ko-KR" sz="28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VPN (Virtual Private Network)</a:t>
            </a:r>
            <a:endParaRPr lang="ko-KR" altLang="en-US" sz="28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9827" y="1195754"/>
            <a:ext cx="526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인터넷과 같은 공중망을 이용하여 마치 </a:t>
            </a:r>
            <a:r>
              <a:rPr lang="ko-KR" altLang="en-US" sz="16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사설망을</a:t>
            </a:r>
            <a:r>
              <a:rPr lang="ko-KR" altLang="en-US" sz="16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사용하듯 네트워크를 안전하게 연결하기 위한 통신 터널을 만들어 데이터를 안전하게 전송하는 시스템</a:t>
            </a:r>
            <a:endParaRPr lang="ko-KR" altLang="en-US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220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4908" y="306134"/>
            <a:ext cx="7886700" cy="888486"/>
          </a:xfrm>
        </p:spPr>
        <p:txBody>
          <a:bodyPr>
            <a:normAutofit/>
          </a:bodyPr>
          <a:lstStyle/>
          <a:p>
            <a:r>
              <a:rPr lang="ko-KR" altLang="en-US" sz="34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계층별 암호화 프로토콜과 </a:t>
            </a:r>
            <a:r>
              <a:rPr lang="en-US" altLang="ko-KR" sz="34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VPN</a:t>
            </a:r>
            <a:r>
              <a:rPr lang="ko-KR" altLang="en-US" sz="3400" b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endParaRPr lang="ko-KR" altLang="en-US" sz="34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870212" y="2423899"/>
          <a:ext cx="7571396" cy="40805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61604"/>
                <a:gridCol w="2854896"/>
                <a:gridCol w="2854896"/>
              </a:tblGrid>
              <a:tr h="8062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계층 </a:t>
                      </a:r>
                      <a:endParaRPr lang="ko-KR" altLang="en-US" sz="2400" b="1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암호화 프로토콜 </a:t>
                      </a:r>
                      <a:endParaRPr lang="ko-KR" altLang="en-US" sz="2400" b="1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VPN</a:t>
                      </a:r>
                      <a:endParaRPr lang="ko-KR" altLang="en-US" sz="2400" b="1" dirty="0">
                        <a:latin typeface="Times New Roman" panose="02020603050405020304" pitchFamily="18" charset="0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54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</a:t>
                      </a:r>
                      <a:r>
                        <a:rPr lang="ko-KR" altLang="en-US" sz="20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계층</a:t>
                      </a:r>
                      <a:endParaRPr lang="ko-KR" altLang="en-US" sz="20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L2TP, PPTP</a:t>
                      </a:r>
                      <a:endParaRPr lang="ko-KR" altLang="en-US" sz="2000" dirty="0">
                        <a:latin typeface="Times New Roman" panose="02020603050405020304" pitchFamily="18" charset="0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L2TP</a:t>
                      </a:r>
                      <a:r>
                        <a:rPr lang="en-US" altLang="ko-KR" sz="18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VPN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PPTP VPN </a:t>
                      </a:r>
                      <a:endParaRPr lang="ko-KR" altLang="en-US" dirty="0">
                        <a:latin typeface="Times New Roman" panose="02020603050405020304" pitchFamily="18" charset="0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654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3</a:t>
                      </a:r>
                      <a:r>
                        <a:rPr lang="ko-KR" altLang="en-US" sz="20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계층</a:t>
                      </a:r>
                      <a:endParaRPr lang="ko-KR" altLang="en-US" sz="20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err="1" smtClean="0"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IPSec</a:t>
                      </a:r>
                      <a:endParaRPr lang="ko-KR" altLang="en-US" sz="2000" dirty="0">
                        <a:latin typeface="Times New Roman" panose="02020603050405020304" pitchFamily="18" charset="0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IPSec</a:t>
                      </a:r>
                      <a:r>
                        <a:rPr lang="ko-KR" altLang="en-US" sz="1800" baseline="0" smtClean="0"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800" baseline="0" dirty="0" smtClean="0"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VPN</a:t>
                      </a:r>
                      <a:endParaRPr lang="ko-KR" altLang="en-US" sz="1800" smtClean="0">
                        <a:latin typeface="Times New Roman" panose="02020603050405020304" pitchFamily="18" charset="0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654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4</a:t>
                      </a:r>
                      <a:r>
                        <a:rPr lang="ko-KR" altLang="en-US" sz="20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계층 </a:t>
                      </a:r>
                      <a:endParaRPr lang="ko-KR" altLang="en-US" sz="20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TLS</a:t>
                      </a:r>
                      <a:endParaRPr lang="ko-KR" altLang="en-US" sz="2000" dirty="0">
                        <a:latin typeface="Times New Roman" panose="02020603050405020304" pitchFamily="18" charset="0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SSL VPN</a:t>
                      </a:r>
                      <a:r>
                        <a:rPr lang="en-US" altLang="ko-KR" baseline="0" dirty="0" smtClean="0"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altLang="en-US" dirty="0">
                        <a:latin typeface="Times New Roman" panose="02020603050405020304" pitchFamily="18" charset="0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654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5</a:t>
                      </a:r>
                      <a:r>
                        <a:rPr lang="ko-KR" altLang="en-US" sz="20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계층</a:t>
                      </a:r>
                      <a:endParaRPr lang="ko-KR" altLang="en-US" sz="20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SSL</a:t>
                      </a:r>
                      <a:endParaRPr lang="ko-KR" altLang="en-US" sz="2000" dirty="0">
                        <a:latin typeface="Times New Roman" panose="02020603050405020304" pitchFamily="18" charset="0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/>
                </a:tc>
              </a:tr>
              <a:tr h="654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7</a:t>
                      </a:r>
                      <a:r>
                        <a:rPr lang="ko-KR" altLang="en-US" sz="20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계층 </a:t>
                      </a:r>
                      <a:endParaRPr lang="ko-KR" altLang="en-US" sz="20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HTTPS, SSH</a:t>
                      </a:r>
                      <a:r>
                        <a:rPr lang="en-US" altLang="ko-KR" sz="2000" baseline="0" dirty="0" smtClean="0"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2000" baseline="0" dirty="0" err="1" smtClean="0"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etc</a:t>
                      </a:r>
                      <a:endParaRPr lang="ko-KR" altLang="en-US" sz="2000" dirty="0">
                        <a:latin typeface="Times New Roman" panose="02020603050405020304" pitchFamily="18" charset="0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0212" y="1225673"/>
            <a:ext cx="57150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</a:t>
            </a:r>
            <a:r>
              <a:rPr lang="en-US" altLang="ko-KR" sz="20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VPN</a:t>
            </a:r>
            <a:r>
              <a:rPr lang="en-US" altLang="ko-KR" sz="20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:  </a:t>
            </a:r>
            <a:r>
              <a:rPr lang="ko-KR" altLang="en-US" sz="20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캡슐화 기술</a:t>
            </a:r>
            <a:r>
              <a:rPr lang="en-US" altLang="ko-KR" sz="20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20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암호화 </a:t>
            </a:r>
            <a:r>
              <a:rPr lang="en-US" altLang="ko-KR" sz="20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header</a:t>
            </a:r>
            <a:r>
              <a:rPr lang="ko-KR" altLang="en-US" sz="20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추가시킴</a:t>
            </a:r>
            <a:r>
              <a:rPr lang="en-US" altLang="ko-KR" sz="20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0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- </a:t>
            </a:r>
            <a:r>
              <a:rPr lang="en-US" altLang="ko-KR" sz="20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header</a:t>
            </a:r>
            <a:r>
              <a:rPr lang="en-US" altLang="ko-KR" sz="20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: </a:t>
            </a:r>
            <a:r>
              <a:rPr lang="ko-KR" altLang="en-US" sz="20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제어 정보  </a:t>
            </a:r>
            <a:endParaRPr lang="en-US" altLang="ko-KR" sz="20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92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79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366" y="1123274"/>
            <a:ext cx="8875058" cy="5306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114817" y="178488"/>
            <a:ext cx="7948246" cy="728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24" tIns="41061" rIns="82124" bIns="41061" anchor="b"/>
          <a:lstStyle/>
          <a:p>
            <a:pPr algn="l" defTabSz="814388">
              <a:lnSpc>
                <a:spcPct val="90000"/>
              </a:lnSpc>
            </a:pPr>
            <a:r>
              <a:rPr lang="en-US" altLang="ko-KR" sz="3600" dirty="0">
                <a:latin typeface="Times New Roman" pitchFamily="18" charset="0"/>
                <a:cs typeface="Times New Roman" pitchFamily="18" charset="0"/>
              </a:rPr>
              <a:t>   Cisco ASA VPN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81895" y="854194"/>
            <a:ext cx="4293163" cy="5381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</a:t>
            </a:r>
            <a:r>
              <a:rPr lang="en-US" altLang="ko-KR" sz="22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VPN = </a:t>
            </a:r>
            <a:r>
              <a:rPr lang="ko-KR" altLang="en-US" sz="22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캡슐화 기술 </a:t>
            </a:r>
            <a:r>
              <a:rPr lang="en-US" altLang="ko-KR" sz="2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= </a:t>
            </a:r>
            <a:r>
              <a:rPr lang="ko-KR" altLang="en-US" sz="22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터널 기술 </a:t>
            </a:r>
            <a:endParaRPr lang="en-US" altLang="ko-KR" sz="22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14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0565" y="248980"/>
            <a:ext cx="8129117" cy="748800"/>
          </a:xfrm>
        </p:spPr>
        <p:txBody>
          <a:bodyPr>
            <a:normAutofit/>
          </a:bodyPr>
          <a:lstStyle/>
          <a:p>
            <a:r>
              <a:rPr lang="en-US" sz="3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 Encapsulation—Tunnel or Transport Mode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BE6C9946-963C-465C-BF33-388DD7DECE7D}"/>
              </a:ext>
            </a:extLst>
          </p:cNvPr>
          <p:cNvSpPr/>
          <p:nvPr/>
        </p:nvSpPr>
        <p:spPr bwMode="auto">
          <a:xfrm>
            <a:off x="1140018" y="3035023"/>
            <a:ext cx="1111906" cy="6075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514487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</a:pPr>
            <a:endParaRPr lang="en-US" sz="1125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1FC467A2-2893-42EA-88DD-B9FADF1CE528}"/>
              </a:ext>
            </a:extLst>
          </p:cNvPr>
          <p:cNvSpPr/>
          <p:nvPr/>
        </p:nvSpPr>
        <p:spPr bwMode="auto">
          <a:xfrm>
            <a:off x="1173016" y="4426998"/>
            <a:ext cx="1078907" cy="612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514487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</a:pPr>
            <a:r>
              <a:rPr lang="en-US" sz="1125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199684CA-C097-42DE-AB7F-459E38C6061D}"/>
              </a:ext>
            </a:extLst>
          </p:cNvPr>
          <p:cNvSpPr/>
          <p:nvPr/>
        </p:nvSpPr>
        <p:spPr bwMode="auto">
          <a:xfrm>
            <a:off x="2257492" y="3039665"/>
            <a:ext cx="6348396" cy="60286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514487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</a:pPr>
            <a:endParaRPr lang="en-US" sz="1125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5B8CA39E-8748-437B-9EF5-F8DCD61849A2}"/>
              </a:ext>
            </a:extLst>
          </p:cNvPr>
          <p:cNvSpPr txBox="1"/>
          <p:nvPr/>
        </p:nvSpPr>
        <p:spPr>
          <a:xfrm>
            <a:off x="1198358" y="3088700"/>
            <a:ext cx="93256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br>
              <a:rPr lang="en-US" sz="1350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350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 header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F1259F63-66DA-4A5C-9A7B-205AB4B37D72}"/>
              </a:ext>
            </a:extLst>
          </p:cNvPr>
          <p:cNvSpPr/>
          <p:nvPr/>
        </p:nvSpPr>
        <p:spPr bwMode="auto">
          <a:xfrm>
            <a:off x="2251924" y="4426998"/>
            <a:ext cx="5041885" cy="59876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514487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</a:pPr>
            <a:endParaRPr lang="en-US" sz="1125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1AD92C92-A57B-4205-9642-B0E3C5C0D11C}"/>
              </a:ext>
            </a:extLst>
          </p:cNvPr>
          <p:cNvSpPr txBox="1"/>
          <p:nvPr/>
        </p:nvSpPr>
        <p:spPr>
          <a:xfrm>
            <a:off x="2257492" y="3177695"/>
            <a:ext cx="11510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 header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CE4F062B-9C69-4B73-BFF3-6C1BA343DA93}"/>
              </a:ext>
            </a:extLst>
          </p:cNvPr>
          <p:cNvSpPr txBox="1"/>
          <p:nvPr/>
        </p:nvSpPr>
        <p:spPr>
          <a:xfrm>
            <a:off x="7545655" y="3129500"/>
            <a:ext cx="90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 integrity</a:t>
            </a:r>
          </a:p>
          <a:p>
            <a:r>
              <a:rPr lang="en-US" sz="9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(HMAC)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13B85A24-E657-4161-BA87-70C73C6685A4}"/>
              </a:ext>
            </a:extLst>
          </p:cNvPr>
          <p:cNvSpPr txBox="1"/>
          <p:nvPr/>
        </p:nvSpPr>
        <p:spPr>
          <a:xfrm>
            <a:off x="6725849" y="3135664"/>
            <a:ext cx="9286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 trailer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xmlns="" id="{B4CDE231-FE96-490C-B87B-1586C5772263}"/>
              </a:ext>
            </a:extLst>
          </p:cNvPr>
          <p:cNvCxnSpPr/>
          <p:nvPr/>
        </p:nvCxnSpPr>
        <p:spPr bwMode="auto">
          <a:xfrm>
            <a:off x="7545654" y="3041214"/>
            <a:ext cx="0" cy="60131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9EBBC2F0-FE0D-4C03-87F2-F4F72AC2D072}"/>
              </a:ext>
            </a:extLst>
          </p:cNvPr>
          <p:cNvSpPr txBox="1"/>
          <p:nvPr/>
        </p:nvSpPr>
        <p:spPr>
          <a:xfrm>
            <a:off x="2259088" y="4597145"/>
            <a:ext cx="9882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  header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88108D14-E2ED-40FD-8D74-CCD8F308D0B5}"/>
              </a:ext>
            </a:extLst>
          </p:cNvPr>
          <p:cNvSpPr txBox="1"/>
          <p:nvPr/>
        </p:nvSpPr>
        <p:spPr>
          <a:xfrm>
            <a:off x="6226731" y="4520404"/>
            <a:ext cx="120191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 integrity</a:t>
            </a:r>
          </a:p>
          <a:p>
            <a:r>
              <a:rPr lang="en-US" sz="9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(HMAC</a:t>
            </a:r>
            <a:r>
              <a:rPr lang="en-US" sz="105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0E99881F-493B-487E-BDF2-6FFC092B1926}"/>
              </a:ext>
            </a:extLst>
          </p:cNvPr>
          <p:cNvSpPr txBox="1"/>
          <p:nvPr/>
        </p:nvSpPr>
        <p:spPr>
          <a:xfrm>
            <a:off x="5475078" y="4542033"/>
            <a:ext cx="7813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 trailer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xmlns="" id="{92BA0C4F-78E5-4A9C-B1EC-B463A6470839}"/>
              </a:ext>
            </a:extLst>
          </p:cNvPr>
          <p:cNvCxnSpPr/>
          <p:nvPr/>
        </p:nvCxnSpPr>
        <p:spPr bwMode="auto">
          <a:xfrm>
            <a:off x="6226731" y="4426999"/>
            <a:ext cx="0" cy="608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AE517067-99F7-400B-890C-21CE4DFADF86}"/>
              </a:ext>
            </a:extLst>
          </p:cNvPr>
          <p:cNvSpPr txBox="1"/>
          <p:nvPr/>
        </p:nvSpPr>
        <p:spPr>
          <a:xfrm>
            <a:off x="1121270" y="2687672"/>
            <a:ext cx="19328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Tunnel Mode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A6E48DEE-9220-45FD-814E-203DBC199574}"/>
              </a:ext>
            </a:extLst>
          </p:cNvPr>
          <p:cNvSpPr txBox="1"/>
          <p:nvPr/>
        </p:nvSpPr>
        <p:spPr>
          <a:xfrm>
            <a:off x="1121269" y="4126838"/>
            <a:ext cx="20416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Transport Mode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E9A3209E-D3ED-4A91-963D-42787B3A700C}"/>
              </a:ext>
            </a:extLst>
          </p:cNvPr>
          <p:cNvSpPr/>
          <p:nvPr/>
        </p:nvSpPr>
        <p:spPr bwMode="auto">
          <a:xfrm>
            <a:off x="3088889" y="3031534"/>
            <a:ext cx="3636960" cy="6014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514487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</a:pPr>
            <a:endParaRPr lang="en-US" sz="1125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7F73AA9D-6F71-4073-8ED4-4F79A8571EF8}"/>
              </a:ext>
            </a:extLst>
          </p:cNvPr>
          <p:cNvSpPr/>
          <p:nvPr/>
        </p:nvSpPr>
        <p:spPr bwMode="auto">
          <a:xfrm>
            <a:off x="3149594" y="4436526"/>
            <a:ext cx="2295440" cy="598761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514487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</a:pPr>
            <a:endParaRPr lang="en-US" sz="1125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876B4B83-B92D-44F2-97B8-80DC2699A43C}"/>
              </a:ext>
            </a:extLst>
          </p:cNvPr>
          <p:cNvSpPr txBox="1"/>
          <p:nvPr/>
        </p:nvSpPr>
        <p:spPr>
          <a:xfrm>
            <a:off x="3323653" y="4594912"/>
            <a:ext cx="219728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TCP/UDP/SCTP….Data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FD738232-D838-49CB-B67D-59D1202A71EC}"/>
              </a:ext>
            </a:extLst>
          </p:cNvPr>
          <p:cNvSpPr txBox="1"/>
          <p:nvPr/>
        </p:nvSpPr>
        <p:spPr>
          <a:xfrm>
            <a:off x="3129450" y="3095052"/>
            <a:ext cx="126967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35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</a:t>
            </a:r>
            <a:br>
              <a:rPr lang="en-US" sz="135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35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 header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8C908ACD-138D-4585-9F80-B643E1DB7A78}"/>
              </a:ext>
            </a:extLst>
          </p:cNvPr>
          <p:cNvSpPr/>
          <p:nvPr/>
        </p:nvSpPr>
        <p:spPr bwMode="auto">
          <a:xfrm>
            <a:off x="4449464" y="3031534"/>
            <a:ext cx="2314494" cy="601465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514487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</a:pPr>
            <a:endParaRPr lang="en-US" sz="1125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F2B7DA13-1108-4D3F-A7DA-047C187C3DFC}"/>
              </a:ext>
            </a:extLst>
          </p:cNvPr>
          <p:cNvSpPr txBox="1"/>
          <p:nvPr/>
        </p:nvSpPr>
        <p:spPr>
          <a:xfrm>
            <a:off x="4671479" y="3187223"/>
            <a:ext cx="233855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TCP/UDP/SCTP….Data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CD9B94C7-24C2-4852-B4E0-9BA5D195F12A}"/>
              </a:ext>
            </a:extLst>
          </p:cNvPr>
          <p:cNvSpPr/>
          <p:nvPr/>
        </p:nvSpPr>
        <p:spPr bwMode="auto">
          <a:xfrm>
            <a:off x="1121012" y="1872518"/>
            <a:ext cx="3461158" cy="55846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514487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</a:pPr>
            <a:r>
              <a:rPr lang="en-US" sz="1125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1B2D0288-8A32-44A1-8C49-A12C5B95C094}"/>
              </a:ext>
            </a:extLst>
          </p:cNvPr>
          <p:cNvSpPr txBox="1"/>
          <p:nvPr/>
        </p:nvSpPr>
        <p:spPr>
          <a:xfrm>
            <a:off x="1173017" y="1944930"/>
            <a:ext cx="9579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</a:t>
            </a:r>
            <a:br>
              <a:rPr lang="en-US" sz="135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35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 header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D4601597-45EF-4067-A39F-B0CE348002CF}"/>
              </a:ext>
            </a:extLst>
          </p:cNvPr>
          <p:cNvSpPr txBox="1"/>
          <p:nvPr/>
        </p:nvSpPr>
        <p:spPr>
          <a:xfrm>
            <a:off x="101972" y="1991108"/>
            <a:ext cx="12994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 Packet 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8E501B67-0507-4203-B021-769E60480FB9}"/>
              </a:ext>
            </a:extLst>
          </p:cNvPr>
          <p:cNvSpPr/>
          <p:nvPr/>
        </p:nvSpPr>
        <p:spPr bwMode="auto">
          <a:xfrm>
            <a:off x="2251924" y="1878075"/>
            <a:ext cx="2330247" cy="552906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514487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</a:pPr>
            <a:endParaRPr lang="en-US" sz="1125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C99A698F-6E10-4DC3-A3EA-A123CDB1C9AF}"/>
              </a:ext>
            </a:extLst>
          </p:cNvPr>
          <p:cNvSpPr txBox="1"/>
          <p:nvPr/>
        </p:nvSpPr>
        <p:spPr>
          <a:xfrm>
            <a:off x="2466644" y="2015993"/>
            <a:ext cx="24435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TCP/UDP…..Data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3098510D-A67F-4CA6-9FD4-0811E2305C0A}"/>
              </a:ext>
            </a:extLst>
          </p:cNvPr>
          <p:cNvSpPr txBox="1"/>
          <p:nvPr/>
        </p:nvSpPr>
        <p:spPr>
          <a:xfrm>
            <a:off x="5255928" y="3686507"/>
            <a:ext cx="8884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Encrypted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xmlns="" id="{68B7B1C4-7A92-4154-BBDC-E8E7872AEF85}"/>
              </a:ext>
            </a:extLst>
          </p:cNvPr>
          <p:cNvCxnSpPr/>
          <p:nvPr/>
        </p:nvCxnSpPr>
        <p:spPr>
          <a:xfrm flipV="1">
            <a:off x="5984048" y="3801955"/>
            <a:ext cx="1562742" cy="864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xmlns="" id="{C9B23B11-924C-40D5-9B06-E5E8AD6D00ED}"/>
              </a:ext>
            </a:extLst>
          </p:cNvPr>
          <p:cNvCxnSpPr>
            <a:stCxn id="76" idx="1"/>
          </p:cNvCxnSpPr>
          <p:nvPr/>
        </p:nvCxnSpPr>
        <p:spPr>
          <a:xfrm flipH="1" flipV="1">
            <a:off x="3088889" y="3801955"/>
            <a:ext cx="2167039" cy="1151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xmlns="" id="{D78564CA-5E88-4FB5-9DC8-B261DB5636AF}"/>
              </a:ext>
            </a:extLst>
          </p:cNvPr>
          <p:cNvCxnSpPr>
            <a:stCxn id="86" idx="1"/>
          </p:cNvCxnSpPr>
          <p:nvPr/>
        </p:nvCxnSpPr>
        <p:spPr>
          <a:xfrm flipH="1" flipV="1">
            <a:off x="2251923" y="4011514"/>
            <a:ext cx="1949038" cy="11389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xmlns="" id="{DAF32063-26B5-4118-B9CD-B351ACA2EF76}"/>
              </a:ext>
            </a:extLst>
          </p:cNvPr>
          <p:cNvSpPr txBox="1"/>
          <p:nvPr/>
        </p:nvSpPr>
        <p:spPr>
          <a:xfrm>
            <a:off x="4200961" y="3895945"/>
            <a:ext cx="10295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Authenticated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xmlns="" id="{EAA76269-C843-4E24-BE4F-A7F7C8B73232}"/>
              </a:ext>
            </a:extLst>
          </p:cNvPr>
          <p:cNvCxnSpPr/>
          <p:nvPr/>
        </p:nvCxnSpPr>
        <p:spPr>
          <a:xfrm>
            <a:off x="5144730" y="4021041"/>
            <a:ext cx="2402060" cy="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xmlns="" id="{CE110A34-5A48-41EB-A594-5C37CC051FEB}"/>
              </a:ext>
            </a:extLst>
          </p:cNvPr>
          <p:cNvCxnSpPr>
            <a:stCxn id="89" idx="1"/>
          </p:cNvCxnSpPr>
          <p:nvPr/>
        </p:nvCxnSpPr>
        <p:spPr>
          <a:xfrm flipH="1" flipV="1">
            <a:off x="3163039" y="5217487"/>
            <a:ext cx="784232" cy="11511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B3EEA19E-6866-4445-9AB5-ED9467206CA3}"/>
              </a:ext>
            </a:extLst>
          </p:cNvPr>
          <p:cNvSpPr txBox="1"/>
          <p:nvPr/>
        </p:nvSpPr>
        <p:spPr>
          <a:xfrm>
            <a:off x="3947271" y="5102040"/>
            <a:ext cx="8884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Encrypted    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xmlns="" id="{364AD56B-2214-46F7-BDAB-3FD826CE4136}"/>
              </a:ext>
            </a:extLst>
          </p:cNvPr>
          <p:cNvCxnSpPr/>
          <p:nvPr/>
        </p:nvCxnSpPr>
        <p:spPr>
          <a:xfrm flipV="1">
            <a:off x="4665124" y="5217485"/>
            <a:ext cx="1591325" cy="2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xmlns="" id="{D8E23B3B-FB89-473B-BE74-A832AA7A7D98}"/>
              </a:ext>
            </a:extLst>
          </p:cNvPr>
          <p:cNvCxnSpPr>
            <a:stCxn id="92" idx="1"/>
          </p:cNvCxnSpPr>
          <p:nvPr/>
        </p:nvCxnSpPr>
        <p:spPr>
          <a:xfrm flipH="1" flipV="1">
            <a:off x="2259090" y="5402527"/>
            <a:ext cx="780550" cy="1151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735E2766-27FD-48FF-897F-5B23CAFE1140}"/>
              </a:ext>
            </a:extLst>
          </p:cNvPr>
          <p:cNvSpPr txBox="1"/>
          <p:nvPr/>
        </p:nvSpPr>
        <p:spPr>
          <a:xfrm>
            <a:off x="3039640" y="5287079"/>
            <a:ext cx="10295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Authenticated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xmlns="" id="{60032154-403A-43CB-8E68-AAE5596890D4}"/>
              </a:ext>
            </a:extLst>
          </p:cNvPr>
          <p:cNvCxnSpPr>
            <a:stCxn id="92" idx="3"/>
          </p:cNvCxnSpPr>
          <p:nvPr/>
        </p:nvCxnSpPr>
        <p:spPr>
          <a:xfrm flipV="1">
            <a:off x="4069156" y="5402527"/>
            <a:ext cx="2187293" cy="1151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2D3530B9-BD76-41F4-B3B0-C2D6C7A53119}"/>
              </a:ext>
            </a:extLst>
          </p:cNvPr>
          <p:cNvSpPr txBox="1"/>
          <p:nvPr/>
        </p:nvSpPr>
        <p:spPr>
          <a:xfrm>
            <a:off x="1223862" y="4493469"/>
            <a:ext cx="95891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35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</a:t>
            </a:r>
            <a:br>
              <a:rPr lang="en-US" sz="135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35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 header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569570F2-A603-4EED-9904-9947B98ED5B6}"/>
              </a:ext>
            </a:extLst>
          </p:cNvPr>
          <p:cNvSpPr txBox="1"/>
          <p:nvPr/>
        </p:nvSpPr>
        <p:spPr>
          <a:xfrm>
            <a:off x="1067852" y="1567115"/>
            <a:ext cx="1454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VPN</a:t>
            </a:r>
          </a:p>
        </p:txBody>
      </p:sp>
      <p:sp>
        <p:nvSpPr>
          <p:cNvPr id="43" name="슬라이드 번호 개체 틀 5"/>
          <p:cNvSpPr txBox="1">
            <a:spLocks/>
          </p:cNvSpPr>
          <p:nvPr/>
        </p:nvSpPr>
        <p:spPr>
          <a:xfrm>
            <a:off x="6857445" y="6321920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 smtClean="0"/>
              <a:t>63</a:t>
            </a:r>
            <a:endParaRPr lang="ko-KR" altLang="en-US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3750829"/>
      </p:ext>
    </p:extLst>
  </p:cSld>
  <p:clrMapOvr>
    <a:masterClrMapping/>
  </p:clrMapOvr>
  <p:transition spd="slow"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64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61" y="1826337"/>
            <a:ext cx="8705920" cy="354445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="" xmlns:a16="http://schemas.microsoft.com/office/drawing/2014/main" id="{8A97FC1E-BDB2-0B1B-3E5A-B2E8E2DE311A}"/>
              </a:ext>
            </a:extLst>
          </p:cNvPr>
          <p:cNvSpPr txBox="1">
            <a:spLocks/>
          </p:cNvSpPr>
          <p:nvPr/>
        </p:nvSpPr>
        <p:spPr>
          <a:xfrm>
            <a:off x="508920" y="563514"/>
            <a:ext cx="7930887" cy="62338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Tunnel Mode</a:t>
            </a:r>
            <a:endParaRPr 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083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65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83" y="1976109"/>
            <a:ext cx="8525962" cy="289600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="" xmlns:a16="http://schemas.microsoft.com/office/drawing/2014/main" id="{8A97FC1E-BDB2-0B1B-3E5A-B2E8E2DE311A}"/>
              </a:ext>
            </a:extLst>
          </p:cNvPr>
          <p:cNvSpPr txBox="1">
            <a:spLocks/>
          </p:cNvSpPr>
          <p:nvPr/>
        </p:nvSpPr>
        <p:spPr>
          <a:xfrm>
            <a:off x="508920" y="563514"/>
            <a:ext cx="7930887" cy="62338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Transport Mode</a:t>
            </a:r>
            <a:endParaRPr 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1383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제목 2"/>
          <p:cNvSpPr>
            <a:spLocks noGrp="1"/>
          </p:cNvSpPr>
          <p:nvPr>
            <p:ph type="title"/>
          </p:nvPr>
        </p:nvSpPr>
        <p:spPr>
          <a:xfrm>
            <a:off x="377837" y="-13842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ko-KR" sz="2800" b="1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❼ </a:t>
            </a:r>
            <a:r>
              <a:rPr lang="en-US" altLang="ko-KR" sz="2800" b="1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함초롬돋움" panose="02030504000101010101" pitchFamily="18" charset="-127"/>
                <a:cs typeface="Times New Roman" panose="02020603050405020304" pitchFamily="18" charset="0"/>
              </a:rPr>
              <a:t>DDoS</a:t>
            </a:r>
            <a:r>
              <a:rPr lang="en-US" altLang="ko-KR" sz="2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함초롬돋움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800" b="1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대응 시스템</a:t>
            </a:r>
            <a:r>
              <a:rPr lang="ko-KR" altLang="en-US" sz="2800" b="1" smtClean="0">
                <a:solidFill>
                  <a:schemeClr val="tx1"/>
                </a:solidFill>
                <a:latin typeface="Times New Roman" panose="02020603050405020304" pitchFamily="18" charset="0"/>
                <a:ea typeface="함초롬돋움" panose="02030504000101010101" pitchFamily="18" charset="-127"/>
                <a:cs typeface="Times New Roman" panose="02020603050405020304" pitchFamily="18" charset="0"/>
              </a:rPr>
              <a:t> </a:t>
            </a:r>
            <a:endParaRPr lang="ko-KR" altLang="en-US" sz="2800" b="1" dirty="0" smtClean="0">
              <a:solidFill>
                <a:schemeClr val="tx1"/>
              </a:solidFill>
              <a:latin typeface="Times New Roman" panose="02020603050405020304" pitchFamily="18" charset="0"/>
              <a:ea typeface="함초롬돋움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0723" name="내용 개체 틀 4"/>
          <p:cNvSpPr>
            <a:spLocks noGrp="1"/>
          </p:cNvSpPr>
          <p:nvPr>
            <p:ph sz="quarter" idx="10"/>
          </p:nvPr>
        </p:nvSpPr>
        <p:spPr>
          <a:xfrm>
            <a:off x="581998" y="1071047"/>
            <a:ext cx="7980003" cy="5012099"/>
          </a:xfrm>
        </p:spPr>
        <p:txBody>
          <a:bodyPr>
            <a:normAutofit/>
          </a:bodyPr>
          <a:lstStyle/>
          <a:p>
            <a:pPr indent="-2508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DDoS</a:t>
            </a:r>
            <a:r>
              <a:rPr lang="en-US" altLang="ko-KR" sz="1600" b="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600" b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공격에 특화된 방어 네트워크 보안 장비</a:t>
            </a:r>
            <a:endParaRPr lang="en-US" altLang="ko-KR" sz="1600" b="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indent="-2508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기존 방화벽와 </a:t>
            </a:r>
            <a:r>
              <a:rPr lang="en-US" altLang="ko-KR" sz="16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IPS</a:t>
            </a:r>
            <a:r>
              <a:rPr lang="ko-KR" altLang="en-US" sz="16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 </a:t>
            </a:r>
            <a:r>
              <a:rPr lang="en-US" altLang="ko-KR" sz="16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DDoS</a:t>
            </a:r>
            <a:r>
              <a:rPr lang="en-US" altLang="ko-KR" sz="16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6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공격이 일정 수준을 방어할 수 있었지만 대량의 </a:t>
            </a:r>
            <a:r>
              <a:rPr lang="en-US" altLang="ko-KR" sz="16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DDoS</a:t>
            </a:r>
            <a:r>
              <a:rPr lang="en-US" altLang="ko-KR" sz="16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6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endParaRPr lang="en-US" altLang="ko-KR" sz="16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92075" indent="0">
              <a:lnSpc>
                <a:spcPct val="150000"/>
              </a:lnSpc>
              <a:buNone/>
            </a:pPr>
            <a:r>
              <a:rPr lang="ko-KR" altLang="en-US" sz="16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공격이 한계에 의해 생성된 장비</a:t>
            </a:r>
            <a:endParaRPr lang="en-US" altLang="ko-KR" sz="1600" b="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5" name="슬라이드 번호 개체 틀 6"/>
          <p:cNvSpPr txBox="1">
            <a:spLocks/>
          </p:cNvSpPr>
          <p:nvPr/>
        </p:nvSpPr>
        <p:spPr>
          <a:xfrm>
            <a:off x="6857445" y="6321920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</a:rPr>
              <a:t>65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074" name="Picture 2" descr="https://image.ahnlab.com/comm/info/article_100205_0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72" y="2443629"/>
            <a:ext cx="7495929" cy="154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image.ahnlab.com/comm/info/article_100205_0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64" y="4528651"/>
            <a:ext cx="577215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3529" y="2487444"/>
            <a:ext cx="1572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&lt;&lt;</a:t>
            </a:r>
            <a:r>
              <a:rPr lang="en-US" altLang="ko-KR" sz="1600" dirty="0" smtClean="0"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Inline</a:t>
            </a:r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60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방식</a:t>
            </a:r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&gt;&gt;</a:t>
            </a:r>
            <a:endParaRPr lang="ko-KR" altLang="en-US" sz="160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3529" y="4528651"/>
            <a:ext cx="20746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&lt;&lt;</a:t>
            </a:r>
            <a:r>
              <a:rPr lang="en-US" altLang="ko-KR" sz="1600" dirty="0" smtClean="0"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Out-of-Path</a:t>
            </a:r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60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방식</a:t>
            </a:r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&gt;&gt;</a:t>
            </a:r>
            <a:endParaRPr lang="ko-KR" altLang="en-US" sz="160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70242" y="3910887"/>
            <a:ext cx="552587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DDoS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40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대응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40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장비로 유입되는 트래픽을 모니터닝하여 공격을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40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차단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방화벽 앞에 위치 </a:t>
            </a:r>
            <a:endParaRPr lang="ko-KR" altLang="en-US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48613" y="5875150"/>
            <a:ext cx="4413388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미러링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장비로 </a:t>
            </a:r>
            <a:r>
              <a:rPr lang="ko-KR" altLang="en-US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패킷을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받아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DDOS </a:t>
            </a:r>
            <a:r>
              <a:rPr lang="ko-KR" altLang="en-US" sz="140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장비로 분석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</a:t>
            </a:r>
            <a:r>
              <a:rPr lang="ko-KR" altLang="en-US" sz="140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차단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In-Line</a:t>
            </a:r>
            <a:r>
              <a:rPr lang="ko-KR" altLang="en-US" sz="140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방식보다 구축 비용이 많이 듦</a:t>
            </a:r>
            <a:endParaRPr lang="ko-KR" altLang="en-US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427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37" y="2579489"/>
            <a:ext cx="8601481" cy="4226223"/>
          </a:xfrm>
          <a:prstGeom prst="rect">
            <a:avLst/>
          </a:prstGeom>
        </p:spPr>
      </p:pic>
      <p:sp>
        <p:nvSpPr>
          <p:cNvPr id="30722" name="제목 2"/>
          <p:cNvSpPr>
            <a:spLocks noGrp="1"/>
          </p:cNvSpPr>
          <p:nvPr>
            <p:ph type="title"/>
          </p:nvPr>
        </p:nvSpPr>
        <p:spPr>
          <a:xfrm>
            <a:off x="377837" y="-13842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ko-KR" sz="2800" b="1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❽ </a:t>
            </a:r>
            <a:r>
              <a:rPr lang="en-US" altLang="ko-KR" sz="2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함초롬돋움" panose="02030504000101010101" pitchFamily="18" charset="-127"/>
                <a:cs typeface="Times New Roman" panose="02020603050405020304" pitchFamily="18" charset="0"/>
              </a:rPr>
              <a:t>UTM </a:t>
            </a:r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(Universal Threat Management) </a:t>
            </a:r>
            <a:endParaRPr lang="ko-KR" altLang="en-US" sz="2800" b="1" dirty="0" smtClean="0">
              <a:solidFill>
                <a:schemeClr val="tx1"/>
              </a:solidFill>
              <a:latin typeface="Times New Roman" panose="02020603050405020304" pitchFamily="18" charset="0"/>
              <a:ea typeface="함초롬돋움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0723" name="내용 개체 틀 4"/>
          <p:cNvSpPr>
            <a:spLocks noGrp="1"/>
          </p:cNvSpPr>
          <p:nvPr>
            <p:ph sz="quarter" idx="10"/>
          </p:nvPr>
        </p:nvSpPr>
        <p:spPr>
          <a:xfrm>
            <a:off x="581998" y="1071047"/>
            <a:ext cx="7980003" cy="5012099"/>
          </a:xfrm>
        </p:spPr>
        <p:txBody>
          <a:bodyPr>
            <a:normAutofit/>
          </a:bodyPr>
          <a:lstStyle/>
          <a:p>
            <a:pPr indent="-2508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다양한 보안 기능을 하나의 장비로 통합하여 제공하는 보안 솔루션 </a:t>
            </a:r>
            <a:endParaRPr lang="en-US" altLang="ko-KR" sz="1800" b="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indent="-2508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네트워크는 간단해져서 투자 비용은 줄고 관리는 쉬워짐</a:t>
            </a:r>
            <a:endParaRPr lang="en-US" altLang="ko-KR" sz="18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indent="-2508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중소 규모의 네트워크를 중심으로 많이 적용되고 있는 장비 </a:t>
            </a:r>
            <a:endParaRPr lang="en-US" altLang="ko-KR" sz="1800" b="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5" name="슬라이드 번호 개체 틀 6"/>
          <p:cNvSpPr txBox="1">
            <a:spLocks/>
          </p:cNvSpPr>
          <p:nvPr/>
        </p:nvSpPr>
        <p:spPr>
          <a:xfrm>
            <a:off x="6857445" y="6321920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</a:rPr>
              <a:t>65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3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028790" y="6398574"/>
            <a:ext cx="2057400" cy="365125"/>
          </a:xfrm>
        </p:spPr>
        <p:txBody>
          <a:bodyPr/>
          <a:lstStyle/>
          <a:p>
            <a:fld id="{A898C8F9-1B7B-4208-8946-3C69B0991E57}" type="slidenum">
              <a:rPr lang="ko-KR" altLang="en-US" smtClean="0"/>
              <a:t>68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33214" y="3690223"/>
            <a:ext cx="2165131" cy="4834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33213" y="4173698"/>
            <a:ext cx="2165132" cy="125073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508856" y="3185727"/>
            <a:ext cx="2165131" cy="4834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508855" y="3669202"/>
            <a:ext cx="2165132" cy="175522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684497" y="2712761"/>
            <a:ext cx="2165131" cy="4834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84496" y="3196236"/>
            <a:ext cx="2175641" cy="222819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860139" y="2197754"/>
            <a:ext cx="2165131" cy="4834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860138" y="2681229"/>
            <a:ext cx="2165132" cy="27432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09928" y="3787301"/>
            <a:ext cx="145424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b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단위보안관제</a:t>
            </a:r>
            <a:endParaRPr lang="ko-KR" altLang="en-US" sz="17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17101" y="3250493"/>
            <a:ext cx="145424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통합보안관제</a:t>
            </a:r>
            <a:endParaRPr lang="ko-KR" altLang="en-US" sz="17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48578" y="2794073"/>
            <a:ext cx="187743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b="1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빅데이타보안관제</a:t>
            </a:r>
            <a:endParaRPr lang="ko-KR" altLang="en-US" sz="17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42457" y="225482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차세대보안관제</a:t>
            </a:r>
            <a:endParaRPr lang="ko-KR" altLang="en-US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333212" y="5277285"/>
            <a:ext cx="8692058" cy="35735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60978" y="553857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</a:t>
            </a:r>
            <a:r>
              <a:rPr lang="ko-KR" altLang="en-US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세대</a:t>
            </a:r>
            <a:endParaRPr lang="ko-KR" altLang="en-US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62547" y="553857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</a:t>
            </a:r>
            <a:r>
              <a:rPr lang="ko-KR" altLang="en-US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세대</a:t>
            </a:r>
            <a:endParaRPr lang="ko-KR" altLang="en-US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64116" y="553857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</a:t>
            </a:r>
            <a:r>
              <a:rPr lang="ko-KR" altLang="en-US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세대</a:t>
            </a:r>
            <a:endParaRPr lang="ko-KR" altLang="en-US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88637" y="553857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4</a:t>
            </a:r>
            <a:r>
              <a:rPr lang="ko-KR" altLang="en-US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세대</a:t>
            </a:r>
            <a:endParaRPr lang="ko-KR" altLang="en-US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2195" y="4255387"/>
            <a:ext cx="24400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1063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Perimeter Security</a:t>
            </a:r>
          </a:p>
          <a:p>
            <a:pPr marL="285750" indent="-1063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단위보안 솔루션모니터링</a:t>
            </a:r>
            <a:endParaRPr lang="ko-KR" altLang="en-US" sz="1400" b="1" dirty="0">
              <a:solidFill>
                <a:srgbClr val="FF0000"/>
              </a:solidFill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08486" y="3750891"/>
            <a:ext cx="2000869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1063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Data Security</a:t>
            </a:r>
          </a:p>
          <a:p>
            <a:pPr marL="285750" indent="-1063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관제</a:t>
            </a:r>
            <a:r>
              <a:rPr lang="en-US" altLang="ko-KR" sz="14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140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범위 확대</a:t>
            </a:r>
            <a:endParaRPr lang="en-US" altLang="ko-KR" sz="1400" dirty="0" smtClean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pPr marL="285750" indent="-1063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ESM </a:t>
            </a:r>
            <a:r>
              <a:rPr lang="ko-KR" altLang="en-US" sz="1400" b="1" smtClean="0">
                <a:solidFill>
                  <a:srgbClr val="FF0000"/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기반 보안관제</a:t>
            </a:r>
            <a:endParaRPr lang="en-US" altLang="ko-KR" sz="1400" b="1" dirty="0" smtClean="0">
              <a:solidFill>
                <a:srgbClr val="FF0000"/>
              </a:solidFill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38164" y="3228546"/>
            <a:ext cx="207140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1063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Trust Security</a:t>
            </a:r>
          </a:p>
          <a:p>
            <a:pPr marL="285750" indent="-1063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빅데이타</a:t>
            </a:r>
            <a:r>
              <a:rPr lang="ko-KR" altLang="en-US" sz="14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기반 관제</a:t>
            </a:r>
            <a:endParaRPr lang="en-US" altLang="ko-KR" sz="1400" dirty="0" smtClean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pPr marL="285750" indent="-1063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SIEM </a:t>
            </a:r>
            <a:r>
              <a:rPr lang="ko-KR" altLang="en-US" sz="1400" b="1" smtClean="0">
                <a:solidFill>
                  <a:srgbClr val="FF0000"/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기반 보안관제</a:t>
            </a:r>
            <a:endParaRPr lang="en-US" altLang="ko-KR" sz="1400" b="1" dirty="0" smtClean="0">
              <a:solidFill>
                <a:srgbClr val="FF0000"/>
              </a:solidFill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03295" y="2739190"/>
            <a:ext cx="226857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1063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Zero Trust</a:t>
            </a:r>
          </a:p>
          <a:p>
            <a:pPr marL="285750" indent="-1063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머신러닝</a:t>
            </a:r>
            <a:r>
              <a:rPr lang="en-US" altLang="ko-KR" sz="14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(AI) </a:t>
            </a:r>
            <a:r>
              <a:rPr lang="ko-KR" altLang="en-US" sz="140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기반 이상</a:t>
            </a:r>
            <a:endParaRPr lang="en-US" altLang="ko-KR" sz="1400" dirty="0" smtClean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pPr marL="179387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140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행</a:t>
            </a:r>
            <a:r>
              <a:rPr lang="ko-KR" altLang="en-US" sz="140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위</a:t>
            </a:r>
            <a:r>
              <a:rPr lang="ko-KR" altLang="en-US" sz="140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탐지 </a:t>
            </a:r>
            <a:endParaRPr lang="en-US" altLang="ko-KR" sz="1400" dirty="0" smtClean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pPr marL="285750" indent="-1063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SOAR(</a:t>
            </a:r>
            <a:r>
              <a:rPr lang="ko-KR" altLang="en-US" sz="1400" b="1" smtClean="0">
                <a:solidFill>
                  <a:srgbClr val="FF0000"/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소아</a:t>
            </a:r>
            <a:r>
              <a:rPr lang="en-US" altLang="ko-KR" sz="1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)</a:t>
            </a:r>
          </a:p>
          <a:p>
            <a:pPr marL="179387"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1400" b="1" smtClean="0">
                <a:solidFill>
                  <a:srgbClr val="FF0000"/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기</a:t>
            </a:r>
            <a:r>
              <a:rPr lang="ko-KR" altLang="en-US" sz="1400" b="1">
                <a:solidFill>
                  <a:srgbClr val="FF0000"/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반</a:t>
            </a:r>
            <a:r>
              <a:rPr lang="ko-KR" altLang="en-US" sz="1400" b="1" smtClean="0">
                <a:solidFill>
                  <a:srgbClr val="FF0000"/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자동화대응</a:t>
            </a:r>
            <a:endParaRPr lang="en-US" altLang="ko-KR" sz="1400" b="1" dirty="0" smtClean="0">
              <a:solidFill>
                <a:srgbClr val="FF0000"/>
              </a:solidFill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pPr marL="285750" indent="-1063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위협정보 관제 연동 </a:t>
            </a:r>
            <a:endParaRPr lang="en-US" altLang="ko-KR" sz="1400" dirty="0" smtClean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696760" y="2439491"/>
            <a:ext cx="2152868" cy="3468413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465288" y="733255"/>
            <a:ext cx="7886700" cy="96551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보안 관제 솔루션 </a:t>
            </a:r>
            <a:endParaRPr lang="ko-KR" altLang="en-US" sz="32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7694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682523" y="6300169"/>
            <a:ext cx="2057400" cy="365125"/>
          </a:xfrm>
        </p:spPr>
        <p:txBody>
          <a:bodyPr/>
          <a:lstStyle/>
          <a:p>
            <a:fld id="{F100E85C-9068-46D2-A14A-A9DCCDE0C986}" type="slidenum">
              <a:rPr lang="ko-KR" altLang="en-US" smtClean="0"/>
              <a:t>69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 flipH="1">
            <a:off x="3886357" y="3437084"/>
            <a:ext cx="13720" cy="83931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4864156" y="3437084"/>
            <a:ext cx="3369" cy="91803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248783" y="1205885"/>
            <a:ext cx="2548408" cy="4692129"/>
          </a:xfrm>
          <a:prstGeom prst="roundRect">
            <a:avLst>
              <a:gd name="adj" fmla="val 4775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3161684" y="2116021"/>
            <a:ext cx="2277035" cy="3438603"/>
          </a:xfrm>
          <a:prstGeom prst="roundRect">
            <a:avLst>
              <a:gd name="adj" fmla="val 8006"/>
            </a:avLst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대각선 방향의 모서리가 둥근 사각형 28"/>
          <p:cNvSpPr/>
          <p:nvPr/>
        </p:nvSpPr>
        <p:spPr>
          <a:xfrm>
            <a:off x="3530881" y="2908777"/>
            <a:ext cx="1550894" cy="729298"/>
          </a:xfrm>
          <a:prstGeom prst="round2Diag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ESM Manager</a:t>
            </a:r>
            <a:endParaRPr lang="ko-KR" altLang="en-US" sz="16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원통 29"/>
          <p:cNvSpPr/>
          <p:nvPr/>
        </p:nvSpPr>
        <p:spPr>
          <a:xfrm>
            <a:off x="3319879" y="4264153"/>
            <a:ext cx="881276" cy="896906"/>
          </a:xfrm>
          <a:prstGeom prst="can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이벤트</a:t>
            </a:r>
            <a:r>
              <a:rPr lang="en-US" altLang="ko-KR" sz="1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Repository</a:t>
            </a:r>
            <a:endParaRPr lang="ko-KR" altLang="en-US" sz="11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원통 30"/>
          <p:cNvSpPr/>
          <p:nvPr/>
        </p:nvSpPr>
        <p:spPr>
          <a:xfrm>
            <a:off x="4445679" y="4276394"/>
            <a:ext cx="881276" cy="896906"/>
          </a:xfrm>
          <a:prstGeom prst="can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위험 패턴</a:t>
            </a:r>
            <a:endParaRPr lang="en-US" altLang="ko-KR" sz="11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ko-KR" sz="1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Repository</a:t>
            </a:r>
            <a:endParaRPr lang="ko-KR" altLang="en-US" sz="11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5683243" y="2079845"/>
            <a:ext cx="3214660" cy="3474779"/>
          </a:xfrm>
          <a:prstGeom prst="roundRect">
            <a:avLst>
              <a:gd name="adj" fmla="val 8006"/>
            </a:avLst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929" y="3351883"/>
            <a:ext cx="1039650" cy="836366"/>
          </a:xfrm>
          <a:prstGeom prst="rect">
            <a:avLst/>
          </a:prstGeom>
        </p:spPr>
      </p:pic>
      <p:sp>
        <p:nvSpPr>
          <p:cNvPr id="36" name="모서리가 둥근 직사각형 35"/>
          <p:cNvSpPr/>
          <p:nvPr/>
        </p:nvSpPr>
        <p:spPr>
          <a:xfrm>
            <a:off x="3602366" y="1897571"/>
            <a:ext cx="1395672" cy="35304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Manager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6251942" y="1877677"/>
            <a:ext cx="1395672" cy="35304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Console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5143585" y="3412163"/>
            <a:ext cx="756518" cy="15944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751875" y="4179972"/>
            <a:ext cx="1407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보안관리자콘솔</a:t>
            </a:r>
            <a:endParaRPr lang="en-US" altLang="ko-KR" sz="1400" dirty="0" smtClean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14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(ESM Console)</a:t>
            </a:r>
          </a:p>
        </p:txBody>
      </p:sp>
      <p:sp>
        <p:nvSpPr>
          <p:cNvPr id="66" name="타원 65"/>
          <p:cNvSpPr/>
          <p:nvPr/>
        </p:nvSpPr>
        <p:spPr>
          <a:xfrm>
            <a:off x="7507363" y="3775685"/>
            <a:ext cx="1147102" cy="76554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정책 </a:t>
            </a:r>
            <a:endParaRPr lang="en-US" altLang="ko-KR" sz="1400" dirty="0" smtClean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1400" smtClean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관리</a:t>
            </a:r>
            <a:endParaRPr lang="ko-KR" altLang="en-US" sz="14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70" name="직선 화살표 연결선 69"/>
          <p:cNvCxnSpPr/>
          <p:nvPr/>
        </p:nvCxnSpPr>
        <p:spPr>
          <a:xfrm flipV="1">
            <a:off x="6677864" y="3008932"/>
            <a:ext cx="779485" cy="53366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endCxn id="66" idx="2"/>
          </p:cNvCxnSpPr>
          <p:nvPr/>
        </p:nvCxnSpPr>
        <p:spPr>
          <a:xfrm>
            <a:off x="6622560" y="3691871"/>
            <a:ext cx="884803" cy="46658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997985" y="594631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관리대상</a:t>
            </a:r>
            <a:endParaRPr lang="ko-KR" altLang="en-US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854792" y="5596877"/>
            <a:ext cx="963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ESM </a:t>
            </a:r>
            <a:r>
              <a:rPr lang="ko-KR" altLang="en-US" sz="14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서버</a:t>
            </a:r>
            <a:endParaRPr lang="ko-KR" altLang="en-US" sz="1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867430" y="5590238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관리자콘솔</a:t>
            </a:r>
            <a:endParaRPr lang="ko-KR" altLang="en-US" sz="1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647614" y="5602903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통합보안관리</a:t>
            </a:r>
            <a:endParaRPr lang="ko-KR" altLang="en-US" sz="1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80" name="자유형 79"/>
          <p:cNvSpPr/>
          <p:nvPr/>
        </p:nvSpPr>
        <p:spPr>
          <a:xfrm>
            <a:off x="4909182" y="2427102"/>
            <a:ext cx="2626891" cy="486347"/>
          </a:xfrm>
          <a:custGeom>
            <a:avLst/>
            <a:gdLst>
              <a:gd name="connsiteX0" fmla="*/ 2732690 w 2732690"/>
              <a:gd name="connsiteY0" fmla="*/ 107974 h 486347"/>
              <a:gd name="connsiteX1" fmla="*/ 725214 w 2732690"/>
              <a:gd name="connsiteY1" fmla="*/ 23892 h 486347"/>
              <a:gd name="connsiteX2" fmla="*/ 0 w 2732690"/>
              <a:gd name="connsiteY2" fmla="*/ 486347 h 486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32690" h="486347">
                <a:moveTo>
                  <a:pt x="2732690" y="107974"/>
                </a:moveTo>
                <a:cubicBezTo>
                  <a:pt x="1956676" y="34402"/>
                  <a:pt x="1180662" y="-39170"/>
                  <a:pt x="725214" y="23892"/>
                </a:cubicBezTo>
                <a:cubicBezTo>
                  <a:pt x="269766" y="86954"/>
                  <a:pt x="134883" y="286650"/>
                  <a:pt x="0" y="486347"/>
                </a:cubicBezTo>
              </a:path>
            </a:pathLst>
          </a:custGeom>
          <a:noFill/>
          <a:ln>
            <a:solidFill>
              <a:schemeClr val="accent2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7321361" y="2417964"/>
            <a:ext cx="1235094" cy="76554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통합     관제     대응</a:t>
            </a:r>
            <a:endParaRPr lang="ko-KR" altLang="en-US" sz="14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84" name="자유형 83"/>
          <p:cNvSpPr/>
          <p:nvPr/>
        </p:nvSpPr>
        <p:spPr>
          <a:xfrm>
            <a:off x="5087859" y="2783076"/>
            <a:ext cx="2465710" cy="1194299"/>
          </a:xfrm>
          <a:custGeom>
            <a:avLst/>
            <a:gdLst>
              <a:gd name="connsiteX0" fmla="*/ 2701159 w 2701159"/>
              <a:gd name="connsiteY0" fmla="*/ 824055 h 824055"/>
              <a:gd name="connsiteX1" fmla="*/ 1198180 w 2701159"/>
              <a:gd name="connsiteY1" fmla="*/ 25268 h 824055"/>
              <a:gd name="connsiteX2" fmla="*/ 0 w 2701159"/>
              <a:gd name="connsiteY2" fmla="*/ 277517 h 824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1159" h="824055">
                <a:moveTo>
                  <a:pt x="2701159" y="824055"/>
                </a:moveTo>
                <a:cubicBezTo>
                  <a:pt x="2174766" y="470206"/>
                  <a:pt x="1648373" y="116358"/>
                  <a:pt x="1198180" y="25268"/>
                </a:cubicBezTo>
                <a:cubicBezTo>
                  <a:pt x="747987" y="-65822"/>
                  <a:pt x="373993" y="105847"/>
                  <a:pt x="0" y="277517"/>
                </a:cubicBezTo>
              </a:path>
            </a:pathLst>
          </a:custGeom>
          <a:noFill/>
          <a:ln>
            <a:solidFill>
              <a:schemeClr val="accent2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430248" y="1810903"/>
            <a:ext cx="2115190" cy="1531084"/>
          </a:xfrm>
          <a:prstGeom prst="roundRect">
            <a:avLst>
              <a:gd name="adj" fmla="val 7671"/>
            </a:avLst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9113" y="1248294"/>
            <a:ext cx="4208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NMS </a:t>
            </a:r>
          </a:p>
          <a:p>
            <a:r>
              <a:rPr lang="en-US" altLang="ko-KR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(Network Management System)</a:t>
            </a:r>
            <a:endParaRPr lang="ko-KR" altLang="en-US" sz="1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438081" y="3528185"/>
            <a:ext cx="2125213" cy="1907230"/>
          </a:xfrm>
          <a:prstGeom prst="roundRect">
            <a:avLst>
              <a:gd name="adj" fmla="val 7671"/>
            </a:avLst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456605" y="5382070"/>
            <a:ext cx="21327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SMS</a:t>
            </a:r>
          </a:p>
          <a:p>
            <a:r>
              <a:rPr lang="en-US" altLang="ko-KR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(Server Management System)</a:t>
            </a:r>
            <a:endParaRPr lang="ko-KR" altLang="en-US" sz="1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3" name="Picture 2" descr="C:\Users\Toshiba\AppData\Local\Microsoft\Windows\Temporary Internet Files\Content.IE5\TBE21NJN\MC900434845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504405" y="3745144"/>
            <a:ext cx="933420" cy="763594"/>
          </a:xfrm>
          <a:prstGeom prst="rect">
            <a:avLst/>
          </a:prstGeom>
          <a:noFill/>
        </p:spPr>
      </p:pic>
      <p:pic>
        <p:nvPicPr>
          <p:cNvPr id="67" name="Picture 2" descr="C:\Users\Toshiba\AppData\Local\Microsoft\Windows\Temporary Internet Files\Content.IE5\TBE21NJN\MC900434845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1376046" y="3769024"/>
            <a:ext cx="933420" cy="763594"/>
          </a:xfrm>
          <a:prstGeom prst="rect">
            <a:avLst/>
          </a:prstGeom>
          <a:noFill/>
        </p:spPr>
      </p:pic>
      <p:pic>
        <p:nvPicPr>
          <p:cNvPr id="68" name="Picture 2" descr="C:\Users\Toshiba\AppData\Local\Microsoft\Windows\Temporary Internet Files\Content.IE5\TBE21NJN\MC900434845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514047" y="4541229"/>
            <a:ext cx="933420" cy="763594"/>
          </a:xfrm>
          <a:prstGeom prst="rect">
            <a:avLst/>
          </a:prstGeom>
          <a:noFill/>
        </p:spPr>
      </p:pic>
      <p:sp>
        <p:nvSpPr>
          <p:cNvPr id="69" name="원통 68"/>
          <p:cNvSpPr/>
          <p:nvPr/>
        </p:nvSpPr>
        <p:spPr>
          <a:xfrm>
            <a:off x="1647331" y="4627338"/>
            <a:ext cx="609753" cy="591376"/>
          </a:xfrm>
          <a:prstGeom prst="ca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오각형 71"/>
          <p:cNvSpPr/>
          <p:nvPr/>
        </p:nvSpPr>
        <p:spPr>
          <a:xfrm rot="386307">
            <a:off x="2563294" y="2822158"/>
            <a:ext cx="865283" cy="404028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ESM Agent</a:t>
            </a:r>
            <a:endParaRPr lang="ko-KR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오각형 72"/>
          <p:cNvSpPr/>
          <p:nvPr/>
        </p:nvSpPr>
        <p:spPr>
          <a:xfrm rot="20562408">
            <a:off x="2563294" y="3531639"/>
            <a:ext cx="865283" cy="404028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ESM Agent</a:t>
            </a:r>
            <a:endParaRPr lang="ko-KR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798" y="1871805"/>
            <a:ext cx="591482" cy="676089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583405" y="2703873"/>
            <a:ext cx="878564" cy="445025"/>
            <a:chOff x="6603737" y="3570295"/>
            <a:chExt cx="908523" cy="460200"/>
          </a:xfrm>
        </p:grpSpPr>
        <p:sp>
          <p:nvSpPr>
            <p:cNvPr id="13" name="AutoShape 26"/>
            <p:cNvSpPr>
              <a:spLocks noChangeArrowheads="1"/>
            </p:cNvSpPr>
            <p:nvPr/>
          </p:nvSpPr>
          <p:spPr bwMode="auto">
            <a:xfrm>
              <a:off x="6603737" y="3570295"/>
              <a:ext cx="906214" cy="46020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74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6605084" y="3570295"/>
              <a:ext cx="907176" cy="258616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74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6635868" y="3857428"/>
              <a:ext cx="607991" cy="16225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3482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rPr>
                <a:t>IDS/IPS</a:t>
              </a:r>
              <a:endParaRPr lang="ko-KR" altLang="en-US" sz="3482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ahoma"/>
                <a:cs typeface="Tahoma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529939" y="2689689"/>
            <a:ext cx="878564" cy="445025"/>
            <a:chOff x="6603737" y="3570295"/>
            <a:chExt cx="908523" cy="460200"/>
          </a:xfrm>
        </p:grpSpPr>
        <p:sp>
          <p:nvSpPr>
            <p:cNvPr id="17" name="AutoShape 26"/>
            <p:cNvSpPr>
              <a:spLocks noChangeArrowheads="1"/>
            </p:cNvSpPr>
            <p:nvPr/>
          </p:nvSpPr>
          <p:spPr bwMode="auto">
            <a:xfrm>
              <a:off x="6603737" y="3570295"/>
              <a:ext cx="906214" cy="46020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74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27"/>
            <p:cNvSpPr>
              <a:spLocks/>
            </p:cNvSpPr>
            <p:nvPr/>
          </p:nvSpPr>
          <p:spPr bwMode="auto">
            <a:xfrm>
              <a:off x="6605084" y="3570295"/>
              <a:ext cx="907176" cy="258616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74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6635868" y="3857428"/>
              <a:ext cx="607991" cy="16225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3482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rPr>
                <a:t>Router/Switch</a:t>
              </a:r>
              <a:endParaRPr lang="ko-KR" altLang="en-US" sz="3482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ahoma"/>
                <a:cs typeface="Tahoma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607024" y="1973743"/>
            <a:ext cx="878564" cy="445025"/>
            <a:chOff x="6603737" y="3570295"/>
            <a:chExt cx="908523" cy="460200"/>
          </a:xfrm>
        </p:grpSpPr>
        <p:sp>
          <p:nvSpPr>
            <p:cNvPr id="21" name="AutoShape 26"/>
            <p:cNvSpPr>
              <a:spLocks noChangeArrowheads="1"/>
            </p:cNvSpPr>
            <p:nvPr/>
          </p:nvSpPr>
          <p:spPr bwMode="auto">
            <a:xfrm>
              <a:off x="6603737" y="3570295"/>
              <a:ext cx="906214" cy="46020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74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27"/>
            <p:cNvSpPr>
              <a:spLocks/>
            </p:cNvSpPr>
            <p:nvPr/>
          </p:nvSpPr>
          <p:spPr bwMode="auto">
            <a:xfrm>
              <a:off x="6605084" y="3570295"/>
              <a:ext cx="907176" cy="258616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74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6635868" y="3857428"/>
              <a:ext cx="607991" cy="16225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3482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rPr>
                <a:t>VPN</a:t>
              </a:r>
              <a:endParaRPr lang="ko-KR" altLang="en-US" sz="3482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ahoma"/>
                <a:cs typeface="Tahoma"/>
              </a:endParaRPr>
            </a:p>
          </p:txBody>
        </p:sp>
      </p:grpSp>
      <p:sp>
        <p:nvSpPr>
          <p:cNvPr id="81" name="제목 1"/>
          <p:cNvSpPr>
            <a:spLocks noGrp="1"/>
          </p:cNvSpPr>
          <p:nvPr>
            <p:ph type="title"/>
          </p:nvPr>
        </p:nvSpPr>
        <p:spPr>
          <a:xfrm>
            <a:off x="409253" y="327989"/>
            <a:ext cx="8256030" cy="576168"/>
          </a:xfrm>
        </p:spPr>
        <p:txBody>
          <a:bodyPr>
            <a:noAutofit/>
          </a:bodyPr>
          <a:lstStyle/>
          <a:p>
            <a:r>
              <a:rPr lang="en-US" altLang="ko-K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2800" b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❶ </a:t>
            </a:r>
            <a:r>
              <a:rPr lang="en-US" altLang="ko-K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ESM</a:t>
            </a:r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(Enterprise 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Management) </a:t>
            </a:r>
            <a:endParaRPr lang="ko-KR" altLang="en-US" sz="26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869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6" descr="314P_15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08" y="1188712"/>
            <a:ext cx="8793256" cy="5447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0744" y="138236"/>
            <a:ext cx="7886700" cy="686518"/>
          </a:xfrm>
        </p:spPr>
        <p:txBody>
          <a:bodyPr>
            <a:normAutofit/>
          </a:bodyPr>
          <a:lstStyle/>
          <a:p>
            <a:r>
              <a:rPr lang="ko-KR" altLang="en-US" sz="26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❶ </a:t>
            </a:r>
            <a:r>
              <a:rPr lang="ko-KR" altLang="en-US" sz="2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구성도 </a:t>
            </a:r>
            <a:endParaRPr lang="ko-KR" altLang="en-US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427668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2478" y="487699"/>
            <a:ext cx="7886700" cy="576168"/>
          </a:xfrm>
        </p:spPr>
        <p:txBody>
          <a:bodyPr>
            <a:noAutofit/>
          </a:bodyPr>
          <a:lstStyle/>
          <a:p>
            <a:r>
              <a:rPr lang="en-US" altLang="ko-K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ESM(Enterprise Security Management) </a:t>
            </a:r>
            <a:r>
              <a:rPr lang="ko-KR" altLang="en-US" sz="2700" b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구조</a:t>
            </a:r>
            <a:r>
              <a:rPr lang="en-US" altLang="ko-K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451475" y="1412793"/>
          <a:ext cx="8324225" cy="49435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5587"/>
                <a:gridCol w="7188638"/>
              </a:tblGrid>
              <a:tr h="16949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Agent</a:t>
                      </a:r>
                      <a:endParaRPr lang="ko-KR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7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• </a:t>
                      </a:r>
                      <a:r>
                        <a:rPr lang="ko-KR" altLang="en-US" sz="17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관리 </a:t>
                      </a:r>
                      <a:r>
                        <a:rPr lang="ko-KR" altLang="en-US" sz="17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대상 </a:t>
                      </a:r>
                      <a:r>
                        <a:rPr lang="ko-KR" altLang="en-US" sz="17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보안 장비</a:t>
                      </a:r>
                      <a:r>
                        <a:rPr lang="en-US" altLang="ko-KR" sz="17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7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보안장비</a:t>
                      </a:r>
                      <a:r>
                        <a:rPr lang="en-US" altLang="ko-KR" sz="17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7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시스템장비</a:t>
                      </a:r>
                      <a:r>
                        <a:rPr lang="en-US" altLang="ko-KR" sz="17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7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네트워크 장비</a:t>
                      </a:r>
                      <a:r>
                        <a:rPr lang="en-US" altLang="ko-KR" sz="17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)</a:t>
                      </a:r>
                      <a:r>
                        <a:rPr lang="ko-KR" altLang="en-US" sz="17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에 설치</a:t>
                      </a:r>
                      <a:endParaRPr lang="en-US" altLang="ko-KR" sz="1700" dirty="0" smtClean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7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• </a:t>
                      </a:r>
                      <a:r>
                        <a:rPr lang="ko-KR" altLang="en-US" sz="17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사전에 정의된 규칙에 의한 이벤트 수집 및 보안 정책 반영 </a:t>
                      </a:r>
                      <a:endParaRPr lang="en-US" altLang="ko-KR" sz="1700" dirty="0" smtClean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7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• </a:t>
                      </a:r>
                      <a:r>
                        <a:rPr lang="ko-KR" altLang="en-US" sz="17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정책에 </a:t>
                      </a:r>
                      <a:r>
                        <a:rPr lang="ko-KR" altLang="en-US" sz="17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따른 로그 및 이벤트 데이터를 수집하여 </a:t>
                      </a:r>
                      <a:r>
                        <a:rPr lang="en-US" altLang="ko-KR" sz="1700" dirty="0" smtClean="0"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ESM manager</a:t>
                      </a:r>
                      <a:r>
                        <a:rPr lang="ko-KR" altLang="en-US" sz="17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에 전달</a:t>
                      </a:r>
                      <a:endParaRPr lang="ko-KR" altLang="en-US" sz="17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/>
                </a:tc>
              </a:tr>
              <a:tr h="13580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Manager</a:t>
                      </a:r>
                    </a:p>
                    <a:p>
                      <a:pPr latinLnBrk="1"/>
                      <a:r>
                        <a:rPr lang="en-US" altLang="ko-KR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(Engine)</a:t>
                      </a:r>
                      <a:endParaRPr lang="ko-KR" alt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7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• </a:t>
                      </a:r>
                      <a:r>
                        <a:rPr lang="en-US" altLang="ko-KR" sz="1700" dirty="0" smtClean="0"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ESM</a:t>
                      </a:r>
                      <a:r>
                        <a:rPr lang="en-US" altLang="ko-KR" sz="1700" baseline="0" dirty="0" smtClean="0"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 agent</a:t>
                      </a:r>
                      <a:r>
                        <a:rPr lang="ko-KR" altLang="en-US" sz="1700" baseline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에 의해 수집된 데이터 분석및 저장</a:t>
                      </a:r>
                      <a:endParaRPr lang="en-US" altLang="ko-KR" sz="1700" baseline="0" dirty="0" smtClean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7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• </a:t>
                      </a:r>
                      <a:r>
                        <a:rPr lang="ko-KR" altLang="en-US" sz="1700" baseline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분석 </a:t>
                      </a:r>
                      <a:r>
                        <a:rPr lang="ko-KR" altLang="en-US" sz="1700" baseline="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결과를 </a:t>
                      </a:r>
                      <a:r>
                        <a:rPr lang="en-US" altLang="ko-KR" sz="1700" baseline="0" dirty="0" smtClean="0"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ESM Console</a:t>
                      </a:r>
                      <a:r>
                        <a:rPr lang="ko-KR" altLang="en-US" sz="1700" baseline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에 전달 </a:t>
                      </a:r>
                      <a:endParaRPr lang="ko-KR" altLang="en-US" sz="17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/>
                </a:tc>
              </a:tr>
              <a:tr h="18905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Console</a:t>
                      </a:r>
                      <a:endParaRPr lang="ko-KR" alt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7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•  </a:t>
                      </a:r>
                      <a:r>
                        <a:rPr lang="en-US" altLang="ko-KR" sz="1700" dirty="0" smtClean="0"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ESM Manager</a:t>
                      </a:r>
                      <a:r>
                        <a:rPr lang="ko-KR" altLang="en-US" sz="17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에 의해 전달된 정보의 시각적 전달</a:t>
                      </a:r>
                      <a:r>
                        <a:rPr lang="en-US" altLang="ko-KR" sz="17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7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상황 판단 및           </a:t>
                      </a:r>
                      <a:endParaRPr lang="en-US" altLang="ko-KR" sz="1700" dirty="0" smtClean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7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 </a:t>
                      </a:r>
                      <a:r>
                        <a:rPr lang="ko-KR" altLang="en-US" sz="17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리포팅 기능 제공</a:t>
                      </a:r>
                      <a:endParaRPr lang="en-US" altLang="ko-KR" sz="1700" dirty="0" smtClean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7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• </a:t>
                      </a:r>
                      <a:r>
                        <a:rPr lang="en-US" altLang="ko-KR" sz="1700" dirty="0" smtClean="0"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ESM Manager</a:t>
                      </a:r>
                      <a:r>
                        <a:rPr lang="en-US" altLang="ko-KR" sz="17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/</a:t>
                      </a:r>
                      <a:r>
                        <a:rPr lang="en-US" altLang="ko-KR" sz="1700" dirty="0" smtClean="0"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Agent</a:t>
                      </a:r>
                      <a:r>
                        <a:rPr lang="ko-KR" altLang="en-US" sz="1700" smtClean="0"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에 대해 규칙을</a:t>
                      </a:r>
                      <a:r>
                        <a:rPr lang="ko-KR" altLang="en-US" sz="1700" baseline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7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제어</a:t>
                      </a:r>
                      <a:r>
                        <a:rPr lang="en-US" altLang="ko-KR" sz="17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/</a:t>
                      </a:r>
                      <a:r>
                        <a:rPr lang="ko-KR" altLang="en-US" sz="17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통제 수행 </a:t>
                      </a:r>
                      <a:endParaRPr lang="ko-KR" altLang="en-US" sz="17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70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71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44" y="1529977"/>
            <a:ext cx="7784949" cy="3941550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436147" y="391500"/>
            <a:ext cx="8256030" cy="57616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ESM </a:t>
            </a:r>
            <a:r>
              <a:rPr lang="ko-KR" altLang="en-US" sz="28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기능</a:t>
            </a:r>
            <a:endParaRPr lang="ko-KR" altLang="en-US" sz="2600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567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973186" y="6434628"/>
            <a:ext cx="2057400" cy="365125"/>
          </a:xfrm>
        </p:spPr>
        <p:txBody>
          <a:bodyPr/>
          <a:lstStyle/>
          <a:p>
            <a:fld id="{F100E85C-9068-46D2-A14A-A9DCCDE0C986}" type="slidenum">
              <a:rPr lang="ko-KR" altLang="en-US" smtClean="0"/>
              <a:t>72</a:t>
            </a:fld>
            <a:endParaRPr lang="ko-KR" altLang="en-US"/>
          </a:p>
        </p:txBody>
      </p:sp>
      <p:sp>
        <p:nvSpPr>
          <p:cNvPr id="58" name="제목 1"/>
          <p:cNvSpPr>
            <a:spLocks noGrp="1"/>
          </p:cNvSpPr>
          <p:nvPr>
            <p:ph type="title"/>
          </p:nvPr>
        </p:nvSpPr>
        <p:spPr>
          <a:xfrm>
            <a:off x="530038" y="599269"/>
            <a:ext cx="8613962" cy="576168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</a:pPr>
            <a:r>
              <a:rPr lang="en-US" altLang="ko-KR" sz="2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❷ </a:t>
            </a:r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SIEM(Security 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&amp; Event Management) </a:t>
            </a:r>
            <a:endParaRPr lang="en-US" altLang="ko-KR" sz="24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9" name="내용 개체 틀 2"/>
          <p:cNvSpPr>
            <a:spLocks noGrp="1"/>
          </p:cNvSpPr>
          <p:nvPr>
            <p:ph idx="1"/>
          </p:nvPr>
        </p:nvSpPr>
        <p:spPr>
          <a:xfrm>
            <a:off x="768429" y="1603224"/>
            <a:ext cx="8137180" cy="3807412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altLang="ko-KR" sz="17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ESM</a:t>
            </a:r>
            <a:r>
              <a:rPr lang="ko-KR" altLang="en-US" sz="170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의 진화된 형태</a:t>
            </a:r>
            <a:r>
              <a:rPr lang="en-US" altLang="ko-KR" sz="1700" dirty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17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(2015</a:t>
            </a:r>
            <a:r>
              <a:rPr lang="ko-KR" altLang="en-US" sz="170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년 가트너에 의해 처음으로 도입된 개념</a:t>
            </a:r>
            <a:r>
              <a:rPr lang="en-US" altLang="ko-KR" sz="17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) </a:t>
            </a:r>
          </a:p>
          <a:p>
            <a:pPr>
              <a:lnSpc>
                <a:spcPct val="160000"/>
              </a:lnSpc>
            </a:pPr>
            <a:r>
              <a:rPr lang="ko-KR" altLang="en-US" sz="17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기업 정보에 대한 종합 관제 솔루션 </a:t>
            </a:r>
            <a:endParaRPr lang="en-US" altLang="ko-KR" sz="1700" dirty="0" smtClean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160000"/>
              </a:lnSpc>
            </a:pPr>
            <a:r>
              <a:rPr lang="en-US" altLang="ko-KR" sz="17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HP  </a:t>
            </a:r>
            <a:r>
              <a:rPr lang="ko-KR" altLang="en-US" sz="170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아크사이트</a:t>
            </a:r>
            <a:r>
              <a:rPr lang="en-US" altLang="ko-KR" sz="17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(</a:t>
            </a:r>
            <a:r>
              <a:rPr lang="en-US" altLang="ko-KR" sz="1700" dirty="0" err="1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ArcSight</a:t>
            </a:r>
            <a:r>
              <a:rPr lang="en-US" altLang="ko-KR" sz="17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), IBM </a:t>
            </a:r>
            <a:r>
              <a:rPr lang="ko-KR" altLang="en-US" sz="170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큐레이더</a:t>
            </a:r>
            <a:r>
              <a:rPr lang="en-US" altLang="ko-KR" sz="17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(</a:t>
            </a:r>
            <a:r>
              <a:rPr lang="en-US" altLang="ko-KR" sz="1700" dirty="0" err="1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Qrader</a:t>
            </a:r>
            <a:r>
              <a:rPr lang="en-US" altLang="ko-KR" sz="17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), </a:t>
            </a:r>
            <a:r>
              <a:rPr lang="en-US" altLang="ko-KR" sz="1700" dirty="0" err="1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Splunk</a:t>
            </a:r>
            <a:r>
              <a:rPr lang="en-US" altLang="ko-KR" sz="17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170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등이 널리 쓰임 </a:t>
            </a:r>
            <a:endParaRPr lang="en-US" altLang="ko-KR" sz="17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8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직선 화살표 연결선 37"/>
          <p:cNvCxnSpPr/>
          <p:nvPr/>
        </p:nvCxnSpPr>
        <p:spPr>
          <a:xfrm flipH="1">
            <a:off x="5007028" y="2491183"/>
            <a:ext cx="367553" cy="106524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951363" y="6278140"/>
            <a:ext cx="2057400" cy="365125"/>
          </a:xfrm>
        </p:spPr>
        <p:txBody>
          <a:bodyPr/>
          <a:lstStyle/>
          <a:p>
            <a:fld id="{F100E85C-9068-46D2-A14A-A9DCCDE0C986}" type="slidenum">
              <a:rPr lang="ko-KR" altLang="en-US" smtClean="0"/>
              <a:t>73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061508" y="3699865"/>
            <a:ext cx="3612776" cy="5109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Collection Log</a:t>
            </a:r>
            <a:endParaRPr lang="ko-KR" altLang="en-US" sz="1600" b="1">
              <a:solidFill>
                <a:schemeClr val="tx1"/>
              </a:solidFill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61508" y="4341962"/>
            <a:ext cx="3612776" cy="51098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Analyze</a:t>
            </a:r>
            <a:endParaRPr lang="ko-KR" altLang="en-US" sz="1600" b="1">
              <a:solidFill>
                <a:schemeClr val="tx1"/>
              </a:solidFill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061508" y="4984059"/>
            <a:ext cx="3612776" cy="5109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Correlation</a:t>
            </a:r>
            <a:endParaRPr lang="ko-KR" altLang="en-US" sz="1600" b="1">
              <a:solidFill>
                <a:schemeClr val="tx1"/>
              </a:solidFill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061508" y="5628397"/>
            <a:ext cx="1642230" cy="510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View</a:t>
            </a:r>
            <a:endParaRPr lang="ko-KR" altLang="en-US" sz="1600" b="1">
              <a:solidFill>
                <a:schemeClr val="tx1"/>
              </a:solidFill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881344" y="5626156"/>
            <a:ext cx="1731099" cy="510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Report</a:t>
            </a:r>
            <a:endParaRPr lang="ko-KR" altLang="en-US" sz="1600" b="1">
              <a:solidFill>
                <a:schemeClr val="tx1"/>
              </a:solidFill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63" y="1271109"/>
            <a:ext cx="8610600" cy="1343025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2891180" y="3556429"/>
            <a:ext cx="3980329" cy="2779059"/>
          </a:xfrm>
          <a:prstGeom prst="roundRect">
            <a:avLst>
              <a:gd name="adj" fmla="val 4409"/>
            </a:avLst>
          </a:prstGeom>
          <a:noFill/>
          <a:ln w="158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950366" y="6335488"/>
            <a:ext cx="3861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SIEM(Security Information &amp; Event Management)</a:t>
            </a:r>
            <a:endParaRPr lang="ko-KR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1216467" y="2491183"/>
            <a:ext cx="2590800" cy="106524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>
            <a:off x="2785291" y="2491183"/>
            <a:ext cx="1613647" cy="106524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4264467" y="2491183"/>
            <a:ext cx="286871" cy="106524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>
            <a:off x="6226051" y="2491183"/>
            <a:ext cx="367553" cy="106524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>
            <a:off x="6496679" y="2491183"/>
            <a:ext cx="1483384" cy="106524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454176" y="2773272"/>
            <a:ext cx="99089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syslog</a:t>
            </a:r>
            <a:endParaRPr lang="ko-KR" altLang="en-US" sz="140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291800" y="2781840"/>
            <a:ext cx="317617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로그수집 전용프로그램</a:t>
            </a:r>
            <a:endParaRPr lang="en-US" altLang="ko-KR" sz="1400" dirty="0" smtClean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pPr algn="ctr"/>
            <a:r>
              <a:rPr lang="en-US" altLang="ko-KR" sz="14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(</a:t>
            </a:r>
            <a:r>
              <a:rPr lang="en-US" altLang="ko-KR" sz="1400" dirty="0" err="1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Splunk</a:t>
            </a:r>
            <a:r>
              <a:rPr lang="en-US" altLang="ko-KR" sz="14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Universal Forwarder)</a:t>
            </a:r>
            <a:endParaRPr lang="ko-KR" altLang="en-US" sz="140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37173" y="40689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89743" y="3672196"/>
            <a:ext cx="2504212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서버나 윈도우 계열에서 주로 사용 </a:t>
            </a:r>
            <a:endParaRPr lang="ko-KR" altLang="en-US" sz="12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 flipH="1">
            <a:off x="2424122" y="3305060"/>
            <a:ext cx="6582" cy="36713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072603" y="3547647"/>
            <a:ext cx="181492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네트워크 장비</a:t>
            </a:r>
            <a:endParaRPr lang="en-US" altLang="ko-KR" sz="12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네트워크 보안 장비에서 </a:t>
            </a:r>
            <a:endParaRPr lang="en-US" altLang="ko-KR" sz="12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sz="12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주로 </a:t>
            </a:r>
            <a:r>
              <a:rPr lang="ko-KR" altLang="en-US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사용 </a:t>
            </a:r>
            <a:endParaRPr lang="ko-KR" altLang="en-US" sz="12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43" name="직선 화살표 연결선 42"/>
          <p:cNvCxnSpPr/>
          <p:nvPr/>
        </p:nvCxnSpPr>
        <p:spPr>
          <a:xfrm flipH="1">
            <a:off x="7351676" y="3083412"/>
            <a:ext cx="6582" cy="47301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제목 1"/>
          <p:cNvSpPr txBox="1">
            <a:spLocks/>
          </p:cNvSpPr>
          <p:nvPr/>
        </p:nvSpPr>
        <p:spPr>
          <a:xfrm>
            <a:off x="427295" y="422632"/>
            <a:ext cx="7886700" cy="74897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SIEM </a:t>
            </a:r>
            <a:r>
              <a:rPr lang="ko-KR" altLang="en-US" sz="280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구성요소</a:t>
            </a:r>
            <a:endParaRPr lang="ko-KR" altLang="en-US" sz="2800" dirty="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1982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0803" y="252294"/>
            <a:ext cx="7886700" cy="509707"/>
          </a:xfrm>
        </p:spPr>
        <p:txBody>
          <a:bodyPr>
            <a:normAutofit/>
          </a:bodyPr>
          <a:lstStyle/>
          <a:p>
            <a:r>
              <a:rPr lang="en-US" altLang="ko-KR" sz="24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SIEM</a:t>
            </a:r>
            <a:r>
              <a:rPr lang="ko-KR" altLang="en-US" sz="240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과 </a:t>
            </a:r>
            <a:r>
              <a:rPr lang="en-US" altLang="ko-KR" sz="24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ESM </a:t>
            </a:r>
            <a:r>
              <a:rPr lang="ko-KR" altLang="en-US" sz="240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비교</a:t>
            </a:r>
            <a:r>
              <a:rPr lang="en-US" altLang="ko-KR" sz="2400" dirty="0" smtClean="0">
                <a:latin typeface="Times New Roman" panose="02020603050405020304" pitchFamily="18" charset="0"/>
                <a:ea typeface="함초롬바탕" panose="02030504000101010101" pitchFamily="18" charset="-127"/>
                <a:cs typeface="Times New Roman" panose="02020603050405020304" pitchFamily="18" charset="0"/>
              </a:rPr>
              <a:t> </a:t>
            </a:r>
            <a:endParaRPr lang="ko-KR" altLang="en-US" sz="2400">
              <a:latin typeface="Times New Roman" panose="02020603050405020304" pitchFamily="18" charset="0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66410" y="6250203"/>
            <a:ext cx="2057400" cy="365125"/>
          </a:xfrm>
        </p:spPr>
        <p:txBody>
          <a:bodyPr/>
          <a:lstStyle/>
          <a:p>
            <a:fld id="{A898C8F9-1B7B-4208-8946-3C69B0991E57}" type="slidenum">
              <a:rPr lang="ko-KR" altLang="en-US" smtClean="0"/>
              <a:pPr/>
              <a:t>74</a:t>
            </a:fld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248732" y="916252"/>
          <a:ext cx="8723584" cy="55809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8579"/>
                <a:gridCol w="3846786"/>
                <a:gridCol w="4288219"/>
              </a:tblGrid>
              <a:tr h="302949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700" dirty="0" smtClean="0"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ESM</a:t>
                      </a:r>
                      <a:endParaRPr lang="ko-KR" altLang="en-US" sz="1700" dirty="0">
                        <a:latin typeface="Times New Roman" panose="02020603050405020304" pitchFamily="18" charset="0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700" dirty="0" smtClean="0"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SIEM</a:t>
                      </a:r>
                      <a:endParaRPr lang="ko-KR" altLang="en-US" sz="1700" dirty="0">
                        <a:latin typeface="Times New Roman" panose="02020603050405020304" pitchFamily="18" charset="0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6307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수</a:t>
                      </a:r>
                      <a:endParaRPr lang="en-US" altLang="ko-KR" sz="1400" dirty="0" smtClean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집</a:t>
                      </a:r>
                      <a:endParaRPr lang="en-US" altLang="ko-KR" sz="1400" dirty="0" smtClean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4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•</a:t>
                      </a: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분</a:t>
                      </a:r>
                      <a:endParaRPr lang="en-US" altLang="ko-KR" sz="1400" dirty="0" smtClean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석</a:t>
                      </a:r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•</a:t>
                      </a:r>
                      <a:r>
                        <a:rPr lang="en-US" altLang="ko-KR" sz="1600" dirty="0" smtClean="0"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Event</a:t>
                      </a:r>
                      <a:r>
                        <a:rPr lang="en-US" altLang="ko-KR" sz="16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600" b="1" baseline="0" smtClean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위주의 단시간</a:t>
                      </a:r>
                      <a:r>
                        <a:rPr lang="en-US" altLang="ko-KR" sz="1600" b="1" baseline="0" dirty="0" smtClean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600" b="1" baseline="0" smtClean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최대</a:t>
                      </a:r>
                      <a:r>
                        <a:rPr lang="en-US" altLang="ko-KR" sz="1600" b="1" baseline="0" dirty="0" smtClean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</a:t>
                      </a:r>
                      <a:r>
                        <a:rPr lang="ko-KR" altLang="en-US" sz="1600" b="1" baseline="0" smtClean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일</a:t>
                      </a:r>
                      <a:r>
                        <a:rPr lang="en-US" altLang="ko-KR" sz="1600" b="1" baseline="0" dirty="0" smtClean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)</a:t>
                      </a:r>
                      <a:r>
                        <a:rPr lang="ko-KR" altLang="en-US" sz="1600" b="1" baseline="0" smtClean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위협분석</a:t>
                      </a:r>
                      <a:endParaRPr lang="en-US" altLang="ko-KR" sz="1600" b="1" baseline="0" dirty="0" smtClean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• </a:t>
                      </a:r>
                      <a:r>
                        <a:rPr lang="en-US" altLang="ko-KR" sz="1600" dirty="0" smtClean="0"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RDBMS</a:t>
                      </a:r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6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기반 상관분석 및 리포트</a:t>
                      </a:r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6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중앙</a:t>
                      </a:r>
                      <a:endParaRPr lang="en-US" altLang="ko-KR" sz="1600" dirty="0" smtClean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aseline="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 </a:t>
                      </a:r>
                      <a:r>
                        <a:rPr lang="ko-KR" altLang="en-US" sz="1600" baseline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처리 구조 </a:t>
                      </a:r>
                      <a:endParaRPr lang="en-US" altLang="ko-KR" sz="1600" baseline="0" dirty="0" smtClean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• </a:t>
                      </a:r>
                      <a:r>
                        <a:rPr lang="ko-KR" altLang="en-US" sz="16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초당 </a:t>
                      </a:r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3</a:t>
                      </a:r>
                      <a:r>
                        <a:rPr lang="ko-KR" altLang="en-US" sz="16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초건 내외 수집</a:t>
                      </a:r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/</a:t>
                      </a:r>
                      <a:r>
                        <a:rPr lang="ko-KR" altLang="en-US" sz="16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분석</a:t>
                      </a:r>
                      <a:r>
                        <a:rPr lang="ko-KR" altLang="en-US" sz="1600" baseline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포함 </a:t>
                      </a:r>
                      <a:endParaRPr lang="en-US" altLang="ko-KR" sz="1600" baseline="0" dirty="0" smtClean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• </a:t>
                      </a:r>
                      <a:r>
                        <a:rPr lang="ko-KR" altLang="en-US" sz="1600" b="1" smtClean="0"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빅데이타 수준의 장기간</a:t>
                      </a:r>
                      <a:r>
                        <a:rPr lang="en-US" altLang="ko-KR" sz="1600" b="1" dirty="0" smtClean="0"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600" b="1" smtClean="0"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수개월</a:t>
                      </a:r>
                      <a:r>
                        <a:rPr lang="en-US" altLang="ko-KR" sz="1600" b="1" dirty="0" smtClean="0"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) </a:t>
                      </a:r>
                      <a:r>
                        <a:rPr lang="ko-KR" altLang="en-US" sz="1600" b="1" smtClean="0"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심층분석</a:t>
                      </a:r>
                      <a:endParaRPr lang="en-US" altLang="ko-KR" sz="1600" b="1" dirty="0" smtClean="0">
                        <a:latin typeface="Times New Roman" panose="02020603050405020304" pitchFamily="18" charset="0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• </a:t>
                      </a:r>
                      <a:r>
                        <a:rPr lang="en-US" altLang="ko-KR" sz="1600" dirty="0" smtClean="0"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Indexin</a:t>
                      </a:r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g,</a:t>
                      </a:r>
                      <a:r>
                        <a:rPr lang="en-US" altLang="ko-KR" sz="1600" baseline="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en-US" altLang="ko-KR" sz="1600" baseline="0" dirty="0" err="1" smtClean="0"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MapReduce</a:t>
                      </a:r>
                      <a:r>
                        <a:rPr lang="en-US" altLang="ko-KR" sz="1600" baseline="0" dirty="0" smtClean="0"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600" baseline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등 빅데이타 처리 기반  </a:t>
                      </a:r>
                      <a:endParaRPr lang="en-US" altLang="ko-KR" sz="1600" baseline="0" dirty="0" smtClean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aseline="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상관분석 및 리포트 </a:t>
                      </a:r>
                      <a:endParaRPr lang="en-US" altLang="ko-KR" sz="1600" baseline="0" dirty="0" smtClean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• </a:t>
                      </a:r>
                      <a:r>
                        <a:rPr lang="ko-KR" altLang="en-US" sz="16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초당 </a:t>
                      </a:r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3</a:t>
                      </a:r>
                      <a:r>
                        <a:rPr lang="ko-KR" altLang="en-US" sz="16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만</a:t>
                      </a:r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~5</a:t>
                      </a:r>
                      <a:r>
                        <a:rPr lang="ko-KR" altLang="en-US" sz="16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만건 이상 수집</a:t>
                      </a:r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/</a:t>
                      </a:r>
                      <a:r>
                        <a:rPr lang="ko-KR" altLang="en-US" sz="16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분석</a:t>
                      </a:r>
                      <a:endParaRPr lang="en-US" altLang="ko-KR" sz="1600" dirty="0" smtClean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1" i="1" dirty="0" smtClean="0">
                          <a:solidFill>
                            <a:srgbClr val="FF0000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en-US" altLang="ko-KR" sz="1600" b="1" i="1" dirty="0" smtClean="0">
                          <a:solidFill>
                            <a:srgbClr val="FF0000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ko-KR" sz="1600" b="1" i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RDBMS</a:t>
                      </a:r>
                      <a:r>
                        <a:rPr lang="en-US" altLang="ko-KR" sz="1600" b="1" i="1" baseline="0" dirty="0" smtClean="0">
                          <a:solidFill>
                            <a:srgbClr val="FF0000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600" b="1" i="1" baseline="0" smtClean="0">
                          <a:solidFill>
                            <a:srgbClr val="FF0000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  <a:sym typeface="Wingdings" panose="05000000000000000000" pitchFamily="2" charset="2"/>
                        </a:rPr>
                        <a:t>기반의 처리 속도 지연 극복</a:t>
                      </a:r>
                      <a:endParaRPr lang="ko-KR" altLang="en-US" sz="1600" b="1" i="1" dirty="0">
                        <a:solidFill>
                          <a:srgbClr val="FF0000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9946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시</a:t>
                      </a:r>
                      <a:endParaRPr lang="en-US" altLang="ko-KR" sz="1500" dirty="0" smtClean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각</a:t>
                      </a:r>
                      <a:endParaRPr lang="en-US" altLang="ko-KR" sz="1500" dirty="0" smtClean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화</a:t>
                      </a:r>
                      <a:endParaRPr lang="ko-KR" altLang="en-US" sz="15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• </a:t>
                      </a:r>
                      <a:r>
                        <a:rPr lang="ko-KR" altLang="en-US" sz="16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대시보드</a:t>
                      </a:r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6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정형보고서 제공 </a:t>
                      </a:r>
                      <a:endParaRPr lang="en-US" altLang="ko-KR" sz="1600" dirty="0" smtClean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• </a:t>
                      </a:r>
                      <a:r>
                        <a:rPr lang="ko-KR" altLang="en-US" sz="16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대시보드</a:t>
                      </a:r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6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정형보고서</a:t>
                      </a:r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</a:t>
                      </a:r>
                      <a:r>
                        <a:rPr lang="en-US" altLang="ko-KR" sz="1600" baseline="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600" baseline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사용자 보고서</a:t>
                      </a:r>
                      <a:r>
                        <a:rPr lang="en-US" altLang="ko-KR" sz="1600" baseline="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600" baseline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시각</a:t>
                      </a:r>
                      <a:endParaRPr lang="en-US" altLang="ko-KR" sz="1600" baseline="0" dirty="0" smtClean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  </a:t>
                      </a:r>
                      <a:r>
                        <a:rPr lang="ko-KR" altLang="en-US" sz="1600" baseline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화 보고서 제공</a:t>
                      </a:r>
                      <a:endParaRPr lang="en-US" altLang="ko-KR" sz="1600" baseline="0" dirty="0" smtClean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1" baseline="0" dirty="0" smtClean="0">
                          <a:solidFill>
                            <a:srgbClr val="FF0000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600" b="1" i="1" baseline="0" smtClean="0">
                          <a:solidFill>
                            <a:srgbClr val="FF0000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  <a:sym typeface="Wingdings" panose="05000000000000000000" pitchFamily="2" charset="2"/>
                        </a:rPr>
                        <a:t>다양한</a:t>
                      </a:r>
                      <a:r>
                        <a:rPr lang="en-US" altLang="ko-KR" sz="1600" b="1" i="1" baseline="0" dirty="0" smtClean="0">
                          <a:solidFill>
                            <a:srgbClr val="FF0000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600" b="1" i="1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Report</a:t>
                      </a:r>
                      <a:r>
                        <a:rPr lang="en-US" altLang="ko-KR" sz="1600" b="1" i="1" baseline="0" dirty="0" smtClean="0">
                          <a:solidFill>
                            <a:srgbClr val="FF0000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600" b="1" i="1" baseline="0" smtClean="0">
                          <a:solidFill>
                            <a:srgbClr val="FF0000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  <a:sym typeface="Wingdings" panose="05000000000000000000" pitchFamily="2" charset="2"/>
                        </a:rPr>
                        <a:t>제공 </a:t>
                      </a:r>
                      <a:endParaRPr lang="ko-KR" altLang="en-US" sz="1600" b="1" i="1" dirty="0">
                        <a:solidFill>
                          <a:srgbClr val="FF0000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13118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사</a:t>
                      </a:r>
                      <a:endParaRPr lang="en-US" altLang="ko-KR" sz="1500" dirty="0" smtClean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용</a:t>
                      </a:r>
                      <a:endParaRPr lang="en-US" altLang="ko-KR" sz="1500" dirty="0" smtClean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자</a:t>
                      </a:r>
                      <a:endParaRPr lang="ko-KR" altLang="en-US" sz="15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• </a:t>
                      </a:r>
                      <a:r>
                        <a:rPr lang="ko-KR" altLang="en-US" sz="16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보안관리자</a:t>
                      </a:r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6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관제 요원 위주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6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• </a:t>
                      </a:r>
                      <a:r>
                        <a:rPr lang="ko-KR" altLang="en-US" sz="16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보안관리자</a:t>
                      </a:r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6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관제요원</a:t>
                      </a:r>
                      <a:endParaRPr lang="en-US" altLang="ko-KR" sz="1600" dirty="0" smtClean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• </a:t>
                      </a:r>
                      <a:r>
                        <a:rPr lang="ko-KR" altLang="en-US" sz="16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각업무시스템 별 담당자</a:t>
                      </a:r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• </a:t>
                      </a:r>
                      <a:r>
                        <a:rPr lang="ko-KR" altLang="en-US" sz="16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개인정보보호담당자 </a:t>
                      </a:r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• </a:t>
                      </a:r>
                      <a:r>
                        <a:rPr lang="ko-KR" altLang="en-US" sz="16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대외 서비스 담당자 </a:t>
                      </a:r>
                      <a:endParaRPr lang="en-US" altLang="ko-KR" sz="1600" dirty="0" smtClean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1" dirty="0" smtClean="0">
                          <a:solidFill>
                            <a:srgbClr val="FF0000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600" b="1" i="1" smtClean="0">
                          <a:solidFill>
                            <a:srgbClr val="FF0000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  <a:sym typeface="Wingdings" panose="05000000000000000000" pitchFamily="2" charset="2"/>
                        </a:rPr>
                        <a:t>사용자 관점의 다양한 </a:t>
                      </a:r>
                      <a:r>
                        <a:rPr lang="en-US" altLang="ko-KR" sz="1600" b="1" i="1" dirty="0" smtClean="0">
                          <a:solidFill>
                            <a:srgbClr val="FF0000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  <a:sym typeface="Wingdings" panose="05000000000000000000" pitchFamily="2" charset="2"/>
                        </a:rPr>
                        <a:t>view </a:t>
                      </a:r>
                      <a:r>
                        <a:rPr lang="ko-KR" altLang="en-US" sz="1600" b="1" i="1" smtClean="0">
                          <a:solidFill>
                            <a:srgbClr val="FF0000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  <a:sym typeface="Wingdings" panose="05000000000000000000" pitchFamily="2" charset="2"/>
                        </a:rPr>
                        <a:t>지원</a:t>
                      </a:r>
                      <a:endParaRPr lang="ko-KR" altLang="en-US" sz="1600" b="1" i="1" dirty="0">
                        <a:solidFill>
                          <a:srgbClr val="FF0000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6192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하드웨어</a:t>
                      </a:r>
                      <a:endParaRPr lang="ko-KR" altLang="en-US" sz="15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• </a:t>
                      </a:r>
                      <a:r>
                        <a:rPr lang="ko-KR" altLang="en-US" sz="16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고가의</a:t>
                      </a:r>
                      <a:r>
                        <a:rPr lang="ko-KR" altLang="en-US" sz="1600" baseline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유닉스 서버 스템 </a:t>
                      </a:r>
                      <a:endParaRPr lang="ko-KR" altLang="en-US" sz="16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• </a:t>
                      </a:r>
                      <a:r>
                        <a:rPr lang="ko-KR" altLang="en-US" sz="16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저가의 리눅스 </a:t>
                      </a:r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x86</a:t>
                      </a:r>
                      <a:r>
                        <a:rPr lang="ko-KR" altLang="en-US" sz="1600" baseline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시스템</a:t>
                      </a:r>
                      <a:r>
                        <a:rPr lang="en-US" altLang="ko-KR" sz="1600" baseline="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endParaRPr lang="ko-KR" altLang="en-US" sz="1600" b="1" i="1" dirty="0">
                        <a:solidFill>
                          <a:srgbClr val="FF0000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52966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82951" y="6492875"/>
            <a:ext cx="2057400" cy="365125"/>
          </a:xfrm>
        </p:spPr>
        <p:txBody>
          <a:bodyPr/>
          <a:lstStyle/>
          <a:p>
            <a:fld id="{A898C8F9-1B7B-4208-8946-3C69B0991E57}" type="slidenum">
              <a:rPr lang="ko-KR" altLang="en-US" smtClean="0"/>
              <a:pPr/>
              <a:t>75</a:t>
            </a:fld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77015" y="419385"/>
          <a:ext cx="8796655" cy="60734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0709"/>
                <a:gridCol w="3889607"/>
                <a:gridCol w="4396339"/>
              </a:tblGrid>
              <a:tr h="514245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700" dirty="0" smtClean="0"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ESM</a:t>
                      </a:r>
                      <a:endParaRPr lang="ko-KR" altLang="en-US" sz="1700" dirty="0">
                        <a:latin typeface="Times New Roman" panose="02020603050405020304" pitchFamily="18" charset="0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700" dirty="0" smtClean="0"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SIEM</a:t>
                      </a:r>
                      <a:endParaRPr lang="ko-KR" altLang="en-US" sz="1700" dirty="0">
                        <a:latin typeface="Times New Roman" panose="02020603050405020304" pitchFamily="18" charset="0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7819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정</a:t>
                      </a:r>
                      <a:endParaRPr lang="en-US" altLang="ko-KR" sz="1400" dirty="0" smtClean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의</a:t>
                      </a:r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•</a:t>
                      </a:r>
                      <a:r>
                        <a:rPr lang="en-US" altLang="ko-KR" sz="1600" b="0" dirty="0" smtClean="0"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600" b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기업</a:t>
                      </a:r>
                      <a:r>
                        <a:rPr lang="ko-KR" altLang="en-US" sz="1600" b="0" baseline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 내</a:t>
                      </a:r>
                      <a:r>
                        <a:rPr lang="ko-KR" altLang="en-US" sz="1600" b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 다양한 보안시스템을 관제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600" b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운영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/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ko-KR" altLang="en-US" sz="1600" b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관리하여 </a:t>
                      </a:r>
                      <a:r>
                        <a:rPr lang="ko-KR" altLang="en-US" sz="1600" b="0" u="none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중앙에서 통합적으로 보안 현황</a:t>
                      </a:r>
                      <a:endParaRPr lang="en-US" altLang="ko-KR" sz="1600" b="0" u="none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u="none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ko-KR" altLang="en-US" sz="1600" b="0" u="none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을 모니터링</a:t>
                      </a:r>
                      <a:r>
                        <a:rPr lang="ko-KR" altLang="en-US" sz="1600" b="0" u="none" baseline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 하는 시스템 </a:t>
                      </a:r>
                      <a:endParaRPr lang="en-US" altLang="ko-KR" sz="1600" b="0" u="none" baseline="0" dirty="0" smtClean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• </a:t>
                      </a:r>
                      <a:r>
                        <a:rPr lang="ko-KR" altLang="en-US" sz="1600" b="0" smtClean="0"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기업 내에서 발생하는 모든 자원의 정보 및 </a:t>
                      </a:r>
                      <a:endParaRPr lang="en-US" altLang="ko-KR" sz="1600" b="0" dirty="0" smtClean="0">
                        <a:latin typeface="Times New Roman" panose="02020603050405020304" pitchFamily="18" charset="0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 smtClean="0"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ko-KR" altLang="en-US" sz="1600" b="0" smtClean="0"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보안 이벤트를 통합 관리 </a:t>
                      </a:r>
                      <a:endParaRPr lang="en-US" altLang="ko-KR" sz="1600" b="0" dirty="0" smtClean="0">
                        <a:latin typeface="Times New Roman" panose="02020603050405020304" pitchFamily="18" charset="0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è"/>
                        <a:tabLst/>
                        <a:defRPr/>
                      </a:pPr>
                      <a:r>
                        <a:rPr lang="ko-KR" altLang="en-US" sz="1600" b="1" i="1" baseline="0" dirty="0" smtClean="0">
                          <a:solidFill>
                            <a:srgbClr val="FF0000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  <a:sym typeface="Wingdings" panose="05000000000000000000" pitchFamily="2" charset="2"/>
                        </a:rPr>
                        <a:t>장애처리 관점에서 운영 및 심층분석</a:t>
                      </a:r>
                      <a:r>
                        <a:rPr lang="en-US" altLang="ko-KR" sz="1600" b="1" i="1" baseline="0" dirty="0" smtClean="0">
                          <a:solidFill>
                            <a:srgbClr val="FF0000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600" b="1" i="1" baseline="0" smtClean="0">
                          <a:solidFill>
                            <a:srgbClr val="FF0000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  <a:sym typeface="Wingdings" panose="05000000000000000000" pitchFamily="2" charset="2"/>
                        </a:rPr>
                        <a:t>규제 </a:t>
                      </a:r>
                      <a:endParaRPr lang="en-US" altLang="ko-KR" sz="1600" b="1" i="1" baseline="0" dirty="0" smtClean="0">
                        <a:solidFill>
                          <a:srgbClr val="FF0000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i="1" baseline="0" dirty="0" smtClean="0">
                          <a:solidFill>
                            <a:srgbClr val="FF0000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  <a:sym typeface="Wingdings" panose="05000000000000000000" pitchFamily="2" charset="2"/>
                        </a:rPr>
                        <a:t>     </a:t>
                      </a:r>
                      <a:r>
                        <a:rPr lang="ko-KR" altLang="en-US" sz="1600" b="1" i="1" baseline="0" smtClean="0">
                          <a:solidFill>
                            <a:srgbClr val="FF0000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  <a:sym typeface="Wingdings" panose="05000000000000000000" pitchFamily="2" charset="2"/>
                        </a:rPr>
                        <a:t>준수 관점으로 확대</a:t>
                      </a:r>
                      <a:endParaRPr lang="ko-KR" altLang="en-US" sz="1600" b="0" i="1" dirty="0">
                        <a:solidFill>
                          <a:srgbClr val="FF0000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/>
                </a:tc>
              </a:tr>
              <a:tr h="13285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수집</a:t>
                      </a:r>
                      <a:endParaRPr lang="en-US" altLang="ko-KR" sz="1400" dirty="0" smtClean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•</a:t>
                      </a:r>
                      <a:endParaRPr lang="en-US" altLang="ko-KR" sz="1400" dirty="0" smtClean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저장</a:t>
                      </a:r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• </a:t>
                      </a:r>
                      <a:r>
                        <a:rPr lang="ko-KR" altLang="en-US" sz="1600" b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정형데이타 기준</a:t>
                      </a:r>
                      <a:r>
                        <a:rPr lang="en-US" altLang="ko-KR" sz="1600" b="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600" b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원본로그 보관안함</a:t>
                      </a:r>
                      <a:endParaRPr lang="en-US" altLang="ko-KR" sz="1600" b="0" dirty="0" smtClean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• </a:t>
                      </a:r>
                      <a:r>
                        <a:rPr lang="ko-KR" altLang="en-US" sz="1600" b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수집</a:t>
                      </a:r>
                      <a:r>
                        <a:rPr lang="en-US" altLang="ko-KR" sz="1600" b="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600" b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데이터 보존기간 </a:t>
                      </a:r>
                      <a:r>
                        <a:rPr lang="en-US" altLang="ko-KR" sz="1600" b="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:1~2</a:t>
                      </a:r>
                      <a:r>
                        <a:rPr lang="ko-KR" altLang="en-US" sz="1600" b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개월</a:t>
                      </a:r>
                      <a:endParaRPr lang="en-US" altLang="ko-KR" sz="1600" b="0" u="none" baseline="0" dirty="0" smtClean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• </a:t>
                      </a:r>
                      <a:r>
                        <a:rPr lang="ko-KR" altLang="en-US" sz="1600" b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정형</a:t>
                      </a:r>
                      <a:r>
                        <a:rPr lang="en-US" altLang="ko-KR" sz="1600" b="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/</a:t>
                      </a:r>
                      <a:r>
                        <a:rPr lang="ko-KR" altLang="en-US" sz="1600" b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비정형데이타 수용</a:t>
                      </a:r>
                      <a:r>
                        <a:rPr lang="en-US" altLang="ko-KR" sz="1600" b="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600" b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원본로그 보관</a:t>
                      </a:r>
                      <a:endParaRPr lang="en-US" altLang="ko-KR" sz="1600" b="0" dirty="0" smtClean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• </a:t>
                      </a:r>
                      <a:r>
                        <a:rPr lang="ko-KR" altLang="en-US" sz="1600" b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수집</a:t>
                      </a:r>
                      <a:r>
                        <a:rPr lang="en-US" altLang="ko-KR" sz="1600" b="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600" b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데이터 보존기간 </a:t>
                      </a:r>
                      <a:r>
                        <a:rPr lang="en-US" altLang="ko-KR" sz="1600" b="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:1</a:t>
                      </a:r>
                      <a:r>
                        <a:rPr lang="ko-KR" altLang="en-US" sz="1600" b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년 이상</a:t>
                      </a:r>
                      <a:endParaRPr lang="en-US" altLang="ko-KR" sz="1600" b="0" dirty="0" smtClean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è"/>
                        <a:tabLst/>
                        <a:defRPr/>
                      </a:pPr>
                      <a:r>
                        <a:rPr lang="ko-KR" altLang="en-US" sz="1600" b="1" i="1" baseline="0" dirty="0" smtClean="0">
                          <a:solidFill>
                            <a:srgbClr val="FF0000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  <a:sym typeface="Wingdings" panose="05000000000000000000" pitchFamily="2" charset="2"/>
                        </a:rPr>
                        <a:t>광범위 데이터 처리 및 장기간 보관 </a:t>
                      </a:r>
                      <a:endParaRPr lang="ko-KR" altLang="en-US" sz="1600" b="0" i="1" dirty="0">
                        <a:solidFill>
                          <a:srgbClr val="FF0000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/>
                </a:tc>
              </a:tr>
              <a:tr h="24487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위협탐지</a:t>
                      </a:r>
                      <a:endParaRPr lang="ko-KR" altLang="en-US" sz="15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• IP, Port </a:t>
                      </a:r>
                      <a:r>
                        <a:rPr lang="ko-KR" altLang="en-US" sz="16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등 시그니처 중심의 네트워크   </a:t>
                      </a:r>
                      <a:endParaRPr lang="en-US" altLang="ko-KR" sz="1600" dirty="0" smtClean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6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계층 탐지</a:t>
                      </a:r>
                      <a:endParaRPr lang="en-US" altLang="ko-KR" sz="1600" dirty="0" smtClean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• </a:t>
                      </a:r>
                      <a:r>
                        <a:rPr lang="ko-KR" altLang="en-US" sz="16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단순 패턴 기반 탐지 </a:t>
                      </a:r>
                      <a:endParaRPr lang="en-US" altLang="ko-KR" sz="1600" dirty="0" smtClean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• </a:t>
                      </a:r>
                      <a:r>
                        <a:rPr lang="ko-KR" altLang="en-US" sz="16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알려진 공격 위주 분석 </a:t>
                      </a:r>
                      <a:endParaRPr lang="en-US" altLang="ko-KR" sz="1600" dirty="0" smtClean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• </a:t>
                      </a:r>
                      <a:r>
                        <a:rPr lang="ko-KR" altLang="en-US" sz="16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단시간</a:t>
                      </a:r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6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최대</a:t>
                      </a:r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</a:t>
                      </a:r>
                      <a:r>
                        <a:rPr lang="ko-KR" altLang="en-US" sz="16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일</a:t>
                      </a:r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) </a:t>
                      </a:r>
                      <a:r>
                        <a:rPr lang="ko-KR" altLang="en-US" sz="16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범위</a:t>
                      </a:r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6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분석 </a:t>
                      </a:r>
                      <a:endParaRPr lang="ko-KR" altLang="en-US" sz="16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• IP, Port </a:t>
                      </a:r>
                      <a:r>
                        <a:rPr lang="ko-KR" altLang="en-US" sz="16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외 애플리케이션</a:t>
                      </a:r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6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프로토콜 등 연관</a:t>
                      </a:r>
                      <a:endParaRPr lang="en-US" altLang="ko-KR" sz="1600" dirty="0" smtClean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 </a:t>
                      </a:r>
                      <a:r>
                        <a:rPr lang="ko-KR" altLang="en-US" sz="16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성 분석 및 탐지</a:t>
                      </a:r>
                      <a:endParaRPr lang="en-US" altLang="ko-KR" sz="1600" dirty="0" smtClean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• APT </a:t>
                      </a:r>
                      <a:r>
                        <a:rPr lang="ko-KR" altLang="en-US" sz="16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등 알려지지 않은 공격 및 공격간의 연관</a:t>
                      </a:r>
                      <a:endParaRPr lang="en-US" altLang="ko-KR" sz="1600" dirty="0" smtClean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 </a:t>
                      </a:r>
                      <a:r>
                        <a:rPr lang="ko-KR" altLang="en-US" sz="16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성 분석</a:t>
                      </a:r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</a:t>
                      </a:r>
                      <a:r>
                        <a:rPr lang="en-US" altLang="ko-KR" sz="1600" baseline="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6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정상상태에서의 정보위협분석 </a:t>
                      </a:r>
                      <a:endParaRPr lang="en-US" altLang="ko-KR" sz="1600" dirty="0" smtClean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• </a:t>
                      </a:r>
                      <a:r>
                        <a:rPr lang="ko-KR" altLang="en-US" sz="16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장시간</a:t>
                      </a:r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6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수개월</a:t>
                      </a:r>
                      <a:r>
                        <a:rPr lang="en-US" altLang="ko-KR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) </a:t>
                      </a:r>
                      <a:r>
                        <a:rPr lang="ko-KR" altLang="en-US" sz="16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범위 분석 </a:t>
                      </a:r>
                      <a:endParaRPr lang="en-US" altLang="ko-KR" sz="1600" dirty="0" smtClean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1" dirty="0" smtClean="0">
                          <a:solidFill>
                            <a:srgbClr val="FF0000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600" b="1" i="1" smtClean="0">
                          <a:solidFill>
                            <a:srgbClr val="FF0000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  <a:sym typeface="Wingdings" panose="05000000000000000000" pitchFamily="2" charset="2"/>
                        </a:rPr>
                        <a:t>심층분석</a:t>
                      </a:r>
                      <a:r>
                        <a:rPr lang="en-US" altLang="ko-KR" sz="1600" b="1" i="1" dirty="0" smtClean="0">
                          <a:solidFill>
                            <a:srgbClr val="FF0000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600" b="1" i="1" smtClean="0">
                          <a:solidFill>
                            <a:srgbClr val="FF0000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  <a:sym typeface="Wingdings" panose="05000000000000000000" pitchFamily="2" charset="2"/>
                        </a:rPr>
                        <a:t>연관분석 지원 </a:t>
                      </a:r>
                      <a:endParaRPr lang="ko-KR" altLang="en-US" sz="1600" b="1" i="1" dirty="0">
                        <a:solidFill>
                          <a:srgbClr val="FF0000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48633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5285" y="2214947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b="1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보안망</a:t>
            </a:r>
            <a:r>
              <a:rPr lang="ko-KR" altLang="en-US" sz="36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구성</a:t>
            </a:r>
            <a:r>
              <a:rPr lang="en-US" altLang="ko-KR" sz="36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(2)</a:t>
            </a:r>
            <a:r>
              <a:rPr lang="ko-KR" altLang="en-US" sz="3600" b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endParaRPr lang="ko-KR" altLang="en-US" sz="36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7075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모서리가 둥근 직사각형 214"/>
          <p:cNvSpPr/>
          <p:nvPr/>
        </p:nvSpPr>
        <p:spPr>
          <a:xfrm>
            <a:off x="648677" y="3771546"/>
            <a:ext cx="3009745" cy="1988124"/>
          </a:xfrm>
          <a:prstGeom prst="roundRect">
            <a:avLst>
              <a:gd name="adj" fmla="val 486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786239" y="1041338"/>
            <a:ext cx="3054496" cy="1159405"/>
          </a:xfrm>
          <a:prstGeom prst="roundRect">
            <a:avLst>
              <a:gd name="adj" fmla="val 486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모서리가 둥근 직사각형 213"/>
          <p:cNvSpPr/>
          <p:nvPr/>
        </p:nvSpPr>
        <p:spPr bwMode="auto">
          <a:xfrm>
            <a:off x="496149" y="599091"/>
            <a:ext cx="4735123" cy="5564774"/>
          </a:xfrm>
          <a:prstGeom prst="roundRect">
            <a:avLst>
              <a:gd name="adj" fmla="val 2210"/>
            </a:avLst>
          </a:prstGeom>
          <a:noFill/>
          <a:ln w="15875" cap="flat" cmpd="sng" algn="ctr">
            <a:solidFill>
              <a:schemeClr val="bg1">
                <a:lumMod val="8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45720" rIns="54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13" name="직선 연결선 212"/>
          <p:cNvCxnSpPr>
            <a:endCxn id="178" idx="3"/>
          </p:cNvCxnSpPr>
          <p:nvPr/>
        </p:nvCxnSpPr>
        <p:spPr bwMode="auto">
          <a:xfrm>
            <a:off x="1247518" y="1813478"/>
            <a:ext cx="2060425" cy="13285"/>
          </a:xfrm>
          <a:prstGeom prst="line">
            <a:avLst/>
          </a:prstGeom>
          <a:solidFill>
            <a:schemeClr val="bg2"/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6" name="자유형 205"/>
          <p:cNvSpPr/>
          <p:nvPr/>
        </p:nvSpPr>
        <p:spPr>
          <a:xfrm>
            <a:off x="1261397" y="4422568"/>
            <a:ext cx="1698292" cy="690254"/>
          </a:xfrm>
          <a:custGeom>
            <a:avLst/>
            <a:gdLst>
              <a:gd name="connsiteX0" fmla="*/ 12031 w 2237873"/>
              <a:gd name="connsiteY0" fmla="*/ 878306 h 1022685"/>
              <a:gd name="connsiteX1" fmla="*/ 0 w 2237873"/>
              <a:gd name="connsiteY1" fmla="*/ 0 h 1022685"/>
              <a:gd name="connsiteX2" fmla="*/ 2201778 w 2237873"/>
              <a:gd name="connsiteY2" fmla="*/ 0 h 1022685"/>
              <a:gd name="connsiteX3" fmla="*/ 2237873 w 2237873"/>
              <a:gd name="connsiteY3" fmla="*/ 1022685 h 1022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7873" h="1022685">
                <a:moveTo>
                  <a:pt x="12031" y="878306"/>
                </a:moveTo>
                <a:lnTo>
                  <a:pt x="0" y="0"/>
                </a:lnTo>
                <a:lnTo>
                  <a:pt x="2201778" y="0"/>
                </a:lnTo>
                <a:lnTo>
                  <a:pt x="2237873" y="1022685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1" name="직선 연결선 80"/>
          <p:cNvCxnSpPr/>
          <p:nvPr/>
        </p:nvCxnSpPr>
        <p:spPr bwMode="auto">
          <a:xfrm flipH="1" flipV="1">
            <a:off x="4225030" y="3230774"/>
            <a:ext cx="17120" cy="883248"/>
          </a:xfrm>
          <a:prstGeom prst="line">
            <a:avLst/>
          </a:prstGeom>
          <a:solidFill>
            <a:schemeClr val="bg2"/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>
          <a:xfrm>
            <a:off x="7741024" y="6531798"/>
            <a:ext cx="1295400" cy="246062"/>
          </a:xfrm>
        </p:spPr>
        <p:txBody>
          <a:bodyPr/>
          <a:lstStyle/>
          <a:p>
            <a:pPr algn="r">
              <a:defRPr/>
            </a:pPr>
            <a:fld id="{334C5E76-0582-45D8-A764-6B78B59B938F}" type="slidenum">
              <a:rPr lang="en-US" altLang="ko-KR" smtClean="0"/>
              <a:pPr algn="r">
                <a:defRPr/>
              </a:pPr>
              <a:t>77</a:t>
            </a:fld>
            <a:endParaRPr lang="en-US" altLang="ko-KR"/>
          </a:p>
        </p:txBody>
      </p:sp>
      <p:cxnSp>
        <p:nvCxnSpPr>
          <p:cNvPr id="22" name="직선 연결선 21"/>
          <p:cNvCxnSpPr>
            <a:endCxn id="19" idx="4"/>
          </p:cNvCxnSpPr>
          <p:nvPr/>
        </p:nvCxnSpPr>
        <p:spPr bwMode="auto">
          <a:xfrm flipV="1">
            <a:off x="1963858" y="3215956"/>
            <a:ext cx="6423556" cy="2325"/>
          </a:xfrm>
          <a:prstGeom prst="line">
            <a:avLst/>
          </a:prstGeom>
          <a:solidFill>
            <a:schemeClr val="bg2"/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769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272" y="2681524"/>
            <a:ext cx="657225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" name="그룹 15"/>
          <p:cNvGrpSpPr/>
          <p:nvPr/>
        </p:nvGrpSpPr>
        <p:grpSpPr>
          <a:xfrm>
            <a:off x="7955847" y="3007457"/>
            <a:ext cx="863133" cy="416163"/>
            <a:chOff x="1328738" y="1820863"/>
            <a:chExt cx="1162050" cy="792162"/>
          </a:xfrm>
        </p:grpSpPr>
        <p:sp>
          <p:nvSpPr>
            <p:cNvPr id="17" name="AutoShape 20"/>
            <p:cNvSpPr>
              <a:spLocks noChangeArrowheads="1"/>
            </p:cNvSpPr>
            <p:nvPr/>
          </p:nvSpPr>
          <p:spPr bwMode="auto">
            <a:xfrm>
              <a:off x="1330325" y="1828800"/>
              <a:ext cx="1160463" cy="784225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8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1382713" y="2141538"/>
              <a:ext cx="1060450" cy="39687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54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ahoma"/>
                  <a:cs typeface="Tahoma"/>
                </a:rPr>
                <a:t>ROUTER</a:t>
              </a:r>
              <a:endParaRPr lang="ko-KR" altLang="en-US" sz="54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ahoma"/>
                <a:cs typeface="Tahoma"/>
              </a:endParaRPr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1328738" y="1820863"/>
              <a:ext cx="1162050" cy="396875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0" name="AutoShape 23"/>
            <p:cNvSpPr>
              <a:spLocks noChangeArrowheads="1"/>
            </p:cNvSpPr>
            <p:nvPr/>
          </p:nvSpPr>
          <p:spPr bwMode="auto">
            <a:xfrm rot="5400000">
              <a:off x="1912144" y="1667669"/>
              <a:ext cx="185738" cy="71755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8 h 21600"/>
                <a:gd name="T4" fmla="*/ 0 w 21600"/>
                <a:gd name="T5" fmla="*/ 2 h 21600"/>
                <a:gd name="T6" fmla="*/ 1 w 21600"/>
                <a:gd name="T7" fmla="*/ 5 h 21600"/>
                <a:gd name="T8" fmla="*/ 1 w 21600"/>
                <a:gd name="T9" fmla="*/ 7 h 21600"/>
                <a:gd name="T10" fmla="*/ 0 w 21600"/>
                <a:gd name="T11" fmla="*/ 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66 w 21600"/>
                <a:gd name="T19" fmla="*/ 3162 h 21600"/>
                <a:gd name="T20" fmla="*/ 18434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1" name="AutoShape 24"/>
            <p:cNvSpPr>
              <a:spLocks noChangeArrowheads="1"/>
            </p:cNvSpPr>
            <p:nvPr/>
          </p:nvSpPr>
          <p:spPr bwMode="auto">
            <a:xfrm rot="16200000">
              <a:off x="1751013" y="1603375"/>
              <a:ext cx="182562" cy="73183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8 h 21600"/>
                <a:gd name="T4" fmla="*/ 0 w 21600"/>
                <a:gd name="T5" fmla="*/ 2 h 21600"/>
                <a:gd name="T6" fmla="*/ 1 w 21600"/>
                <a:gd name="T7" fmla="*/ 5 h 21600"/>
                <a:gd name="T8" fmla="*/ 1 w 21600"/>
                <a:gd name="T9" fmla="*/ 8 h 21600"/>
                <a:gd name="T10" fmla="*/ 0 w 21600"/>
                <a:gd name="T11" fmla="*/ 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21 w 21600"/>
                <a:gd name="T19" fmla="*/ 3142 h 21600"/>
                <a:gd name="T20" fmla="*/ 18379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59" name="AutoShape 26"/>
          <p:cNvSpPr>
            <a:spLocks noChangeArrowheads="1"/>
          </p:cNvSpPr>
          <p:nvPr/>
        </p:nvSpPr>
        <p:spPr bwMode="auto">
          <a:xfrm>
            <a:off x="3780483" y="3734947"/>
            <a:ext cx="906214" cy="460200"/>
          </a:xfrm>
          <a:prstGeom prst="cube">
            <a:avLst>
              <a:gd name="adj" fmla="val 55426"/>
            </a:avLst>
          </a:prstGeom>
          <a:gradFill rotWithShape="1">
            <a:gsLst>
              <a:gs pos="0">
                <a:srgbClr val="EAEAEA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777777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ko-KR" altLang="en-US" sz="1800" b="0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60" name="WordArt 28"/>
          <p:cNvSpPr>
            <a:spLocks noChangeArrowheads="1" noChangeShapeType="1" noTextEdit="1"/>
          </p:cNvSpPr>
          <p:nvPr/>
        </p:nvSpPr>
        <p:spPr bwMode="auto">
          <a:xfrm>
            <a:off x="3786335" y="4026298"/>
            <a:ext cx="607991" cy="1622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buNone/>
            </a:pPr>
            <a:r>
              <a:rPr lang="en-US" altLang="ko-KR" sz="3600" kern="10" dirty="0" smtClean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ahoma"/>
                <a:cs typeface="Tahoma"/>
              </a:rPr>
              <a:t>IDS</a:t>
            </a:r>
            <a:endParaRPr lang="ko-KR" altLang="en-US" sz="3600" kern="10" dirty="0">
              <a:ln w="9525">
                <a:solidFill>
                  <a:srgbClr val="808080"/>
                </a:solidFill>
                <a:round/>
                <a:headEnd/>
                <a:tailEnd/>
              </a:ln>
              <a:solidFill>
                <a:srgbClr val="808080"/>
              </a:solidFill>
              <a:latin typeface="Tahoma"/>
              <a:cs typeface="Tahoma"/>
            </a:endParaRPr>
          </a:p>
        </p:txBody>
      </p:sp>
      <p:sp>
        <p:nvSpPr>
          <p:cNvPr id="64" name="AutoShape 26"/>
          <p:cNvSpPr>
            <a:spLocks noChangeArrowheads="1"/>
          </p:cNvSpPr>
          <p:nvPr/>
        </p:nvSpPr>
        <p:spPr bwMode="auto">
          <a:xfrm>
            <a:off x="6568016" y="2981906"/>
            <a:ext cx="906214" cy="460200"/>
          </a:xfrm>
          <a:prstGeom prst="cube">
            <a:avLst>
              <a:gd name="adj" fmla="val 55426"/>
            </a:avLst>
          </a:prstGeom>
          <a:gradFill rotWithShape="1">
            <a:gsLst>
              <a:gs pos="0">
                <a:srgbClr val="EAEAEA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777777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ko-KR" altLang="en-US" sz="1800" b="0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65" name="WordArt 28"/>
          <p:cNvSpPr>
            <a:spLocks noChangeArrowheads="1" noChangeShapeType="1" noTextEdit="1"/>
          </p:cNvSpPr>
          <p:nvPr/>
        </p:nvSpPr>
        <p:spPr bwMode="auto">
          <a:xfrm>
            <a:off x="6603445" y="3277366"/>
            <a:ext cx="607991" cy="1622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buNone/>
            </a:pPr>
            <a:r>
              <a:rPr lang="en-US" altLang="ko-KR" sz="3600" kern="10" dirty="0" smtClean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ahoma"/>
                <a:cs typeface="Tahoma"/>
              </a:rPr>
              <a:t>IPS</a:t>
            </a:r>
            <a:endParaRPr lang="ko-KR" altLang="en-US" sz="3600" kern="10" dirty="0">
              <a:ln w="9525">
                <a:solidFill>
                  <a:srgbClr val="808080"/>
                </a:solidFill>
                <a:round/>
                <a:headEnd/>
                <a:tailEnd/>
              </a:ln>
              <a:solidFill>
                <a:srgbClr val="808080"/>
              </a:solidFill>
              <a:latin typeface="Tahoma"/>
              <a:cs typeface="Tahoma"/>
            </a:endParaRPr>
          </a:p>
        </p:txBody>
      </p:sp>
      <p:grpSp>
        <p:nvGrpSpPr>
          <p:cNvPr id="77" name="그룹 76"/>
          <p:cNvGrpSpPr/>
          <p:nvPr/>
        </p:nvGrpSpPr>
        <p:grpSpPr>
          <a:xfrm>
            <a:off x="3861011" y="3110338"/>
            <a:ext cx="841287" cy="292093"/>
            <a:chOff x="3779912" y="1124744"/>
            <a:chExt cx="1499235" cy="742950"/>
          </a:xfrm>
        </p:grpSpPr>
        <p:sp>
          <p:nvSpPr>
            <p:cNvPr id="78" name="AutoShape 26"/>
            <p:cNvSpPr>
              <a:spLocks noChangeArrowheads="1"/>
            </p:cNvSpPr>
            <p:nvPr/>
          </p:nvSpPr>
          <p:spPr bwMode="auto">
            <a:xfrm>
              <a:off x="3779912" y="1124744"/>
              <a:ext cx="1495425" cy="74295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79" name="Freeform 27"/>
            <p:cNvSpPr>
              <a:spLocks/>
            </p:cNvSpPr>
            <p:nvPr/>
          </p:nvSpPr>
          <p:spPr bwMode="auto">
            <a:xfrm>
              <a:off x="3782134" y="1124744"/>
              <a:ext cx="1497013" cy="417512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80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832934" y="1588294"/>
              <a:ext cx="1003300" cy="2619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36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rPr>
                <a:t>TAP</a:t>
              </a:r>
              <a:endParaRPr lang="ko-KR" altLang="en-US" sz="3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ahoma"/>
                <a:cs typeface="Tahoma"/>
              </a:endParaRPr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874139" y="1424094"/>
            <a:ext cx="688975" cy="745366"/>
            <a:chOff x="809159" y="4814047"/>
            <a:chExt cx="688975" cy="745367"/>
          </a:xfrm>
        </p:grpSpPr>
        <p:sp>
          <p:nvSpPr>
            <p:cNvPr id="83" name="Freeform 174"/>
            <p:cNvSpPr>
              <a:spLocks/>
            </p:cNvSpPr>
            <p:nvPr/>
          </p:nvSpPr>
          <p:spPr bwMode="auto">
            <a:xfrm rot="355818">
              <a:off x="1336329" y="5283876"/>
              <a:ext cx="61330" cy="36915"/>
            </a:xfrm>
            <a:custGeom>
              <a:avLst/>
              <a:gdLst>
                <a:gd name="T0" fmla="*/ 1224 w 1224"/>
                <a:gd name="T1" fmla="*/ 755 h 755"/>
                <a:gd name="T2" fmla="*/ 1112 w 1224"/>
                <a:gd name="T3" fmla="*/ 716 h 755"/>
                <a:gd name="T4" fmla="*/ 1051 w 1224"/>
                <a:gd name="T5" fmla="*/ 693 h 755"/>
                <a:gd name="T6" fmla="*/ 1006 w 1224"/>
                <a:gd name="T7" fmla="*/ 671 h 755"/>
                <a:gd name="T8" fmla="*/ 984 w 1224"/>
                <a:gd name="T9" fmla="*/ 660 h 755"/>
                <a:gd name="T10" fmla="*/ 939 w 1224"/>
                <a:gd name="T11" fmla="*/ 626 h 755"/>
                <a:gd name="T12" fmla="*/ 894 w 1224"/>
                <a:gd name="T13" fmla="*/ 548 h 755"/>
                <a:gd name="T14" fmla="*/ 889 w 1224"/>
                <a:gd name="T15" fmla="*/ 531 h 755"/>
                <a:gd name="T16" fmla="*/ 850 w 1224"/>
                <a:gd name="T17" fmla="*/ 509 h 755"/>
                <a:gd name="T18" fmla="*/ 799 w 1224"/>
                <a:gd name="T19" fmla="*/ 481 h 755"/>
                <a:gd name="T20" fmla="*/ 704 w 1224"/>
                <a:gd name="T21" fmla="*/ 453 h 755"/>
                <a:gd name="T22" fmla="*/ 419 w 1224"/>
                <a:gd name="T23" fmla="*/ 442 h 755"/>
                <a:gd name="T24" fmla="*/ 330 w 1224"/>
                <a:gd name="T25" fmla="*/ 408 h 755"/>
                <a:gd name="T26" fmla="*/ 212 w 1224"/>
                <a:gd name="T27" fmla="*/ 279 h 755"/>
                <a:gd name="T28" fmla="*/ 145 w 1224"/>
                <a:gd name="T29" fmla="*/ 134 h 755"/>
                <a:gd name="T30" fmla="*/ 78 w 1224"/>
                <a:gd name="T31" fmla="*/ 39 h 755"/>
                <a:gd name="T32" fmla="*/ 0 w 1224"/>
                <a:gd name="T33" fmla="*/ 0 h 7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24"/>
                <a:gd name="T52" fmla="*/ 0 h 755"/>
                <a:gd name="T53" fmla="*/ 1224 w 1224"/>
                <a:gd name="T54" fmla="*/ 755 h 7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24" h="755">
                  <a:moveTo>
                    <a:pt x="1224" y="755"/>
                  </a:moveTo>
                  <a:cubicBezTo>
                    <a:pt x="1190" y="729"/>
                    <a:pt x="1154" y="724"/>
                    <a:pt x="1112" y="716"/>
                  </a:cubicBezTo>
                  <a:cubicBezTo>
                    <a:pt x="1091" y="705"/>
                    <a:pt x="1072" y="702"/>
                    <a:pt x="1051" y="693"/>
                  </a:cubicBezTo>
                  <a:cubicBezTo>
                    <a:pt x="1036" y="686"/>
                    <a:pt x="1021" y="678"/>
                    <a:pt x="1006" y="671"/>
                  </a:cubicBezTo>
                  <a:cubicBezTo>
                    <a:pt x="999" y="667"/>
                    <a:pt x="984" y="660"/>
                    <a:pt x="984" y="660"/>
                  </a:cubicBezTo>
                  <a:cubicBezTo>
                    <a:pt x="971" y="646"/>
                    <a:pt x="939" y="626"/>
                    <a:pt x="939" y="626"/>
                  </a:cubicBezTo>
                  <a:cubicBezTo>
                    <a:pt x="923" y="602"/>
                    <a:pt x="906" y="575"/>
                    <a:pt x="894" y="548"/>
                  </a:cubicBezTo>
                  <a:cubicBezTo>
                    <a:pt x="892" y="543"/>
                    <a:pt x="893" y="536"/>
                    <a:pt x="889" y="531"/>
                  </a:cubicBezTo>
                  <a:cubicBezTo>
                    <a:pt x="884" y="524"/>
                    <a:pt x="855" y="512"/>
                    <a:pt x="850" y="509"/>
                  </a:cubicBezTo>
                  <a:cubicBezTo>
                    <a:pt x="802" y="480"/>
                    <a:pt x="833" y="491"/>
                    <a:pt x="799" y="481"/>
                  </a:cubicBezTo>
                  <a:cubicBezTo>
                    <a:pt x="764" y="457"/>
                    <a:pt x="751" y="457"/>
                    <a:pt x="704" y="453"/>
                  </a:cubicBezTo>
                  <a:cubicBezTo>
                    <a:pt x="606" y="457"/>
                    <a:pt x="515" y="459"/>
                    <a:pt x="419" y="442"/>
                  </a:cubicBezTo>
                  <a:cubicBezTo>
                    <a:pt x="391" y="426"/>
                    <a:pt x="360" y="419"/>
                    <a:pt x="330" y="408"/>
                  </a:cubicBezTo>
                  <a:cubicBezTo>
                    <a:pt x="287" y="368"/>
                    <a:pt x="245" y="328"/>
                    <a:pt x="212" y="279"/>
                  </a:cubicBezTo>
                  <a:cubicBezTo>
                    <a:pt x="183" y="235"/>
                    <a:pt x="168" y="181"/>
                    <a:pt x="145" y="134"/>
                  </a:cubicBezTo>
                  <a:cubicBezTo>
                    <a:pt x="128" y="100"/>
                    <a:pt x="99" y="71"/>
                    <a:pt x="78" y="39"/>
                  </a:cubicBezTo>
                  <a:cubicBezTo>
                    <a:pt x="70" y="27"/>
                    <a:pt x="15" y="7"/>
                    <a:pt x="0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 rot="355818" flipH="1">
              <a:off x="1385915" y="5317436"/>
              <a:ext cx="112219" cy="58169"/>
            </a:xfrm>
            <a:custGeom>
              <a:avLst/>
              <a:gdLst>
                <a:gd name="T0" fmla="*/ 886 w 971"/>
                <a:gd name="T1" fmla="*/ 33 h 550"/>
                <a:gd name="T2" fmla="*/ 937 w 971"/>
                <a:gd name="T3" fmla="*/ 70 h 550"/>
                <a:gd name="T4" fmla="*/ 971 w 971"/>
                <a:gd name="T5" fmla="*/ 130 h 550"/>
                <a:gd name="T6" fmla="*/ 967 w 971"/>
                <a:gd name="T7" fmla="*/ 218 h 550"/>
                <a:gd name="T8" fmla="*/ 882 w 971"/>
                <a:gd name="T9" fmla="*/ 261 h 550"/>
                <a:gd name="T10" fmla="*/ 791 w 971"/>
                <a:gd name="T11" fmla="*/ 294 h 550"/>
                <a:gd name="T12" fmla="*/ 665 w 971"/>
                <a:gd name="T13" fmla="*/ 382 h 550"/>
                <a:gd name="T14" fmla="*/ 519 w 971"/>
                <a:gd name="T15" fmla="*/ 522 h 550"/>
                <a:gd name="T16" fmla="*/ 397 w 971"/>
                <a:gd name="T17" fmla="*/ 542 h 550"/>
                <a:gd name="T18" fmla="*/ 298 w 971"/>
                <a:gd name="T19" fmla="*/ 550 h 550"/>
                <a:gd name="T20" fmla="*/ 155 w 971"/>
                <a:gd name="T21" fmla="*/ 522 h 550"/>
                <a:gd name="T22" fmla="*/ 34 w 971"/>
                <a:gd name="T23" fmla="*/ 459 h 550"/>
                <a:gd name="T24" fmla="*/ 0 w 971"/>
                <a:gd name="T25" fmla="*/ 393 h 550"/>
                <a:gd name="T26" fmla="*/ 11 w 971"/>
                <a:gd name="T27" fmla="*/ 315 h 550"/>
                <a:gd name="T28" fmla="*/ 63 w 971"/>
                <a:gd name="T29" fmla="*/ 210 h 550"/>
                <a:gd name="T30" fmla="*/ 142 w 971"/>
                <a:gd name="T31" fmla="*/ 147 h 550"/>
                <a:gd name="T32" fmla="*/ 246 w 971"/>
                <a:gd name="T33" fmla="*/ 89 h 550"/>
                <a:gd name="T34" fmla="*/ 445 w 971"/>
                <a:gd name="T35" fmla="*/ 21 h 550"/>
                <a:gd name="T36" fmla="*/ 634 w 971"/>
                <a:gd name="T37" fmla="*/ 0 h 550"/>
                <a:gd name="T38" fmla="*/ 794 w 971"/>
                <a:gd name="T39" fmla="*/ 13 h 550"/>
                <a:gd name="T40" fmla="*/ 886 w 971"/>
                <a:gd name="T41" fmla="*/ 33 h 5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1"/>
                <a:gd name="T64" fmla="*/ 0 h 550"/>
                <a:gd name="T65" fmla="*/ 971 w 971"/>
                <a:gd name="T66" fmla="*/ 550 h 5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1" h="550">
                  <a:moveTo>
                    <a:pt x="886" y="33"/>
                  </a:moveTo>
                  <a:lnTo>
                    <a:pt x="937" y="70"/>
                  </a:lnTo>
                  <a:lnTo>
                    <a:pt x="971" y="130"/>
                  </a:lnTo>
                  <a:lnTo>
                    <a:pt x="967" y="218"/>
                  </a:lnTo>
                  <a:lnTo>
                    <a:pt x="882" y="261"/>
                  </a:lnTo>
                  <a:lnTo>
                    <a:pt x="791" y="294"/>
                  </a:lnTo>
                  <a:lnTo>
                    <a:pt x="665" y="382"/>
                  </a:lnTo>
                  <a:lnTo>
                    <a:pt x="519" y="522"/>
                  </a:lnTo>
                  <a:lnTo>
                    <a:pt x="397" y="542"/>
                  </a:lnTo>
                  <a:lnTo>
                    <a:pt x="298" y="550"/>
                  </a:lnTo>
                  <a:lnTo>
                    <a:pt x="155" y="522"/>
                  </a:lnTo>
                  <a:lnTo>
                    <a:pt x="34" y="459"/>
                  </a:lnTo>
                  <a:lnTo>
                    <a:pt x="0" y="393"/>
                  </a:lnTo>
                  <a:lnTo>
                    <a:pt x="11" y="315"/>
                  </a:lnTo>
                  <a:lnTo>
                    <a:pt x="63" y="210"/>
                  </a:lnTo>
                  <a:lnTo>
                    <a:pt x="142" y="147"/>
                  </a:lnTo>
                  <a:lnTo>
                    <a:pt x="246" y="89"/>
                  </a:lnTo>
                  <a:lnTo>
                    <a:pt x="445" y="21"/>
                  </a:lnTo>
                  <a:lnTo>
                    <a:pt x="634" y="0"/>
                  </a:lnTo>
                  <a:lnTo>
                    <a:pt x="794" y="13"/>
                  </a:lnTo>
                  <a:lnTo>
                    <a:pt x="886" y="3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 rot="355818">
              <a:off x="1380695" y="5337571"/>
              <a:ext cx="110915" cy="41389"/>
            </a:xfrm>
            <a:custGeom>
              <a:avLst/>
              <a:gdLst>
                <a:gd name="T0" fmla="*/ 0 w 1432"/>
                <a:gd name="T1" fmla="*/ 0 h 526"/>
                <a:gd name="T2" fmla="*/ 56 w 1432"/>
                <a:gd name="T3" fmla="*/ 118 h 526"/>
                <a:gd name="T4" fmla="*/ 319 w 1432"/>
                <a:gd name="T5" fmla="*/ 302 h 526"/>
                <a:gd name="T6" fmla="*/ 604 w 1432"/>
                <a:gd name="T7" fmla="*/ 448 h 526"/>
                <a:gd name="T8" fmla="*/ 867 w 1432"/>
                <a:gd name="T9" fmla="*/ 526 h 526"/>
                <a:gd name="T10" fmla="*/ 1091 w 1432"/>
                <a:gd name="T11" fmla="*/ 504 h 526"/>
                <a:gd name="T12" fmla="*/ 1270 w 1432"/>
                <a:gd name="T13" fmla="*/ 448 h 526"/>
                <a:gd name="T14" fmla="*/ 1432 w 1432"/>
                <a:gd name="T15" fmla="*/ 353 h 526"/>
                <a:gd name="T16" fmla="*/ 1253 w 1432"/>
                <a:gd name="T17" fmla="*/ 431 h 526"/>
                <a:gd name="T18" fmla="*/ 1108 w 1432"/>
                <a:gd name="T19" fmla="*/ 470 h 526"/>
                <a:gd name="T20" fmla="*/ 951 w 1432"/>
                <a:gd name="T21" fmla="*/ 470 h 526"/>
                <a:gd name="T22" fmla="*/ 789 w 1432"/>
                <a:gd name="T23" fmla="*/ 453 h 526"/>
                <a:gd name="T24" fmla="*/ 699 w 1432"/>
                <a:gd name="T25" fmla="*/ 420 h 526"/>
                <a:gd name="T26" fmla="*/ 560 w 1432"/>
                <a:gd name="T27" fmla="*/ 330 h 526"/>
                <a:gd name="T28" fmla="*/ 437 w 1432"/>
                <a:gd name="T29" fmla="*/ 213 h 526"/>
                <a:gd name="T30" fmla="*/ 274 w 1432"/>
                <a:gd name="T31" fmla="*/ 129 h 526"/>
                <a:gd name="T32" fmla="*/ 140 w 1432"/>
                <a:gd name="T33" fmla="*/ 73 h 526"/>
                <a:gd name="T34" fmla="*/ 0 w 1432"/>
                <a:gd name="T35" fmla="*/ 0 h 5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2"/>
                <a:gd name="T55" fmla="*/ 0 h 526"/>
                <a:gd name="T56" fmla="*/ 1432 w 1432"/>
                <a:gd name="T57" fmla="*/ 526 h 5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2" h="526">
                  <a:moveTo>
                    <a:pt x="0" y="0"/>
                  </a:moveTo>
                  <a:lnTo>
                    <a:pt x="56" y="118"/>
                  </a:lnTo>
                  <a:lnTo>
                    <a:pt x="319" y="302"/>
                  </a:lnTo>
                  <a:lnTo>
                    <a:pt x="604" y="448"/>
                  </a:lnTo>
                  <a:lnTo>
                    <a:pt x="867" y="526"/>
                  </a:lnTo>
                  <a:lnTo>
                    <a:pt x="1091" y="504"/>
                  </a:lnTo>
                  <a:lnTo>
                    <a:pt x="1270" y="448"/>
                  </a:lnTo>
                  <a:lnTo>
                    <a:pt x="1432" y="353"/>
                  </a:lnTo>
                  <a:lnTo>
                    <a:pt x="1253" y="431"/>
                  </a:lnTo>
                  <a:lnTo>
                    <a:pt x="1108" y="470"/>
                  </a:lnTo>
                  <a:lnTo>
                    <a:pt x="951" y="470"/>
                  </a:lnTo>
                  <a:lnTo>
                    <a:pt x="789" y="453"/>
                  </a:lnTo>
                  <a:lnTo>
                    <a:pt x="699" y="420"/>
                  </a:lnTo>
                  <a:lnTo>
                    <a:pt x="560" y="330"/>
                  </a:lnTo>
                  <a:lnTo>
                    <a:pt x="437" y="213"/>
                  </a:lnTo>
                  <a:lnTo>
                    <a:pt x="274" y="129"/>
                  </a:lnTo>
                  <a:lnTo>
                    <a:pt x="140" y="7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 rot="355818" flipH="1">
              <a:off x="1408098" y="5314079"/>
              <a:ext cx="26098" cy="27966"/>
            </a:xfrm>
            <a:custGeom>
              <a:avLst/>
              <a:gdLst>
                <a:gd name="T0" fmla="*/ 229 w 229"/>
                <a:gd name="T1" fmla="*/ 261 h 261"/>
                <a:gd name="T2" fmla="*/ 115 w 229"/>
                <a:gd name="T3" fmla="*/ 57 h 261"/>
                <a:gd name="T4" fmla="*/ 0 w 229"/>
                <a:gd name="T5" fmla="*/ 0 h 261"/>
                <a:gd name="T6" fmla="*/ 0 60000 65536"/>
                <a:gd name="T7" fmla="*/ 0 60000 65536"/>
                <a:gd name="T8" fmla="*/ 0 60000 65536"/>
                <a:gd name="T9" fmla="*/ 0 w 229"/>
                <a:gd name="T10" fmla="*/ 0 h 261"/>
                <a:gd name="T11" fmla="*/ 229 w 229"/>
                <a:gd name="T12" fmla="*/ 261 h 2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261">
                  <a:moveTo>
                    <a:pt x="229" y="261"/>
                  </a:moveTo>
                  <a:lnTo>
                    <a:pt x="115" y="5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 rot="355818">
              <a:off x="1396354" y="5312961"/>
              <a:ext cx="35232" cy="5593"/>
            </a:xfrm>
            <a:custGeom>
              <a:avLst/>
              <a:gdLst>
                <a:gd name="T0" fmla="*/ 0 w 560"/>
                <a:gd name="T1" fmla="*/ 79 h 79"/>
                <a:gd name="T2" fmla="*/ 246 w 560"/>
                <a:gd name="T3" fmla="*/ 26 h 79"/>
                <a:gd name="T4" fmla="*/ 408 w 560"/>
                <a:gd name="T5" fmla="*/ 0 h 79"/>
                <a:gd name="T6" fmla="*/ 560 w 560"/>
                <a:gd name="T7" fmla="*/ 26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"/>
                <a:gd name="T13" fmla="*/ 0 h 79"/>
                <a:gd name="T14" fmla="*/ 560 w 56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" h="79">
                  <a:moveTo>
                    <a:pt x="0" y="79"/>
                  </a:moveTo>
                  <a:lnTo>
                    <a:pt x="246" y="26"/>
                  </a:lnTo>
                  <a:lnTo>
                    <a:pt x="408" y="0"/>
                  </a:lnTo>
                  <a:lnTo>
                    <a:pt x="560" y="26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8" name="Oval 179"/>
            <p:cNvSpPr>
              <a:spLocks noChangeArrowheads="1"/>
            </p:cNvSpPr>
            <p:nvPr/>
          </p:nvSpPr>
          <p:spPr bwMode="auto">
            <a:xfrm rot="21219751">
              <a:off x="1412012" y="5310724"/>
              <a:ext cx="15659" cy="6712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 rot="355818">
              <a:off x="1388524" y="5315198"/>
              <a:ext cx="30013" cy="23491"/>
            </a:xfrm>
            <a:custGeom>
              <a:avLst/>
              <a:gdLst>
                <a:gd name="T0" fmla="*/ 98 w 482"/>
                <a:gd name="T1" fmla="*/ 36 h 367"/>
                <a:gd name="T2" fmla="*/ 320 w 482"/>
                <a:gd name="T3" fmla="*/ 0 h 367"/>
                <a:gd name="T4" fmla="*/ 367 w 482"/>
                <a:gd name="T5" fmla="*/ 26 h 367"/>
                <a:gd name="T6" fmla="*/ 445 w 482"/>
                <a:gd name="T7" fmla="*/ 26 h 367"/>
                <a:gd name="T8" fmla="*/ 482 w 482"/>
                <a:gd name="T9" fmla="*/ 42 h 367"/>
                <a:gd name="T10" fmla="*/ 278 w 482"/>
                <a:gd name="T11" fmla="*/ 367 h 367"/>
                <a:gd name="T12" fmla="*/ 5 w 482"/>
                <a:gd name="T13" fmla="*/ 262 h 367"/>
                <a:gd name="T14" fmla="*/ 0 w 482"/>
                <a:gd name="T15" fmla="*/ 157 h 367"/>
                <a:gd name="T16" fmla="*/ 42 w 482"/>
                <a:gd name="T17" fmla="*/ 74 h 367"/>
                <a:gd name="T18" fmla="*/ 98 w 482"/>
                <a:gd name="T19" fmla="*/ 36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2"/>
                <a:gd name="T31" fmla="*/ 0 h 367"/>
                <a:gd name="T32" fmla="*/ 482 w 482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2" h="367">
                  <a:moveTo>
                    <a:pt x="98" y="36"/>
                  </a:moveTo>
                  <a:lnTo>
                    <a:pt x="320" y="0"/>
                  </a:lnTo>
                  <a:lnTo>
                    <a:pt x="367" y="26"/>
                  </a:lnTo>
                  <a:lnTo>
                    <a:pt x="445" y="26"/>
                  </a:lnTo>
                  <a:lnTo>
                    <a:pt x="482" y="42"/>
                  </a:lnTo>
                  <a:lnTo>
                    <a:pt x="278" y="367"/>
                  </a:lnTo>
                  <a:lnTo>
                    <a:pt x="5" y="262"/>
                  </a:lnTo>
                  <a:lnTo>
                    <a:pt x="0" y="157"/>
                  </a:lnTo>
                  <a:lnTo>
                    <a:pt x="42" y="74"/>
                  </a:lnTo>
                  <a:lnTo>
                    <a:pt x="98" y="36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0" name="Freeform 182"/>
            <p:cNvSpPr>
              <a:spLocks/>
            </p:cNvSpPr>
            <p:nvPr/>
          </p:nvSpPr>
          <p:spPr bwMode="auto">
            <a:xfrm flipH="1">
              <a:off x="995757" y="5257793"/>
              <a:ext cx="184731" cy="301621"/>
            </a:xfrm>
            <a:custGeom>
              <a:avLst/>
              <a:gdLst>
                <a:gd name="T0" fmla="*/ 933 w 933"/>
                <a:gd name="T1" fmla="*/ 135 h 352"/>
                <a:gd name="T2" fmla="*/ 932 w 933"/>
                <a:gd name="T3" fmla="*/ 171 h 352"/>
                <a:gd name="T4" fmla="*/ 762 w 933"/>
                <a:gd name="T5" fmla="*/ 352 h 352"/>
                <a:gd name="T6" fmla="*/ 4 w 933"/>
                <a:gd name="T7" fmla="*/ 195 h 352"/>
                <a:gd name="T8" fmla="*/ 0 w 933"/>
                <a:gd name="T9" fmla="*/ 148 h 352"/>
                <a:gd name="T10" fmla="*/ 244 w 933"/>
                <a:gd name="T11" fmla="*/ 0 h 352"/>
                <a:gd name="T12" fmla="*/ 933 w 933"/>
                <a:gd name="T13" fmla="*/ 135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3"/>
                <a:gd name="T22" fmla="*/ 0 h 352"/>
                <a:gd name="T23" fmla="*/ 933 w 933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3" h="352">
                  <a:moveTo>
                    <a:pt x="933" y="135"/>
                  </a:moveTo>
                  <a:lnTo>
                    <a:pt x="932" y="171"/>
                  </a:lnTo>
                  <a:lnTo>
                    <a:pt x="762" y="352"/>
                  </a:lnTo>
                  <a:lnTo>
                    <a:pt x="4" y="195"/>
                  </a:lnTo>
                  <a:lnTo>
                    <a:pt x="0" y="148"/>
                  </a:lnTo>
                  <a:lnTo>
                    <a:pt x="244" y="0"/>
                  </a:lnTo>
                  <a:lnTo>
                    <a:pt x="933" y="135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3F3F3"/>
                </a:gs>
              </a:gsLst>
              <a:lin ang="0" scaled="1"/>
            </a:gra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1" name="Freeform 183"/>
            <p:cNvSpPr>
              <a:spLocks/>
            </p:cNvSpPr>
            <p:nvPr/>
          </p:nvSpPr>
          <p:spPr bwMode="auto">
            <a:xfrm flipH="1">
              <a:off x="1010110" y="5247727"/>
              <a:ext cx="184731" cy="301621"/>
            </a:xfrm>
            <a:custGeom>
              <a:avLst/>
              <a:gdLst>
                <a:gd name="T0" fmla="*/ 895 w 895"/>
                <a:gd name="T1" fmla="*/ 133 h 294"/>
                <a:gd name="T2" fmla="*/ 232 w 895"/>
                <a:gd name="T3" fmla="*/ 0 h 294"/>
                <a:gd name="T4" fmla="*/ 0 w 895"/>
                <a:gd name="T5" fmla="*/ 143 h 294"/>
                <a:gd name="T6" fmla="*/ 739 w 895"/>
                <a:gd name="T7" fmla="*/ 294 h 294"/>
                <a:gd name="T8" fmla="*/ 895 w 895"/>
                <a:gd name="T9" fmla="*/ 133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294"/>
                <a:gd name="T17" fmla="*/ 895 w 895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294">
                  <a:moveTo>
                    <a:pt x="895" y="133"/>
                  </a:moveTo>
                  <a:lnTo>
                    <a:pt x="232" y="0"/>
                  </a:lnTo>
                  <a:lnTo>
                    <a:pt x="0" y="143"/>
                  </a:lnTo>
                  <a:lnTo>
                    <a:pt x="739" y="294"/>
                  </a:lnTo>
                  <a:lnTo>
                    <a:pt x="895" y="1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2" name="Freeform 184"/>
            <p:cNvSpPr>
              <a:spLocks/>
            </p:cNvSpPr>
            <p:nvPr/>
          </p:nvSpPr>
          <p:spPr bwMode="auto">
            <a:xfrm flipH="1">
              <a:off x="1027074" y="5336452"/>
              <a:ext cx="283158" cy="59288"/>
            </a:xfrm>
            <a:custGeom>
              <a:avLst/>
              <a:gdLst>
                <a:gd name="T0" fmla="*/ 0 w 531"/>
                <a:gd name="T1" fmla="*/ 15 h 118"/>
                <a:gd name="T2" fmla="*/ 508 w 531"/>
                <a:gd name="T3" fmla="*/ 118 h 118"/>
                <a:gd name="T4" fmla="*/ 531 w 531"/>
                <a:gd name="T5" fmla="*/ 103 h 118"/>
                <a:gd name="T6" fmla="*/ 23 w 531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1"/>
                <a:gd name="T13" fmla="*/ 0 h 118"/>
                <a:gd name="T14" fmla="*/ 531 w 531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1" h="118">
                  <a:moveTo>
                    <a:pt x="0" y="15"/>
                  </a:moveTo>
                  <a:lnTo>
                    <a:pt x="508" y="118"/>
                  </a:lnTo>
                  <a:lnTo>
                    <a:pt x="531" y="103"/>
                  </a:lnTo>
                  <a:lnTo>
                    <a:pt x="23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3" name="Freeform 185"/>
            <p:cNvSpPr>
              <a:spLocks/>
            </p:cNvSpPr>
            <p:nvPr/>
          </p:nvSpPr>
          <p:spPr bwMode="auto">
            <a:xfrm flipH="1">
              <a:off x="1098842" y="5352113"/>
              <a:ext cx="292292" cy="79424"/>
            </a:xfrm>
            <a:custGeom>
              <a:avLst/>
              <a:gdLst>
                <a:gd name="T0" fmla="*/ 0 w 548"/>
                <a:gd name="T1" fmla="*/ 74 h 159"/>
                <a:gd name="T2" fmla="*/ 31 w 548"/>
                <a:gd name="T3" fmla="*/ 78 h 159"/>
                <a:gd name="T4" fmla="*/ 57 w 548"/>
                <a:gd name="T5" fmla="*/ 66 h 159"/>
                <a:gd name="T6" fmla="*/ 76 w 548"/>
                <a:gd name="T7" fmla="*/ 71 h 159"/>
                <a:gd name="T8" fmla="*/ 58 w 548"/>
                <a:gd name="T9" fmla="*/ 81 h 159"/>
                <a:gd name="T10" fmla="*/ 451 w 548"/>
                <a:gd name="T11" fmla="*/ 159 h 159"/>
                <a:gd name="T12" fmla="*/ 548 w 548"/>
                <a:gd name="T13" fmla="*/ 84 h 159"/>
                <a:gd name="T14" fmla="*/ 130 w 548"/>
                <a:gd name="T15" fmla="*/ 0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8"/>
                <a:gd name="T25" fmla="*/ 0 h 159"/>
                <a:gd name="T26" fmla="*/ 548 w 548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8" h="159">
                  <a:moveTo>
                    <a:pt x="0" y="74"/>
                  </a:moveTo>
                  <a:lnTo>
                    <a:pt x="31" y="78"/>
                  </a:lnTo>
                  <a:lnTo>
                    <a:pt x="57" y="66"/>
                  </a:lnTo>
                  <a:lnTo>
                    <a:pt x="76" y="71"/>
                  </a:lnTo>
                  <a:lnTo>
                    <a:pt x="58" y="81"/>
                  </a:lnTo>
                  <a:lnTo>
                    <a:pt x="451" y="159"/>
                  </a:lnTo>
                  <a:lnTo>
                    <a:pt x="548" y="84"/>
                  </a:lnTo>
                  <a:lnTo>
                    <a:pt x="130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4" name="Freeform 186"/>
            <p:cNvSpPr>
              <a:spLocks/>
            </p:cNvSpPr>
            <p:nvPr/>
          </p:nvSpPr>
          <p:spPr bwMode="auto">
            <a:xfrm flipH="1">
              <a:off x="1044037" y="5396859"/>
              <a:ext cx="74378" cy="34678"/>
            </a:xfrm>
            <a:custGeom>
              <a:avLst/>
              <a:gdLst>
                <a:gd name="T0" fmla="*/ 73 w 140"/>
                <a:gd name="T1" fmla="*/ 0 h 70"/>
                <a:gd name="T2" fmla="*/ 140 w 140"/>
                <a:gd name="T3" fmla="*/ 11 h 70"/>
                <a:gd name="T4" fmla="*/ 75 w 140"/>
                <a:gd name="T5" fmla="*/ 70 h 70"/>
                <a:gd name="T6" fmla="*/ 0 w 140"/>
                <a:gd name="T7" fmla="*/ 56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70"/>
                <a:gd name="T14" fmla="*/ 140 w 1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70">
                  <a:moveTo>
                    <a:pt x="73" y="0"/>
                  </a:moveTo>
                  <a:lnTo>
                    <a:pt x="140" y="11"/>
                  </a:lnTo>
                  <a:lnTo>
                    <a:pt x="75" y="70"/>
                  </a:lnTo>
                  <a:lnTo>
                    <a:pt x="0" y="56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5" name="Freeform 187"/>
            <p:cNvSpPr>
              <a:spLocks/>
            </p:cNvSpPr>
            <p:nvPr/>
          </p:nvSpPr>
          <p:spPr bwMode="auto">
            <a:xfrm flipH="1">
              <a:off x="990537" y="5404690"/>
              <a:ext cx="88732" cy="50339"/>
            </a:xfrm>
            <a:custGeom>
              <a:avLst/>
              <a:gdLst>
                <a:gd name="T0" fmla="*/ 87 w 167"/>
                <a:gd name="T1" fmla="*/ 0 h 101"/>
                <a:gd name="T2" fmla="*/ 167 w 167"/>
                <a:gd name="T3" fmla="*/ 15 h 101"/>
                <a:gd name="T4" fmla="*/ 81 w 167"/>
                <a:gd name="T5" fmla="*/ 101 h 101"/>
                <a:gd name="T6" fmla="*/ 0 w 167"/>
                <a:gd name="T7" fmla="*/ 83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01"/>
                <a:gd name="T14" fmla="*/ 167 w 16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01">
                  <a:moveTo>
                    <a:pt x="87" y="0"/>
                  </a:moveTo>
                  <a:lnTo>
                    <a:pt x="167" y="15"/>
                  </a:lnTo>
                  <a:lnTo>
                    <a:pt x="81" y="101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6" name="Freeform 189"/>
            <p:cNvSpPr>
              <a:spLocks noChangeAspect="1"/>
            </p:cNvSpPr>
            <p:nvPr/>
          </p:nvSpPr>
          <p:spPr bwMode="auto">
            <a:xfrm>
              <a:off x="809159" y="5121673"/>
              <a:ext cx="118744" cy="249457"/>
            </a:xfrm>
            <a:custGeom>
              <a:avLst/>
              <a:gdLst/>
              <a:ahLst/>
              <a:cxnLst>
                <a:cxn ang="0">
                  <a:pos x="169" y="246"/>
                </a:cxn>
                <a:cxn ang="0">
                  <a:pos x="1" y="0"/>
                </a:cxn>
                <a:cxn ang="0">
                  <a:pos x="0" y="123"/>
                </a:cxn>
                <a:cxn ang="0">
                  <a:pos x="165" y="377"/>
                </a:cxn>
              </a:cxnLst>
              <a:rect l="0" t="0" r="r" b="b"/>
              <a:pathLst>
                <a:path w="169" h="377">
                  <a:moveTo>
                    <a:pt x="169" y="246"/>
                  </a:moveTo>
                  <a:lnTo>
                    <a:pt x="1" y="0"/>
                  </a:lnTo>
                  <a:lnTo>
                    <a:pt x="0" y="123"/>
                  </a:lnTo>
                  <a:lnTo>
                    <a:pt x="165" y="377"/>
                  </a:lnTo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60784"/>
                    <a:invGamma/>
                  </a:srgbClr>
                </a:gs>
              </a:gsLst>
              <a:lin ang="0" scaled="1"/>
            </a:gra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7" name="Freeform 190"/>
            <p:cNvSpPr>
              <a:spLocks noChangeAspect="1"/>
            </p:cNvSpPr>
            <p:nvPr/>
          </p:nvSpPr>
          <p:spPr bwMode="auto">
            <a:xfrm>
              <a:off x="811769" y="5080284"/>
              <a:ext cx="508902" cy="203593"/>
            </a:xfrm>
            <a:custGeom>
              <a:avLst/>
              <a:gdLst/>
              <a:ahLst/>
              <a:cxnLst>
                <a:cxn ang="0">
                  <a:pos x="166" y="310"/>
                </a:cxn>
                <a:cxn ang="0">
                  <a:pos x="718" y="211"/>
                </a:cxn>
                <a:cxn ang="0">
                  <a:pos x="444" y="0"/>
                </a:cxn>
                <a:cxn ang="0">
                  <a:pos x="0" y="64"/>
                </a:cxn>
                <a:cxn ang="0">
                  <a:pos x="166" y="310"/>
                </a:cxn>
              </a:cxnLst>
              <a:rect l="0" t="0" r="r" b="b"/>
              <a:pathLst>
                <a:path w="718" h="310">
                  <a:moveTo>
                    <a:pt x="166" y="310"/>
                  </a:moveTo>
                  <a:lnTo>
                    <a:pt x="718" y="211"/>
                  </a:lnTo>
                  <a:lnTo>
                    <a:pt x="444" y="0"/>
                  </a:lnTo>
                  <a:lnTo>
                    <a:pt x="0" y="64"/>
                  </a:lnTo>
                  <a:lnTo>
                    <a:pt x="166" y="310"/>
                  </a:lnTo>
                  <a:close/>
                </a:path>
              </a:pathLst>
            </a:custGeom>
            <a:solidFill>
              <a:srgbClr val="FFFFFF"/>
            </a:soli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8" name="Freeform 191"/>
            <p:cNvSpPr>
              <a:spLocks/>
            </p:cNvSpPr>
            <p:nvPr/>
          </p:nvSpPr>
          <p:spPr bwMode="auto">
            <a:xfrm>
              <a:off x="922684" y="5217876"/>
              <a:ext cx="392768" cy="151017"/>
            </a:xfrm>
            <a:custGeom>
              <a:avLst/>
              <a:gdLst/>
              <a:ahLst/>
              <a:cxnLst>
                <a:cxn ang="0">
                  <a:pos x="6" y="99"/>
                </a:cxn>
                <a:cxn ang="0">
                  <a:pos x="557" y="0"/>
                </a:cxn>
                <a:cxn ang="0">
                  <a:pos x="549" y="121"/>
                </a:cxn>
                <a:cxn ang="0">
                  <a:pos x="0" y="228"/>
                </a:cxn>
                <a:cxn ang="0">
                  <a:pos x="6" y="99"/>
                </a:cxn>
              </a:cxnLst>
              <a:rect l="0" t="0" r="r" b="b"/>
              <a:pathLst>
                <a:path w="557" h="228">
                  <a:moveTo>
                    <a:pt x="6" y="99"/>
                  </a:moveTo>
                  <a:lnTo>
                    <a:pt x="557" y="0"/>
                  </a:lnTo>
                  <a:lnTo>
                    <a:pt x="549" y="121"/>
                  </a:lnTo>
                  <a:lnTo>
                    <a:pt x="0" y="228"/>
                  </a:lnTo>
                  <a:lnTo>
                    <a:pt x="6" y="99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9" name="Freeform 192"/>
            <p:cNvSpPr>
              <a:spLocks/>
            </p:cNvSpPr>
            <p:nvPr/>
          </p:nvSpPr>
          <p:spPr bwMode="auto">
            <a:xfrm>
              <a:off x="938342" y="5308487"/>
              <a:ext cx="118743" cy="42508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3"/>
                </a:cxn>
                <a:cxn ang="0">
                  <a:pos x="164" y="33"/>
                </a:cxn>
                <a:cxn ang="0">
                  <a:pos x="167" y="0"/>
                </a:cxn>
                <a:cxn ang="0">
                  <a:pos x="0" y="32"/>
                </a:cxn>
              </a:cxnLst>
              <a:rect l="0" t="0" r="r" b="b"/>
              <a:pathLst>
                <a:path w="167" h="63">
                  <a:moveTo>
                    <a:pt x="0" y="32"/>
                  </a:moveTo>
                  <a:lnTo>
                    <a:pt x="0" y="63"/>
                  </a:lnTo>
                  <a:lnTo>
                    <a:pt x="164" y="33"/>
                  </a:lnTo>
                  <a:lnTo>
                    <a:pt x="167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/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0" name="Oval 193"/>
            <p:cNvSpPr>
              <a:spLocks noChangeArrowheads="1"/>
            </p:cNvSpPr>
            <p:nvPr/>
          </p:nvSpPr>
          <p:spPr bwMode="auto">
            <a:xfrm>
              <a:off x="1036208" y="5314079"/>
              <a:ext cx="13049" cy="14543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1" name="Line 194"/>
            <p:cNvSpPr>
              <a:spLocks noChangeShapeType="1"/>
            </p:cNvSpPr>
            <p:nvPr/>
          </p:nvSpPr>
          <p:spPr bwMode="auto">
            <a:xfrm flipH="1">
              <a:off x="1218890" y="5250317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2" name="Line 195"/>
            <p:cNvSpPr>
              <a:spLocks noChangeShapeType="1"/>
            </p:cNvSpPr>
            <p:nvPr/>
          </p:nvSpPr>
          <p:spPr bwMode="auto">
            <a:xfrm flipH="1">
              <a:off x="1209757" y="5251435"/>
              <a:ext cx="1304" cy="57051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3" name="Line 196"/>
            <p:cNvSpPr>
              <a:spLocks noChangeShapeType="1"/>
            </p:cNvSpPr>
            <p:nvPr/>
          </p:nvSpPr>
          <p:spPr bwMode="auto">
            <a:xfrm flipH="1">
              <a:off x="1229329" y="5249198"/>
              <a:ext cx="3915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4" name="Line 197"/>
            <p:cNvSpPr>
              <a:spLocks noChangeShapeType="1"/>
            </p:cNvSpPr>
            <p:nvPr/>
          </p:nvSpPr>
          <p:spPr bwMode="auto">
            <a:xfrm flipH="1">
              <a:off x="1238464" y="5248080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5" name="Line 198"/>
            <p:cNvSpPr>
              <a:spLocks noChangeShapeType="1"/>
            </p:cNvSpPr>
            <p:nvPr/>
          </p:nvSpPr>
          <p:spPr bwMode="auto">
            <a:xfrm flipH="1">
              <a:off x="1246293" y="5246961"/>
              <a:ext cx="522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6" name="Line 199"/>
            <p:cNvSpPr>
              <a:spLocks noChangeShapeType="1"/>
            </p:cNvSpPr>
            <p:nvPr/>
          </p:nvSpPr>
          <p:spPr bwMode="auto">
            <a:xfrm flipH="1">
              <a:off x="1255427" y="5244724"/>
              <a:ext cx="5220" cy="54814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7" name="Line 200"/>
            <p:cNvSpPr>
              <a:spLocks noChangeShapeType="1"/>
            </p:cNvSpPr>
            <p:nvPr/>
          </p:nvSpPr>
          <p:spPr bwMode="auto">
            <a:xfrm flipH="1">
              <a:off x="1264561" y="5244724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8" name="Line 201"/>
            <p:cNvSpPr>
              <a:spLocks noChangeShapeType="1"/>
            </p:cNvSpPr>
            <p:nvPr/>
          </p:nvSpPr>
          <p:spPr bwMode="auto">
            <a:xfrm flipH="1">
              <a:off x="1272391" y="5240249"/>
              <a:ext cx="1304" cy="5593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9" name="Line 202"/>
            <p:cNvSpPr>
              <a:spLocks noChangeShapeType="1"/>
            </p:cNvSpPr>
            <p:nvPr/>
          </p:nvSpPr>
          <p:spPr bwMode="auto">
            <a:xfrm flipH="1">
              <a:off x="1280220" y="5240249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0" name="Line 203"/>
            <p:cNvSpPr>
              <a:spLocks noChangeShapeType="1"/>
            </p:cNvSpPr>
            <p:nvPr/>
          </p:nvSpPr>
          <p:spPr bwMode="auto">
            <a:xfrm flipH="1">
              <a:off x="1289354" y="5239131"/>
              <a:ext cx="1305" cy="5481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1" name="Line 204"/>
            <p:cNvSpPr>
              <a:spLocks noChangeShapeType="1"/>
            </p:cNvSpPr>
            <p:nvPr/>
          </p:nvSpPr>
          <p:spPr bwMode="auto">
            <a:xfrm flipH="1">
              <a:off x="1298488" y="5238012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2" name="Freeform 205"/>
            <p:cNvSpPr>
              <a:spLocks/>
            </p:cNvSpPr>
            <p:nvPr/>
          </p:nvSpPr>
          <p:spPr bwMode="auto">
            <a:xfrm>
              <a:off x="1092318" y="5272690"/>
              <a:ext cx="65244" cy="43627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0" y="138"/>
                </a:cxn>
                <a:cxn ang="0">
                  <a:pos x="186" y="104"/>
                </a:cxn>
                <a:cxn ang="0">
                  <a:pos x="186" y="0"/>
                </a:cxn>
                <a:cxn ang="0">
                  <a:pos x="2" y="33"/>
                </a:cxn>
              </a:cxnLst>
              <a:rect l="0" t="0" r="r" b="b"/>
              <a:pathLst>
                <a:path w="186" h="138">
                  <a:moveTo>
                    <a:pt x="2" y="33"/>
                  </a:moveTo>
                  <a:lnTo>
                    <a:pt x="0" y="138"/>
                  </a:lnTo>
                  <a:lnTo>
                    <a:pt x="186" y="104"/>
                  </a:lnTo>
                  <a:lnTo>
                    <a:pt x="186" y="0"/>
                  </a:lnTo>
                  <a:lnTo>
                    <a:pt x="2" y="33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75686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>
                  <a:alpha val="50000"/>
                </a:srgbClr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3" name="Line 206"/>
            <p:cNvSpPr>
              <a:spLocks noChangeShapeType="1"/>
            </p:cNvSpPr>
            <p:nvPr/>
          </p:nvSpPr>
          <p:spPr bwMode="auto">
            <a:xfrm flipH="1">
              <a:off x="1101451" y="5297300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4" name="Line 207"/>
            <p:cNvSpPr>
              <a:spLocks noChangeShapeType="1"/>
            </p:cNvSpPr>
            <p:nvPr/>
          </p:nvSpPr>
          <p:spPr bwMode="auto">
            <a:xfrm flipH="1">
              <a:off x="1152342" y="5287232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5" name="Line 208"/>
            <p:cNvSpPr>
              <a:spLocks noChangeShapeType="1"/>
            </p:cNvSpPr>
            <p:nvPr/>
          </p:nvSpPr>
          <p:spPr bwMode="auto">
            <a:xfrm flipH="1">
              <a:off x="1145817" y="5293944"/>
              <a:ext cx="0" cy="10068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6" name="Line 209"/>
            <p:cNvSpPr>
              <a:spLocks noChangeShapeType="1"/>
            </p:cNvSpPr>
            <p:nvPr/>
          </p:nvSpPr>
          <p:spPr bwMode="auto">
            <a:xfrm flipH="1">
              <a:off x="1109281" y="5302893"/>
              <a:ext cx="0" cy="8949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7" name="Line 210"/>
            <p:cNvSpPr>
              <a:spLocks noChangeShapeType="1"/>
            </p:cNvSpPr>
            <p:nvPr/>
          </p:nvSpPr>
          <p:spPr bwMode="auto">
            <a:xfrm flipV="1">
              <a:off x="1117110" y="5304012"/>
              <a:ext cx="20878" cy="4475"/>
            </a:xfrm>
            <a:prstGeom prst="line">
              <a:avLst/>
            </a:prstGeom>
            <a:noFill/>
            <a:ln w="9525">
              <a:solidFill>
                <a:srgbClr val="FFFF99">
                  <a:alpha val="4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8" name="Freeform 211"/>
            <p:cNvSpPr>
              <a:spLocks/>
            </p:cNvSpPr>
            <p:nvPr/>
          </p:nvSpPr>
          <p:spPr bwMode="auto">
            <a:xfrm>
              <a:off x="957915" y="5282757"/>
              <a:ext cx="82208" cy="25729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38"/>
                </a:cxn>
                <a:cxn ang="0">
                  <a:pos x="116" y="19"/>
                </a:cxn>
                <a:cxn ang="0">
                  <a:pos x="116" y="0"/>
                </a:cxn>
                <a:cxn ang="0">
                  <a:pos x="0" y="20"/>
                </a:cxn>
              </a:cxnLst>
              <a:rect l="0" t="0" r="r" b="b"/>
              <a:pathLst>
                <a:path w="116" h="38">
                  <a:moveTo>
                    <a:pt x="0" y="20"/>
                  </a:moveTo>
                  <a:lnTo>
                    <a:pt x="1" y="38"/>
                  </a:lnTo>
                  <a:lnTo>
                    <a:pt x="116" y="19"/>
                  </a:lnTo>
                  <a:lnTo>
                    <a:pt x="116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9" name="Line 212"/>
            <p:cNvSpPr>
              <a:spLocks noChangeShapeType="1"/>
            </p:cNvSpPr>
            <p:nvPr/>
          </p:nvSpPr>
          <p:spPr bwMode="auto">
            <a:xfrm flipV="1">
              <a:off x="951391" y="5287232"/>
              <a:ext cx="92646" cy="15661"/>
            </a:xfrm>
            <a:prstGeom prst="line">
              <a:avLst/>
            </a:prstGeom>
            <a:noFill/>
            <a:ln w="3175">
              <a:solidFill>
                <a:srgbClr val="5F5F5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120" name="Group 150"/>
            <p:cNvGrpSpPr>
              <a:grpSpLocks/>
            </p:cNvGrpSpPr>
            <p:nvPr/>
          </p:nvGrpSpPr>
          <p:grpSpPr bwMode="auto">
            <a:xfrm>
              <a:off x="862659" y="4854318"/>
              <a:ext cx="270109" cy="260643"/>
              <a:chOff x="685" y="3115"/>
              <a:chExt cx="207" cy="233"/>
            </a:xfrm>
          </p:grpSpPr>
          <p:sp>
            <p:nvSpPr>
              <p:cNvPr id="133" name="Freeform 215"/>
              <p:cNvSpPr>
                <a:spLocks/>
              </p:cNvSpPr>
              <p:nvPr/>
            </p:nvSpPr>
            <p:spPr bwMode="auto">
              <a:xfrm flipH="1">
                <a:off x="686" y="3115"/>
                <a:ext cx="206" cy="30"/>
              </a:xfrm>
              <a:custGeom>
                <a:avLst/>
                <a:gdLst>
                  <a:gd name="T0" fmla="*/ 1205 w 1205"/>
                  <a:gd name="T1" fmla="*/ 151 h 178"/>
                  <a:gd name="T2" fmla="*/ 964 w 1205"/>
                  <a:gd name="T3" fmla="*/ 178 h 178"/>
                  <a:gd name="T4" fmla="*/ 0 w 1205"/>
                  <a:gd name="T5" fmla="*/ 0 h 178"/>
                  <a:gd name="T6" fmla="*/ 1205 w 1205"/>
                  <a:gd name="T7" fmla="*/ 151 h 1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"/>
                  <a:gd name="T13" fmla="*/ 0 h 178"/>
                  <a:gd name="T14" fmla="*/ 1205 w 1205"/>
                  <a:gd name="T15" fmla="*/ 178 h 1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34" name="Freeform 216"/>
              <p:cNvSpPr>
                <a:spLocks/>
              </p:cNvSpPr>
              <p:nvPr/>
            </p:nvSpPr>
            <p:spPr bwMode="auto">
              <a:xfrm flipH="1">
                <a:off x="685" y="3141"/>
                <a:ext cx="69" cy="207"/>
              </a:xfrm>
              <a:custGeom>
                <a:avLst/>
                <a:gdLst>
                  <a:gd name="T0" fmla="*/ 405 w 405"/>
                  <a:gd name="T1" fmla="*/ 0 h 1241"/>
                  <a:gd name="T2" fmla="*/ 389 w 405"/>
                  <a:gd name="T3" fmla="*/ 1000 h 1241"/>
                  <a:gd name="T4" fmla="*/ 133 w 405"/>
                  <a:gd name="T5" fmla="*/ 1241 h 1241"/>
                  <a:gd name="T6" fmla="*/ 0 w 405"/>
                  <a:gd name="T7" fmla="*/ 13 h 1241"/>
                  <a:gd name="T8" fmla="*/ 189 w 405"/>
                  <a:gd name="T9" fmla="*/ 24 h 1241"/>
                  <a:gd name="T10" fmla="*/ 405 w 405"/>
                  <a:gd name="T11" fmla="*/ 0 h 12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5"/>
                  <a:gd name="T19" fmla="*/ 0 h 1241"/>
                  <a:gd name="T20" fmla="*/ 405 w 405"/>
                  <a:gd name="T21" fmla="*/ 1241 h 12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121" name="Oval 217"/>
            <p:cNvSpPr>
              <a:spLocks noChangeArrowheads="1"/>
            </p:cNvSpPr>
            <p:nvPr/>
          </p:nvSpPr>
          <p:spPr bwMode="auto">
            <a:xfrm>
              <a:off x="931817" y="5135097"/>
              <a:ext cx="245317" cy="66000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2" name="Oval 218"/>
            <p:cNvSpPr>
              <a:spLocks noChangeArrowheads="1"/>
            </p:cNvSpPr>
            <p:nvPr/>
          </p:nvSpPr>
          <p:spPr bwMode="auto">
            <a:xfrm>
              <a:off x="931817" y="5130622"/>
              <a:ext cx="245317" cy="64881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3" name="Freeform 219"/>
            <p:cNvSpPr>
              <a:spLocks/>
            </p:cNvSpPr>
            <p:nvPr/>
          </p:nvSpPr>
          <p:spPr bwMode="auto">
            <a:xfrm flipH="1">
              <a:off x="916159" y="4815165"/>
              <a:ext cx="358842" cy="360203"/>
            </a:xfrm>
            <a:custGeom>
              <a:avLst/>
              <a:gdLst>
                <a:gd name="T0" fmla="*/ 1602 w 1602"/>
                <a:gd name="T1" fmla="*/ 204 h 1734"/>
                <a:gd name="T2" fmla="*/ 5 w 1602"/>
                <a:gd name="T3" fmla="*/ 0 h 1734"/>
                <a:gd name="T4" fmla="*/ 0 w 1602"/>
                <a:gd name="T5" fmla="*/ 1488 h 1734"/>
                <a:gd name="T6" fmla="*/ 1597 w 1602"/>
                <a:gd name="T7" fmla="*/ 1734 h 1734"/>
                <a:gd name="T8" fmla="*/ 1602 w 1602"/>
                <a:gd name="T9" fmla="*/ 204 h 1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2"/>
                <a:gd name="T16" fmla="*/ 0 h 1734"/>
                <a:gd name="T17" fmla="*/ 1602 w 1602"/>
                <a:gd name="T18" fmla="*/ 1734 h 1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4" name="Freeform 220"/>
            <p:cNvSpPr>
              <a:spLocks/>
            </p:cNvSpPr>
            <p:nvPr/>
          </p:nvSpPr>
          <p:spPr bwMode="auto">
            <a:xfrm flipH="1">
              <a:off x="964440" y="5107131"/>
              <a:ext cx="294902" cy="68237"/>
            </a:xfrm>
            <a:custGeom>
              <a:avLst/>
              <a:gdLst>
                <a:gd name="T0" fmla="*/ 1327 w 1330"/>
                <a:gd name="T1" fmla="*/ 200 h 330"/>
                <a:gd name="T2" fmla="*/ 0 w 1330"/>
                <a:gd name="T3" fmla="*/ 0 h 330"/>
                <a:gd name="T4" fmla="*/ 0 w 1330"/>
                <a:gd name="T5" fmla="*/ 115 h 330"/>
                <a:gd name="T6" fmla="*/ 1330 w 1330"/>
                <a:gd name="T7" fmla="*/ 330 h 330"/>
                <a:gd name="T8" fmla="*/ 1327 w 1330"/>
                <a:gd name="T9" fmla="*/ 20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0"/>
                <a:gd name="T16" fmla="*/ 0 h 330"/>
                <a:gd name="T17" fmla="*/ 1330 w 1330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5" name="Freeform 221"/>
            <p:cNvSpPr>
              <a:spLocks/>
            </p:cNvSpPr>
            <p:nvPr/>
          </p:nvSpPr>
          <p:spPr bwMode="auto">
            <a:xfrm flipH="1">
              <a:off x="905720" y="4856555"/>
              <a:ext cx="13049" cy="318812"/>
            </a:xfrm>
            <a:custGeom>
              <a:avLst/>
              <a:gdLst>
                <a:gd name="T0" fmla="*/ 4 w 56"/>
                <a:gd name="T1" fmla="*/ 16 h 1536"/>
                <a:gd name="T2" fmla="*/ 56 w 56"/>
                <a:gd name="T3" fmla="*/ 0 h 1536"/>
                <a:gd name="T4" fmla="*/ 46 w 56"/>
                <a:gd name="T5" fmla="*/ 1513 h 1536"/>
                <a:gd name="T6" fmla="*/ 0 w 56"/>
                <a:gd name="T7" fmla="*/ 1536 h 1536"/>
                <a:gd name="T8" fmla="*/ 4 w 56"/>
                <a:gd name="T9" fmla="*/ 16 h 1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1536"/>
                <a:gd name="T17" fmla="*/ 56 w 56"/>
                <a:gd name="T18" fmla="*/ 1536 h 1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6" name="Oval 222"/>
            <p:cNvSpPr>
              <a:spLocks noChangeArrowheads="1"/>
            </p:cNvSpPr>
            <p:nvPr/>
          </p:nvSpPr>
          <p:spPr bwMode="auto">
            <a:xfrm>
              <a:off x="1233244" y="5112724"/>
              <a:ext cx="10439" cy="19017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7" name="Oval 223"/>
            <p:cNvSpPr>
              <a:spLocks noChangeArrowheads="1"/>
            </p:cNvSpPr>
            <p:nvPr/>
          </p:nvSpPr>
          <p:spPr bwMode="auto">
            <a:xfrm>
              <a:off x="1213671" y="5117199"/>
              <a:ext cx="9135" cy="15661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8" name="Oval 224"/>
            <p:cNvSpPr>
              <a:spLocks noChangeArrowheads="1"/>
            </p:cNvSpPr>
            <p:nvPr/>
          </p:nvSpPr>
          <p:spPr bwMode="auto">
            <a:xfrm>
              <a:off x="1145817" y="5131741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9" name="Oval 225"/>
            <p:cNvSpPr>
              <a:spLocks noChangeArrowheads="1"/>
            </p:cNvSpPr>
            <p:nvPr/>
          </p:nvSpPr>
          <p:spPr bwMode="auto">
            <a:xfrm>
              <a:off x="1124939" y="5135097"/>
              <a:ext cx="10439" cy="1230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0" name="Oval 226"/>
            <p:cNvSpPr>
              <a:spLocks noChangeArrowheads="1"/>
            </p:cNvSpPr>
            <p:nvPr/>
          </p:nvSpPr>
          <p:spPr bwMode="auto">
            <a:xfrm>
              <a:off x="1101451" y="5138453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1" name="Freeform 227"/>
            <p:cNvSpPr>
              <a:spLocks/>
            </p:cNvSpPr>
            <p:nvPr/>
          </p:nvSpPr>
          <p:spPr bwMode="auto">
            <a:xfrm flipH="1">
              <a:off x="950525" y="4841172"/>
              <a:ext cx="297512" cy="283017"/>
            </a:xfrm>
            <a:custGeom>
              <a:avLst/>
              <a:gdLst>
                <a:gd name="T0" fmla="*/ 1330 w 1345"/>
                <a:gd name="T1" fmla="*/ 167 h 1366"/>
                <a:gd name="T2" fmla="*/ 0 w 1345"/>
                <a:gd name="T3" fmla="*/ 0 h 1366"/>
                <a:gd name="T4" fmla="*/ 0 w 1345"/>
                <a:gd name="T5" fmla="*/ 1157 h 1366"/>
                <a:gd name="T6" fmla="*/ 1345 w 1345"/>
                <a:gd name="T7" fmla="*/ 1366 h 1366"/>
                <a:gd name="T8" fmla="*/ 1330 w 1345"/>
                <a:gd name="T9" fmla="*/ 167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2" name="Freeform 228"/>
            <p:cNvSpPr>
              <a:spLocks/>
            </p:cNvSpPr>
            <p:nvPr/>
          </p:nvSpPr>
          <p:spPr bwMode="auto">
            <a:xfrm flipH="1">
              <a:off x="905720" y="4814047"/>
              <a:ext cx="367975" cy="44746"/>
            </a:xfrm>
            <a:custGeom>
              <a:avLst/>
              <a:gdLst>
                <a:gd name="T0" fmla="*/ 0 w 1660"/>
                <a:gd name="T1" fmla="*/ 10 h 214"/>
                <a:gd name="T2" fmla="*/ 68 w 1660"/>
                <a:gd name="T3" fmla="*/ 0 h 214"/>
                <a:gd name="T4" fmla="*/ 1660 w 1660"/>
                <a:gd name="T5" fmla="*/ 199 h 214"/>
                <a:gd name="T6" fmla="*/ 1613 w 1660"/>
                <a:gd name="T7" fmla="*/ 214 h 214"/>
                <a:gd name="T8" fmla="*/ 0 w 1660"/>
                <a:gd name="T9" fmla="*/ 10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0"/>
                <a:gd name="T16" fmla="*/ 0 h 214"/>
                <a:gd name="T17" fmla="*/ 1660 w 1660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35" name="그룹 134"/>
          <p:cNvGrpSpPr/>
          <p:nvPr/>
        </p:nvGrpSpPr>
        <p:grpSpPr>
          <a:xfrm flipH="1">
            <a:off x="2690454" y="1465443"/>
            <a:ext cx="734312" cy="745366"/>
            <a:chOff x="809159" y="4814047"/>
            <a:chExt cx="688975" cy="745367"/>
          </a:xfrm>
        </p:grpSpPr>
        <p:sp>
          <p:nvSpPr>
            <p:cNvPr id="136" name="Freeform 174"/>
            <p:cNvSpPr>
              <a:spLocks/>
            </p:cNvSpPr>
            <p:nvPr/>
          </p:nvSpPr>
          <p:spPr bwMode="auto">
            <a:xfrm rot="355818">
              <a:off x="1336329" y="5283876"/>
              <a:ext cx="61330" cy="36915"/>
            </a:xfrm>
            <a:custGeom>
              <a:avLst/>
              <a:gdLst>
                <a:gd name="T0" fmla="*/ 1224 w 1224"/>
                <a:gd name="T1" fmla="*/ 755 h 755"/>
                <a:gd name="T2" fmla="*/ 1112 w 1224"/>
                <a:gd name="T3" fmla="*/ 716 h 755"/>
                <a:gd name="T4" fmla="*/ 1051 w 1224"/>
                <a:gd name="T5" fmla="*/ 693 h 755"/>
                <a:gd name="T6" fmla="*/ 1006 w 1224"/>
                <a:gd name="T7" fmla="*/ 671 h 755"/>
                <a:gd name="T8" fmla="*/ 984 w 1224"/>
                <a:gd name="T9" fmla="*/ 660 h 755"/>
                <a:gd name="T10" fmla="*/ 939 w 1224"/>
                <a:gd name="T11" fmla="*/ 626 h 755"/>
                <a:gd name="T12" fmla="*/ 894 w 1224"/>
                <a:gd name="T13" fmla="*/ 548 h 755"/>
                <a:gd name="T14" fmla="*/ 889 w 1224"/>
                <a:gd name="T15" fmla="*/ 531 h 755"/>
                <a:gd name="T16" fmla="*/ 850 w 1224"/>
                <a:gd name="T17" fmla="*/ 509 h 755"/>
                <a:gd name="T18" fmla="*/ 799 w 1224"/>
                <a:gd name="T19" fmla="*/ 481 h 755"/>
                <a:gd name="T20" fmla="*/ 704 w 1224"/>
                <a:gd name="T21" fmla="*/ 453 h 755"/>
                <a:gd name="T22" fmla="*/ 419 w 1224"/>
                <a:gd name="T23" fmla="*/ 442 h 755"/>
                <a:gd name="T24" fmla="*/ 330 w 1224"/>
                <a:gd name="T25" fmla="*/ 408 h 755"/>
                <a:gd name="T26" fmla="*/ 212 w 1224"/>
                <a:gd name="T27" fmla="*/ 279 h 755"/>
                <a:gd name="T28" fmla="*/ 145 w 1224"/>
                <a:gd name="T29" fmla="*/ 134 h 755"/>
                <a:gd name="T30" fmla="*/ 78 w 1224"/>
                <a:gd name="T31" fmla="*/ 39 h 755"/>
                <a:gd name="T32" fmla="*/ 0 w 1224"/>
                <a:gd name="T33" fmla="*/ 0 h 7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24"/>
                <a:gd name="T52" fmla="*/ 0 h 755"/>
                <a:gd name="T53" fmla="*/ 1224 w 1224"/>
                <a:gd name="T54" fmla="*/ 755 h 7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24" h="755">
                  <a:moveTo>
                    <a:pt x="1224" y="755"/>
                  </a:moveTo>
                  <a:cubicBezTo>
                    <a:pt x="1190" y="729"/>
                    <a:pt x="1154" y="724"/>
                    <a:pt x="1112" y="716"/>
                  </a:cubicBezTo>
                  <a:cubicBezTo>
                    <a:pt x="1091" y="705"/>
                    <a:pt x="1072" y="702"/>
                    <a:pt x="1051" y="693"/>
                  </a:cubicBezTo>
                  <a:cubicBezTo>
                    <a:pt x="1036" y="686"/>
                    <a:pt x="1021" y="678"/>
                    <a:pt x="1006" y="671"/>
                  </a:cubicBezTo>
                  <a:cubicBezTo>
                    <a:pt x="999" y="667"/>
                    <a:pt x="984" y="660"/>
                    <a:pt x="984" y="660"/>
                  </a:cubicBezTo>
                  <a:cubicBezTo>
                    <a:pt x="971" y="646"/>
                    <a:pt x="939" y="626"/>
                    <a:pt x="939" y="626"/>
                  </a:cubicBezTo>
                  <a:cubicBezTo>
                    <a:pt x="923" y="602"/>
                    <a:pt x="906" y="575"/>
                    <a:pt x="894" y="548"/>
                  </a:cubicBezTo>
                  <a:cubicBezTo>
                    <a:pt x="892" y="543"/>
                    <a:pt x="893" y="536"/>
                    <a:pt x="889" y="531"/>
                  </a:cubicBezTo>
                  <a:cubicBezTo>
                    <a:pt x="884" y="524"/>
                    <a:pt x="855" y="512"/>
                    <a:pt x="850" y="509"/>
                  </a:cubicBezTo>
                  <a:cubicBezTo>
                    <a:pt x="802" y="480"/>
                    <a:pt x="833" y="491"/>
                    <a:pt x="799" y="481"/>
                  </a:cubicBezTo>
                  <a:cubicBezTo>
                    <a:pt x="764" y="457"/>
                    <a:pt x="751" y="457"/>
                    <a:pt x="704" y="453"/>
                  </a:cubicBezTo>
                  <a:cubicBezTo>
                    <a:pt x="606" y="457"/>
                    <a:pt x="515" y="459"/>
                    <a:pt x="419" y="442"/>
                  </a:cubicBezTo>
                  <a:cubicBezTo>
                    <a:pt x="391" y="426"/>
                    <a:pt x="360" y="419"/>
                    <a:pt x="330" y="408"/>
                  </a:cubicBezTo>
                  <a:cubicBezTo>
                    <a:pt x="287" y="368"/>
                    <a:pt x="245" y="328"/>
                    <a:pt x="212" y="279"/>
                  </a:cubicBezTo>
                  <a:cubicBezTo>
                    <a:pt x="183" y="235"/>
                    <a:pt x="168" y="181"/>
                    <a:pt x="145" y="134"/>
                  </a:cubicBezTo>
                  <a:cubicBezTo>
                    <a:pt x="128" y="100"/>
                    <a:pt x="99" y="71"/>
                    <a:pt x="78" y="39"/>
                  </a:cubicBezTo>
                  <a:cubicBezTo>
                    <a:pt x="70" y="27"/>
                    <a:pt x="15" y="7"/>
                    <a:pt x="0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7" name="Freeform 175"/>
            <p:cNvSpPr>
              <a:spLocks/>
            </p:cNvSpPr>
            <p:nvPr/>
          </p:nvSpPr>
          <p:spPr bwMode="auto">
            <a:xfrm rot="355818" flipH="1">
              <a:off x="1385915" y="5317436"/>
              <a:ext cx="112219" cy="58169"/>
            </a:xfrm>
            <a:custGeom>
              <a:avLst/>
              <a:gdLst>
                <a:gd name="T0" fmla="*/ 886 w 971"/>
                <a:gd name="T1" fmla="*/ 33 h 550"/>
                <a:gd name="T2" fmla="*/ 937 w 971"/>
                <a:gd name="T3" fmla="*/ 70 h 550"/>
                <a:gd name="T4" fmla="*/ 971 w 971"/>
                <a:gd name="T5" fmla="*/ 130 h 550"/>
                <a:gd name="T6" fmla="*/ 967 w 971"/>
                <a:gd name="T7" fmla="*/ 218 h 550"/>
                <a:gd name="T8" fmla="*/ 882 w 971"/>
                <a:gd name="T9" fmla="*/ 261 h 550"/>
                <a:gd name="T10" fmla="*/ 791 w 971"/>
                <a:gd name="T11" fmla="*/ 294 h 550"/>
                <a:gd name="T12" fmla="*/ 665 w 971"/>
                <a:gd name="T13" fmla="*/ 382 h 550"/>
                <a:gd name="T14" fmla="*/ 519 w 971"/>
                <a:gd name="T15" fmla="*/ 522 h 550"/>
                <a:gd name="T16" fmla="*/ 397 w 971"/>
                <a:gd name="T17" fmla="*/ 542 h 550"/>
                <a:gd name="T18" fmla="*/ 298 w 971"/>
                <a:gd name="T19" fmla="*/ 550 h 550"/>
                <a:gd name="T20" fmla="*/ 155 w 971"/>
                <a:gd name="T21" fmla="*/ 522 h 550"/>
                <a:gd name="T22" fmla="*/ 34 w 971"/>
                <a:gd name="T23" fmla="*/ 459 h 550"/>
                <a:gd name="T24" fmla="*/ 0 w 971"/>
                <a:gd name="T25" fmla="*/ 393 h 550"/>
                <a:gd name="T26" fmla="*/ 11 w 971"/>
                <a:gd name="T27" fmla="*/ 315 h 550"/>
                <a:gd name="T28" fmla="*/ 63 w 971"/>
                <a:gd name="T29" fmla="*/ 210 h 550"/>
                <a:gd name="T30" fmla="*/ 142 w 971"/>
                <a:gd name="T31" fmla="*/ 147 h 550"/>
                <a:gd name="T32" fmla="*/ 246 w 971"/>
                <a:gd name="T33" fmla="*/ 89 h 550"/>
                <a:gd name="T34" fmla="*/ 445 w 971"/>
                <a:gd name="T35" fmla="*/ 21 h 550"/>
                <a:gd name="T36" fmla="*/ 634 w 971"/>
                <a:gd name="T37" fmla="*/ 0 h 550"/>
                <a:gd name="T38" fmla="*/ 794 w 971"/>
                <a:gd name="T39" fmla="*/ 13 h 550"/>
                <a:gd name="T40" fmla="*/ 886 w 971"/>
                <a:gd name="T41" fmla="*/ 33 h 5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1"/>
                <a:gd name="T64" fmla="*/ 0 h 550"/>
                <a:gd name="T65" fmla="*/ 971 w 971"/>
                <a:gd name="T66" fmla="*/ 550 h 5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1" h="550">
                  <a:moveTo>
                    <a:pt x="886" y="33"/>
                  </a:moveTo>
                  <a:lnTo>
                    <a:pt x="937" y="70"/>
                  </a:lnTo>
                  <a:lnTo>
                    <a:pt x="971" y="130"/>
                  </a:lnTo>
                  <a:lnTo>
                    <a:pt x="967" y="218"/>
                  </a:lnTo>
                  <a:lnTo>
                    <a:pt x="882" y="261"/>
                  </a:lnTo>
                  <a:lnTo>
                    <a:pt x="791" y="294"/>
                  </a:lnTo>
                  <a:lnTo>
                    <a:pt x="665" y="382"/>
                  </a:lnTo>
                  <a:lnTo>
                    <a:pt x="519" y="522"/>
                  </a:lnTo>
                  <a:lnTo>
                    <a:pt x="397" y="542"/>
                  </a:lnTo>
                  <a:lnTo>
                    <a:pt x="298" y="550"/>
                  </a:lnTo>
                  <a:lnTo>
                    <a:pt x="155" y="522"/>
                  </a:lnTo>
                  <a:lnTo>
                    <a:pt x="34" y="459"/>
                  </a:lnTo>
                  <a:lnTo>
                    <a:pt x="0" y="393"/>
                  </a:lnTo>
                  <a:lnTo>
                    <a:pt x="11" y="315"/>
                  </a:lnTo>
                  <a:lnTo>
                    <a:pt x="63" y="210"/>
                  </a:lnTo>
                  <a:lnTo>
                    <a:pt x="142" y="147"/>
                  </a:lnTo>
                  <a:lnTo>
                    <a:pt x="246" y="89"/>
                  </a:lnTo>
                  <a:lnTo>
                    <a:pt x="445" y="21"/>
                  </a:lnTo>
                  <a:lnTo>
                    <a:pt x="634" y="0"/>
                  </a:lnTo>
                  <a:lnTo>
                    <a:pt x="794" y="13"/>
                  </a:lnTo>
                  <a:lnTo>
                    <a:pt x="886" y="3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8" name="Freeform 176"/>
            <p:cNvSpPr>
              <a:spLocks/>
            </p:cNvSpPr>
            <p:nvPr/>
          </p:nvSpPr>
          <p:spPr bwMode="auto">
            <a:xfrm rot="355818">
              <a:off x="1380695" y="5337571"/>
              <a:ext cx="110915" cy="41389"/>
            </a:xfrm>
            <a:custGeom>
              <a:avLst/>
              <a:gdLst>
                <a:gd name="T0" fmla="*/ 0 w 1432"/>
                <a:gd name="T1" fmla="*/ 0 h 526"/>
                <a:gd name="T2" fmla="*/ 56 w 1432"/>
                <a:gd name="T3" fmla="*/ 118 h 526"/>
                <a:gd name="T4" fmla="*/ 319 w 1432"/>
                <a:gd name="T5" fmla="*/ 302 h 526"/>
                <a:gd name="T6" fmla="*/ 604 w 1432"/>
                <a:gd name="T7" fmla="*/ 448 h 526"/>
                <a:gd name="T8" fmla="*/ 867 w 1432"/>
                <a:gd name="T9" fmla="*/ 526 h 526"/>
                <a:gd name="T10" fmla="*/ 1091 w 1432"/>
                <a:gd name="T11" fmla="*/ 504 h 526"/>
                <a:gd name="T12" fmla="*/ 1270 w 1432"/>
                <a:gd name="T13" fmla="*/ 448 h 526"/>
                <a:gd name="T14" fmla="*/ 1432 w 1432"/>
                <a:gd name="T15" fmla="*/ 353 h 526"/>
                <a:gd name="T16" fmla="*/ 1253 w 1432"/>
                <a:gd name="T17" fmla="*/ 431 h 526"/>
                <a:gd name="T18" fmla="*/ 1108 w 1432"/>
                <a:gd name="T19" fmla="*/ 470 h 526"/>
                <a:gd name="T20" fmla="*/ 951 w 1432"/>
                <a:gd name="T21" fmla="*/ 470 h 526"/>
                <a:gd name="T22" fmla="*/ 789 w 1432"/>
                <a:gd name="T23" fmla="*/ 453 h 526"/>
                <a:gd name="T24" fmla="*/ 699 w 1432"/>
                <a:gd name="T25" fmla="*/ 420 h 526"/>
                <a:gd name="T26" fmla="*/ 560 w 1432"/>
                <a:gd name="T27" fmla="*/ 330 h 526"/>
                <a:gd name="T28" fmla="*/ 437 w 1432"/>
                <a:gd name="T29" fmla="*/ 213 h 526"/>
                <a:gd name="T30" fmla="*/ 274 w 1432"/>
                <a:gd name="T31" fmla="*/ 129 h 526"/>
                <a:gd name="T32" fmla="*/ 140 w 1432"/>
                <a:gd name="T33" fmla="*/ 73 h 526"/>
                <a:gd name="T34" fmla="*/ 0 w 1432"/>
                <a:gd name="T35" fmla="*/ 0 h 5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2"/>
                <a:gd name="T55" fmla="*/ 0 h 526"/>
                <a:gd name="T56" fmla="*/ 1432 w 1432"/>
                <a:gd name="T57" fmla="*/ 526 h 5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2" h="526">
                  <a:moveTo>
                    <a:pt x="0" y="0"/>
                  </a:moveTo>
                  <a:lnTo>
                    <a:pt x="56" y="118"/>
                  </a:lnTo>
                  <a:lnTo>
                    <a:pt x="319" y="302"/>
                  </a:lnTo>
                  <a:lnTo>
                    <a:pt x="604" y="448"/>
                  </a:lnTo>
                  <a:lnTo>
                    <a:pt x="867" y="526"/>
                  </a:lnTo>
                  <a:lnTo>
                    <a:pt x="1091" y="504"/>
                  </a:lnTo>
                  <a:lnTo>
                    <a:pt x="1270" y="448"/>
                  </a:lnTo>
                  <a:lnTo>
                    <a:pt x="1432" y="353"/>
                  </a:lnTo>
                  <a:lnTo>
                    <a:pt x="1253" y="431"/>
                  </a:lnTo>
                  <a:lnTo>
                    <a:pt x="1108" y="470"/>
                  </a:lnTo>
                  <a:lnTo>
                    <a:pt x="951" y="470"/>
                  </a:lnTo>
                  <a:lnTo>
                    <a:pt x="789" y="453"/>
                  </a:lnTo>
                  <a:lnTo>
                    <a:pt x="699" y="420"/>
                  </a:lnTo>
                  <a:lnTo>
                    <a:pt x="560" y="330"/>
                  </a:lnTo>
                  <a:lnTo>
                    <a:pt x="437" y="213"/>
                  </a:lnTo>
                  <a:lnTo>
                    <a:pt x="274" y="129"/>
                  </a:lnTo>
                  <a:lnTo>
                    <a:pt x="140" y="7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9" name="Freeform 177"/>
            <p:cNvSpPr>
              <a:spLocks/>
            </p:cNvSpPr>
            <p:nvPr/>
          </p:nvSpPr>
          <p:spPr bwMode="auto">
            <a:xfrm rot="355818" flipH="1">
              <a:off x="1408098" y="5314079"/>
              <a:ext cx="26098" cy="27966"/>
            </a:xfrm>
            <a:custGeom>
              <a:avLst/>
              <a:gdLst>
                <a:gd name="T0" fmla="*/ 229 w 229"/>
                <a:gd name="T1" fmla="*/ 261 h 261"/>
                <a:gd name="T2" fmla="*/ 115 w 229"/>
                <a:gd name="T3" fmla="*/ 57 h 261"/>
                <a:gd name="T4" fmla="*/ 0 w 229"/>
                <a:gd name="T5" fmla="*/ 0 h 261"/>
                <a:gd name="T6" fmla="*/ 0 60000 65536"/>
                <a:gd name="T7" fmla="*/ 0 60000 65536"/>
                <a:gd name="T8" fmla="*/ 0 60000 65536"/>
                <a:gd name="T9" fmla="*/ 0 w 229"/>
                <a:gd name="T10" fmla="*/ 0 h 261"/>
                <a:gd name="T11" fmla="*/ 229 w 229"/>
                <a:gd name="T12" fmla="*/ 261 h 2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261">
                  <a:moveTo>
                    <a:pt x="229" y="261"/>
                  </a:moveTo>
                  <a:lnTo>
                    <a:pt x="115" y="5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0" name="Freeform 178"/>
            <p:cNvSpPr>
              <a:spLocks/>
            </p:cNvSpPr>
            <p:nvPr/>
          </p:nvSpPr>
          <p:spPr bwMode="auto">
            <a:xfrm rot="355818">
              <a:off x="1396354" y="5312961"/>
              <a:ext cx="35232" cy="5593"/>
            </a:xfrm>
            <a:custGeom>
              <a:avLst/>
              <a:gdLst>
                <a:gd name="T0" fmla="*/ 0 w 560"/>
                <a:gd name="T1" fmla="*/ 79 h 79"/>
                <a:gd name="T2" fmla="*/ 246 w 560"/>
                <a:gd name="T3" fmla="*/ 26 h 79"/>
                <a:gd name="T4" fmla="*/ 408 w 560"/>
                <a:gd name="T5" fmla="*/ 0 h 79"/>
                <a:gd name="T6" fmla="*/ 560 w 560"/>
                <a:gd name="T7" fmla="*/ 26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"/>
                <a:gd name="T13" fmla="*/ 0 h 79"/>
                <a:gd name="T14" fmla="*/ 560 w 56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" h="79">
                  <a:moveTo>
                    <a:pt x="0" y="79"/>
                  </a:moveTo>
                  <a:lnTo>
                    <a:pt x="246" y="26"/>
                  </a:lnTo>
                  <a:lnTo>
                    <a:pt x="408" y="0"/>
                  </a:lnTo>
                  <a:lnTo>
                    <a:pt x="560" y="26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1" name="Oval 179"/>
            <p:cNvSpPr>
              <a:spLocks noChangeArrowheads="1"/>
            </p:cNvSpPr>
            <p:nvPr/>
          </p:nvSpPr>
          <p:spPr bwMode="auto">
            <a:xfrm rot="21219751">
              <a:off x="1412012" y="5310724"/>
              <a:ext cx="15659" cy="6712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2" name="Freeform 180"/>
            <p:cNvSpPr>
              <a:spLocks/>
            </p:cNvSpPr>
            <p:nvPr/>
          </p:nvSpPr>
          <p:spPr bwMode="auto">
            <a:xfrm rot="355818">
              <a:off x="1388524" y="5315198"/>
              <a:ext cx="30013" cy="23491"/>
            </a:xfrm>
            <a:custGeom>
              <a:avLst/>
              <a:gdLst>
                <a:gd name="T0" fmla="*/ 98 w 482"/>
                <a:gd name="T1" fmla="*/ 36 h 367"/>
                <a:gd name="T2" fmla="*/ 320 w 482"/>
                <a:gd name="T3" fmla="*/ 0 h 367"/>
                <a:gd name="T4" fmla="*/ 367 w 482"/>
                <a:gd name="T5" fmla="*/ 26 h 367"/>
                <a:gd name="T6" fmla="*/ 445 w 482"/>
                <a:gd name="T7" fmla="*/ 26 h 367"/>
                <a:gd name="T8" fmla="*/ 482 w 482"/>
                <a:gd name="T9" fmla="*/ 42 h 367"/>
                <a:gd name="T10" fmla="*/ 278 w 482"/>
                <a:gd name="T11" fmla="*/ 367 h 367"/>
                <a:gd name="T12" fmla="*/ 5 w 482"/>
                <a:gd name="T13" fmla="*/ 262 h 367"/>
                <a:gd name="T14" fmla="*/ 0 w 482"/>
                <a:gd name="T15" fmla="*/ 157 h 367"/>
                <a:gd name="T16" fmla="*/ 42 w 482"/>
                <a:gd name="T17" fmla="*/ 74 h 367"/>
                <a:gd name="T18" fmla="*/ 98 w 482"/>
                <a:gd name="T19" fmla="*/ 36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2"/>
                <a:gd name="T31" fmla="*/ 0 h 367"/>
                <a:gd name="T32" fmla="*/ 482 w 482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2" h="367">
                  <a:moveTo>
                    <a:pt x="98" y="36"/>
                  </a:moveTo>
                  <a:lnTo>
                    <a:pt x="320" y="0"/>
                  </a:lnTo>
                  <a:lnTo>
                    <a:pt x="367" y="26"/>
                  </a:lnTo>
                  <a:lnTo>
                    <a:pt x="445" y="26"/>
                  </a:lnTo>
                  <a:lnTo>
                    <a:pt x="482" y="42"/>
                  </a:lnTo>
                  <a:lnTo>
                    <a:pt x="278" y="367"/>
                  </a:lnTo>
                  <a:lnTo>
                    <a:pt x="5" y="262"/>
                  </a:lnTo>
                  <a:lnTo>
                    <a:pt x="0" y="157"/>
                  </a:lnTo>
                  <a:lnTo>
                    <a:pt x="42" y="74"/>
                  </a:lnTo>
                  <a:lnTo>
                    <a:pt x="98" y="36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3" name="Freeform 182"/>
            <p:cNvSpPr>
              <a:spLocks/>
            </p:cNvSpPr>
            <p:nvPr/>
          </p:nvSpPr>
          <p:spPr bwMode="auto">
            <a:xfrm flipH="1">
              <a:off x="995757" y="5257793"/>
              <a:ext cx="184731" cy="301621"/>
            </a:xfrm>
            <a:custGeom>
              <a:avLst/>
              <a:gdLst>
                <a:gd name="T0" fmla="*/ 933 w 933"/>
                <a:gd name="T1" fmla="*/ 135 h 352"/>
                <a:gd name="T2" fmla="*/ 932 w 933"/>
                <a:gd name="T3" fmla="*/ 171 h 352"/>
                <a:gd name="T4" fmla="*/ 762 w 933"/>
                <a:gd name="T5" fmla="*/ 352 h 352"/>
                <a:gd name="T6" fmla="*/ 4 w 933"/>
                <a:gd name="T7" fmla="*/ 195 h 352"/>
                <a:gd name="T8" fmla="*/ 0 w 933"/>
                <a:gd name="T9" fmla="*/ 148 h 352"/>
                <a:gd name="T10" fmla="*/ 244 w 933"/>
                <a:gd name="T11" fmla="*/ 0 h 352"/>
                <a:gd name="T12" fmla="*/ 933 w 933"/>
                <a:gd name="T13" fmla="*/ 135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3"/>
                <a:gd name="T22" fmla="*/ 0 h 352"/>
                <a:gd name="T23" fmla="*/ 933 w 933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3" h="352">
                  <a:moveTo>
                    <a:pt x="933" y="135"/>
                  </a:moveTo>
                  <a:lnTo>
                    <a:pt x="932" y="171"/>
                  </a:lnTo>
                  <a:lnTo>
                    <a:pt x="762" y="352"/>
                  </a:lnTo>
                  <a:lnTo>
                    <a:pt x="4" y="195"/>
                  </a:lnTo>
                  <a:lnTo>
                    <a:pt x="0" y="148"/>
                  </a:lnTo>
                  <a:lnTo>
                    <a:pt x="244" y="0"/>
                  </a:lnTo>
                  <a:lnTo>
                    <a:pt x="933" y="135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3F3F3"/>
                </a:gs>
              </a:gsLst>
              <a:lin ang="0" scaled="1"/>
            </a:gra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4" name="Freeform 183"/>
            <p:cNvSpPr>
              <a:spLocks/>
            </p:cNvSpPr>
            <p:nvPr/>
          </p:nvSpPr>
          <p:spPr bwMode="auto">
            <a:xfrm flipH="1">
              <a:off x="1010110" y="5247727"/>
              <a:ext cx="184731" cy="301621"/>
            </a:xfrm>
            <a:custGeom>
              <a:avLst/>
              <a:gdLst>
                <a:gd name="T0" fmla="*/ 895 w 895"/>
                <a:gd name="T1" fmla="*/ 133 h 294"/>
                <a:gd name="T2" fmla="*/ 232 w 895"/>
                <a:gd name="T3" fmla="*/ 0 h 294"/>
                <a:gd name="T4" fmla="*/ 0 w 895"/>
                <a:gd name="T5" fmla="*/ 143 h 294"/>
                <a:gd name="T6" fmla="*/ 739 w 895"/>
                <a:gd name="T7" fmla="*/ 294 h 294"/>
                <a:gd name="T8" fmla="*/ 895 w 895"/>
                <a:gd name="T9" fmla="*/ 133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294"/>
                <a:gd name="T17" fmla="*/ 895 w 895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294">
                  <a:moveTo>
                    <a:pt x="895" y="133"/>
                  </a:moveTo>
                  <a:lnTo>
                    <a:pt x="232" y="0"/>
                  </a:lnTo>
                  <a:lnTo>
                    <a:pt x="0" y="143"/>
                  </a:lnTo>
                  <a:lnTo>
                    <a:pt x="739" y="294"/>
                  </a:lnTo>
                  <a:lnTo>
                    <a:pt x="895" y="1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5" name="Freeform 184"/>
            <p:cNvSpPr>
              <a:spLocks/>
            </p:cNvSpPr>
            <p:nvPr/>
          </p:nvSpPr>
          <p:spPr bwMode="auto">
            <a:xfrm flipH="1">
              <a:off x="1027074" y="5336452"/>
              <a:ext cx="283158" cy="59288"/>
            </a:xfrm>
            <a:custGeom>
              <a:avLst/>
              <a:gdLst>
                <a:gd name="T0" fmla="*/ 0 w 531"/>
                <a:gd name="T1" fmla="*/ 15 h 118"/>
                <a:gd name="T2" fmla="*/ 508 w 531"/>
                <a:gd name="T3" fmla="*/ 118 h 118"/>
                <a:gd name="T4" fmla="*/ 531 w 531"/>
                <a:gd name="T5" fmla="*/ 103 h 118"/>
                <a:gd name="T6" fmla="*/ 23 w 531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1"/>
                <a:gd name="T13" fmla="*/ 0 h 118"/>
                <a:gd name="T14" fmla="*/ 531 w 531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1" h="118">
                  <a:moveTo>
                    <a:pt x="0" y="15"/>
                  </a:moveTo>
                  <a:lnTo>
                    <a:pt x="508" y="118"/>
                  </a:lnTo>
                  <a:lnTo>
                    <a:pt x="531" y="103"/>
                  </a:lnTo>
                  <a:lnTo>
                    <a:pt x="23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6" name="Freeform 185"/>
            <p:cNvSpPr>
              <a:spLocks/>
            </p:cNvSpPr>
            <p:nvPr/>
          </p:nvSpPr>
          <p:spPr bwMode="auto">
            <a:xfrm flipH="1">
              <a:off x="1098842" y="5352113"/>
              <a:ext cx="292292" cy="79424"/>
            </a:xfrm>
            <a:custGeom>
              <a:avLst/>
              <a:gdLst>
                <a:gd name="T0" fmla="*/ 0 w 548"/>
                <a:gd name="T1" fmla="*/ 74 h 159"/>
                <a:gd name="T2" fmla="*/ 31 w 548"/>
                <a:gd name="T3" fmla="*/ 78 h 159"/>
                <a:gd name="T4" fmla="*/ 57 w 548"/>
                <a:gd name="T5" fmla="*/ 66 h 159"/>
                <a:gd name="T6" fmla="*/ 76 w 548"/>
                <a:gd name="T7" fmla="*/ 71 h 159"/>
                <a:gd name="T8" fmla="*/ 58 w 548"/>
                <a:gd name="T9" fmla="*/ 81 h 159"/>
                <a:gd name="T10" fmla="*/ 451 w 548"/>
                <a:gd name="T11" fmla="*/ 159 h 159"/>
                <a:gd name="T12" fmla="*/ 548 w 548"/>
                <a:gd name="T13" fmla="*/ 84 h 159"/>
                <a:gd name="T14" fmla="*/ 130 w 548"/>
                <a:gd name="T15" fmla="*/ 0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8"/>
                <a:gd name="T25" fmla="*/ 0 h 159"/>
                <a:gd name="T26" fmla="*/ 548 w 548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8" h="159">
                  <a:moveTo>
                    <a:pt x="0" y="74"/>
                  </a:moveTo>
                  <a:lnTo>
                    <a:pt x="31" y="78"/>
                  </a:lnTo>
                  <a:lnTo>
                    <a:pt x="57" y="66"/>
                  </a:lnTo>
                  <a:lnTo>
                    <a:pt x="76" y="71"/>
                  </a:lnTo>
                  <a:lnTo>
                    <a:pt x="58" y="81"/>
                  </a:lnTo>
                  <a:lnTo>
                    <a:pt x="451" y="159"/>
                  </a:lnTo>
                  <a:lnTo>
                    <a:pt x="548" y="84"/>
                  </a:lnTo>
                  <a:lnTo>
                    <a:pt x="130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7" name="Freeform 186"/>
            <p:cNvSpPr>
              <a:spLocks/>
            </p:cNvSpPr>
            <p:nvPr/>
          </p:nvSpPr>
          <p:spPr bwMode="auto">
            <a:xfrm flipH="1">
              <a:off x="1044037" y="5396859"/>
              <a:ext cx="74378" cy="34678"/>
            </a:xfrm>
            <a:custGeom>
              <a:avLst/>
              <a:gdLst>
                <a:gd name="T0" fmla="*/ 73 w 140"/>
                <a:gd name="T1" fmla="*/ 0 h 70"/>
                <a:gd name="T2" fmla="*/ 140 w 140"/>
                <a:gd name="T3" fmla="*/ 11 h 70"/>
                <a:gd name="T4" fmla="*/ 75 w 140"/>
                <a:gd name="T5" fmla="*/ 70 h 70"/>
                <a:gd name="T6" fmla="*/ 0 w 140"/>
                <a:gd name="T7" fmla="*/ 56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70"/>
                <a:gd name="T14" fmla="*/ 140 w 1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70">
                  <a:moveTo>
                    <a:pt x="73" y="0"/>
                  </a:moveTo>
                  <a:lnTo>
                    <a:pt x="140" y="11"/>
                  </a:lnTo>
                  <a:lnTo>
                    <a:pt x="75" y="70"/>
                  </a:lnTo>
                  <a:lnTo>
                    <a:pt x="0" y="56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8" name="Freeform 187"/>
            <p:cNvSpPr>
              <a:spLocks/>
            </p:cNvSpPr>
            <p:nvPr/>
          </p:nvSpPr>
          <p:spPr bwMode="auto">
            <a:xfrm flipH="1">
              <a:off x="990537" y="5404690"/>
              <a:ext cx="88732" cy="50339"/>
            </a:xfrm>
            <a:custGeom>
              <a:avLst/>
              <a:gdLst>
                <a:gd name="T0" fmla="*/ 87 w 167"/>
                <a:gd name="T1" fmla="*/ 0 h 101"/>
                <a:gd name="T2" fmla="*/ 167 w 167"/>
                <a:gd name="T3" fmla="*/ 15 h 101"/>
                <a:gd name="T4" fmla="*/ 81 w 167"/>
                <a:gd name="T5" fmla="*/ 101 h 101"/>
                <a:gd name="T6" fmla="*/ 0 w 167"/>
                <a:gd name="T7" fmla="*/ 83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01"/>
                <a:gd name="T14" fmla="*/ 167 w 16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01">
                  <a:moveTo>
                    <a:pt x="87" y="0"/>
                  </a:moveTo>
                  <a:lnTo>
                    <a:pt x="167" y="15"/>
                  </a:lnTo>
                  <a:lnTo>
                    <a:pt x="81" y="101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9" name="Freeform 189"/>
            <p:cNvSpPr>
              <a:spLocks noChangeAspect="1"/>
            </p:cNvSpPr>
            <p:nvPr/>
          </p:nvSpPr>
          <p:spPr bwMode="auto">
            <a:xfrm>
              <a:off x="809159" y="5121673"/>
              <a:ext cx="118744" cy="249457"/>
            </a:xfrm>
            <a:custGeom>
              <a:avLst/>
              <a:gdLst/>
              <a:ahLst/>
              <a:cxnLst>
                <a:cxn ang="0">
                  <a:pos x="169" y="246"/>
                </a:cxn>
                <a:cxn ang="0">
                  <a:pos x="1" y="0"/>
                </a:cxn>
                <a:cxn ang="0">
                  <a:pos x="0" y="123"/>
                </a:cxn>
                <a:cxn ang="0">
                  <a:pos x="165" y="377"/>
                </a:cxn>
              </a:cxnLst>
              <a:rect l="0" t="0" r="r" b="b"/>
              <a:pathLst>
                <a:path w="169" h="377">
                  <a:moveTo>
                    <a:pt x="169" y="246"/>
                  </a:moveTo>
                  <a:lnTo>
                    <a:pt x="1" y="0"/>
                  </a:lnTo>
                  <a:lnTo>
                    <a:pt x="0" y="123"/>
                  </a:lnTo>
                  <a:lnTo>
                    <a:pt x="165" y="377"/>
                  </a:lnTo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60784"/>
                    <a:invGamma/>
                  </a:srgbClr>
                </a:gs>
              </a:gsLst>
              <a:lin ang="0" scaled="1"/>
            </a:gra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0" name="Freeform 190"/>
            <p:cNvSpPr>
              <a:spLocks noChangeAspect="1"/>
            </p:cNvSpPr>
            <p:nvPr/>
          </p:nvSpPr>
          <p:spPr bwMode="auto">
            <a:xfrm>
              <a:off x="811769" y="5080284"/>
              <a:ext cx="508902" cy="203593"/>
            </a:xfrm>
            <a:custGeom>
              <a:avLst/>
              <a:gdLst/>
              <a:ahLst/>
              <a:cxnLst>
                <a:cxn ang="0">
                  <a:pos x="166" y="310"/>
                </a:cxn>
                <a:cxn ang="0">
                  <a:pos x="718" y="211"/>
                </a:cxn>
                <a:cxn ang="0">
                  <a:pos x="444" y="0"/>
                </a:cxn>
                <a:cxn ang="0">
                  <a:pos x="0" y="64"/>
                </a:cxn>
                <a:cxn ang="0">
                  <a:pos x="166" y="310"/>
                </a:cxn>
              </a:cxnLst>
              <a:rect l="0" t="0" r="r" b="b"/>
              <a:pathLst>
                <a:path w="718" h="310">
                  <a:moveTo>
                    <a:pt x="166" y="310"/>
                  </a:moveTo>
                  <a:lnTo>
                    <a:pt x="718" y="211"/>
                  </a:lnTo>
                  <a:lnTo>
                    <a:pt x="444" y="0"/>
                  </a:lnTo>
                  <a:lnTo>
                    <a:pt x="0" y="64"/>
                  </a:lnTo>
                  <a:lnTo>
                    <a:pt x="166" y="310"/>
                  </a:lnTo>
                  <a:close/>
                </a:path>
              </a:pathLst>
            </a:custGeom>
            <a:solidFill>
              <a:srgbClr val="FFFFFF"/>
            </a:soli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1" name="Freeform 191"/>
            <p:cNvSpPr>
              <a:spLocks/>
            </p:cNvSpPr>
            <p:nvPr/>
          </p:nvSpPr>
          <p:spPr bwMode="auto">
            <a:xfrm>
              <a:off x="922684" y="5217876"/>
              <a:ext cx="392768" cy="151017"/>
            </a:xfrm>
            <a:custGeom>
              <a:avLst/>
              <a:gdLst/>
              <a:ahLst/>
              <a:cxnLst>
                <a:cxn ang="0">
                  <a:pos x="6" y="99"/>
                </a:cxn>
                <a:cxn ang="0">
                  <a:pos x="557" y="0"/>
                </a:cxn>
                <a:cxn ang="0">
                  <a:pos x="549" y="121"/>
                </a:cxn>
                <a:cxn ang="0">
                  <a:pos x="0" y="228"/>
                </a:cxn>
                <a:cxn ang="0">
                  <a:pos x="6" y="99"/>
                </a:cxn>
              </a:cxnLst>
              <a:rect l="0" t="0" r="r" b="b"/>
              <a:pathLst>
                <a:path w="557" h="228">
                  <a:moveTo>
                    <a:pt x="6" y="99"/>
                  </a:moveTo>
                  <a:lnTo>
                    <a:pt x="557" y="0"/>
                  </a:lnTo>
                  <a:lnTo>
                    <a:pt x="549" y="121"/>
                  </a:lnTo>
                  <a:lnTo>
                    <a:pt x="0" y="228"/>
                  </a:lnTo>
                  <a:lnTo>
                    <a:pt x="6" y="99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2" name="Freeform 192"/>
            <p:cNvSpPr>
              <a:spLocks/>
            </p:cNvSpPr>
            <p:nvPr/>
          </p:nvSpPr>
          <p:spPr bwMode="auto">
            <a:xfrm>
              <a:off x="938342" y="5308487"/>
              <a:ext cx="118743" cy="42508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3"/>
                </a:cxn>
                <a:cxn ang="0">
                  <a:pos x="164" y="33"/>
                </a:cxn>
                <a:cxn ang="0">
                  <a:pos x="167" y="0"/>
                </a:cxn>
                <a:cxn ang="0">
                  <a:pos x="0" y="32"/>
                </a:cxn>
              </a:cxnLst>
              <a:rect l="0" t="0" r="r" b="b"/>
              <a:pathLst>
                <a:path w="167" h="63">
                  <a:moveTo>
                    <a:pt x="0" y="32"/>
                  </a:moveTo>
                  <a:lnTo>
                    <a:pt x="0" y="63"/>
                  </a:lnTo>
                  <a:lnTo>
                    <a:pt x="164" y="33"/>
                  </a:lnTo>
                  <a:lnTo>
                    <a:pt x="167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/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3" name="Oval 193"/>
            <p:cNvSpPr>
              <a:spLocks noChangeArrowheads="1"/>
            </p:cNvSpPr>
            <p:nvPr/>
          </p:nvSpPr>
          <p:spPr bwMode="auto">
            <a:xfrm>
              <a:off x="1036208" y="5314079"/>
              <a:ext cx="13049" cy="14543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4" name="Line 194"/>
            <p:cNvSpPr>
              <a:spLocks noChangeShapeType="1"/>
            </p:cNvSpPr>
            <p:nvPr/>
          </p:nvSpPr>
          <p:spPr bwMode="auto">
            <a:xfrm flipH="1">
              <a:off x="1218890" y="5250317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5" name="Line 195"/>
            <p:cNvSpPr>
              <a:spLocks noChangeShapeType="1"/>
            </p:cNvSpPr>
            <p:nvPr/>
          </p:nvSpPr>
          <p:spPr bwMode="auto">
            <a:xfrm flipH="1">
              <a:off x="1209757" y="5251435"/>
              <a:ext cx="1304" cy="57051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6" name="Line 196"/>
            <p:cNvSpPr>
              <a:spLocks noChangeShapeType="1"/>
            </p:cNvSpPr>
            <p:nvPr/>
          </p:nvSpPr>
          <p:spPr bwMode="auto">
            <a:xfrm flipH="1">
              <a:off x="1229329" y="5249198"/>
              <a:ext cx="3915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7" name="Line 197"/>
            <p:cNvSpPr>
              <a:spLocks noChangeShapeType="1"/>
            </p:cNvSpPr>
            <p:nvPr/>
          </p:nvSpPr>
          <p:spPr bwMode="auto">
            <a:xfrm flipH="1">
              <a:off x="1238464" y="5248080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8" name="Line 198"/>
            <p:cNvSpPr>
              <a:spLocks noChangeShapeType="1"/>
            </p:cNvSpPr>
            <p:nvPr/>
          </p:nvSpPr>
          <p:spPr bwMode="auto">
            <a:xfrm flipH="1">
              <a:off x="1246293" y="5246961"/>
              <a:ext cx="522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9" name="Line 199"/>
            <p:cNvSpPr>
              <a:spLocks noChangeShapeType="1"/>
            </p:cNvSpPr>
            <p:nvPr/>
          </p:nvSpPr>
          <p:spPr bwMode="auto">
            <a:xfrm flipH="1">
              <a:off x="1255427" y="5244724"/>
              <a:ext cx="5220" cy="54814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0" name="Line 200"/>
            <p:cNvSpPr>
              <a:spLocks noChangeShapeType="1"/>
            </p:cNvSpPr>
            <p:nvPr/>
          </p:nvSpPr>
          <p:spPr bwMode="auto">
            <a:xfrm flipH="1">
              <a:off x="1264561" y="5244724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1" name="Line 201"/>
            <p:cNvSpPr>
              <a:spLocks noChangeShapeType="1"/>
            </p:cNvSpPr>
            <p:nvPr/>
          </p:nvSpPr>
          <p:spPr bwMode="auto">
            <a:xfrm flipH="1">
              <a:off x="1272391" y="5240249"/>
              <a:ext cx="1304" cy="5593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2" name="Line 202"/>
            <p:cNvSpPr>
              <a:spLocks noChangeShapeType="1"/>
            </p:cNvSpPr>
            <p:nvPr/>
          </p:nvSpPr>
          <p:spPr bwMode="auto">
            <a:xfrm flipH="1">
              <a:off x="1280220" y="5240249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3" name="Line 203"/>
            <p:cNvSpPr>
              <a:spLocks noChangeShapeType="1"/>
            </p:cNvSpPr>
            <p:nvPr/>
          </p:nvSpPr>
          <p:spPr bwMode="auto">
            <a:xfrm flipH="1">
              <a:off x="1289354" y="5239131"/>
              <a:ext cx="1305" cy="5481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4" name="Line 204"/>
            <p:cNvSpPr>
              <a:spLocks noChangeShapeType="1"/>
            </p:cNvSpPr>
            <p:nvPr/>
          </p:nvSpPr>
          <p:spPr bwMode="auto">
            <a:xfrm flipH="1">
              <a:off x="1298488" y="5238012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5" name="Freeform 205"/>
            <p:cNvSpPr>
              <a:spLocks/>
            </p:cNvSpPr>
            <p:nvPr/>
          </p:nvSpPr>
          <p:spPr bwMode="auto">
            <a:xfrm>
              <a:off x="1092318" y="5272690"/>
              <a:ext cx="65244" cy="43627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0" y="138"/>
                </a:cxn>
                <a:cxn ang="0">
                  <a:pos x="186" y="104"/>
                </a:cxn>
                <a:cxn ang="0">
                  <a:pos x="186" y="0"/>
                </a:cxn>
                <a:cxn ang="0">
                  <a:pos x="2" y="33"/>
                </a:cxn>
              </a:cxnLst>
              <a:rect l="0" t="0" r="r" b="b"/>
              <a:pathLst>
                <a:path w="186" h="138">
                  <a:moveTo>
                    <a:pt x="2" y="33"/>
                  </a:moveTo>
                  <a:lnTo>
                    <a:pt x="0" y="138"/>
                  </a:lnTo>
                  <a:lnTo>
                    <a:pt x="186" y="104"/>
                  </a:lnTo>
                  <a:lnTo>
                    <a:pt x="186" y="0"/>
                  </a:lnTo>
                  <a:lnTo>
                    <a:pt x="2" y="33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75686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>
                  <a:alpha val="50000"/>
                </a:srgbClr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6" name="Line 206"/>
            <p:cNvSpPr>
              <a:spLocks noChangeShapeType="1"/>
            </p:cNvSpPr>
            <p:nvPr/>
          </p:nvSpPr>
          <p:spPr bwMode="auto">
            <a:xfrm flipH="1">
              <a:off x="1101451" y="5297300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7" name="Line 207"/>
            <p:cNvSpPr>
              <a:spLocks noChangeShapeType="1"/>
            </p:cNvSpPr>
            <p:nvPr/>
          </p:nvSpPr>
          <p:spPr bwMode="auto">
            <a:xfrm flipH="1">
              <a:off x="1152342" y="5287232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8" name="Line 208"/>
            <p:cNvSpPr>
              <a:spLocks noChangeShapeType="1"/>
            </p:cNvSpPr>
            <p:nvPr/>
          </p:nvSpPr>
          <p:spPr bwMode="auto">
            <a:xfrm flipH="1">
              <a:off x="1145817" y="5293944"/>
              <a:ext cx="0" cy="10068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9" name="Line 209"/>
            <p:cNvSpPr>
              <a:spLocks noChangeShapeType="1"/>
            </p:cNvSpPr>
            <p:nvPr/>
          </p:nvSpPr>
          <p:spPr bwMode="auto">
            <a:xfrm flipH="1">
              <a:off x="1109281" y="5302893"/>
              <a:ext cx="0" cy="8949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0" name="Line 210"/>
            <p:cNvSpPr>
              <a:spLocks noChangeShapeType="1"/>
            </p:cNvSpPr>
            <p:nvPr/>
          </p:nvSpPr>
          <p:spPr bwMode="auto">
            <a:xfrm flipV="1">
              <a:off x="1117110" y="5304012"/>
              <a:ext cx="20878" cy="4475"/>
            </a:xfrm>
            <a:prstGeom prst="line">
              <a:avLst/>
            </a:prstGeom>
            <a:noFill/>
            <a:ln w="9525">
              <a:solidFill>
                <a:srgbClr val="FFFF99">
                  <a:alpha val="4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1" name="Freeform 211"/>
            <p:cNvSpPr>
              <a:spLocks/>
            </p:cNvSpPr>
            <p:nvPr/>
          </p:nvSpPr>
          <p:spPr bwMode="auto">
            <a:xfrm>
              <a:off x="957915" y="5282757"/>
              <a:ext cx="82208" cy="25729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38"/>
                </a:cxn>
                <a:cxn ang="0">
                  <a:pos x="116" y="19"/>
                </a:cxn>
                <a:cxn ang="0">
                  <a:pos x="116" y="0"/>
                </a:cxn>
                <a:cxn ang="0">
                  <a:pos x="0" y="20"/>
                </a:cxn>
              </a:cxnLst>
              <a:rect l="0" t="0" r="r" b="b"/>
              <a:pathLst>
                <a:path w="116" h="38">
                  <a:moveTo>
                    <a:pt x="0" y="20"/>
                  </a:moveTo>
                  <a:lnTo>
                    <a:pt x="1" y="38"/>
                  </a:lnTo>
                  <a:lnTo>
                    <a:pt x="116" y="19"/>
                  </a:lnTo>
                  <a:lnTo>
                    <a:pt x="116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2" name="Line 212"/>
            <p:cNvSpPr>
              <a:spLocks noChangeShapeType="1"/>
            </p:cNvSpPr>
            <p:nvPr/>
          </p:nvSpPr>
          <p:spPr bwMode="auto">
            <a:xfrm flipV="1">
              <a:off x="951391" y="5287232"/>
              <a:ext cx="92646" cy="15661"/>
            </a:xfrm>
            <a:prstGeom prst="line">
              <a:avLst/>
            </a:prstGeom>
            <a:noFill/>
            <a:ln w="3175">
              <a:solidFill>
                <a:srgbClr val="5F5F5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173" name="Group 150"/>
            <p:cNvGrpSpPr>
              <a:grpSpLocks/>
            </p:cNvGrpSpPr>
            <p:nvPr/>
          </p:nvGrpSpPr>
          <p:grpSpPr bwMode="auto">
            <a:xfrm>
              <a:off x="862659" y="4854318"/>
              <a:ext cx="270109" cy="260643"/>
              <a:chOff x="685" y="3115"/>
              <a:chExt cx="207" cy="233"/>
            </a:xfrm>
          </p:grpSpPr>
          <p:sp>
            <p:nvSpPr>
              <p:cNvPr id="186" name="Freeform 215"/>
              <p:cNvSpPr>
                <a:spLocks/>
              </p:cNvSpPr>
              <p:nvPr/>
            </p:nvSpPr>
            <p:spPr bwMode="auto">
              <a:xfrm flipH="1">
                <a:off x="686" y="3115"/>
                <a:ext cx="206" cy="30"/>
              </a:xfrm>
              <a:custGeom>
                <a:avLst/>
                <a:gdLst>
                  <a:gd name="T0" fmla="*/ 1205 w 1205"/>
                  <a:gd name="T1" fmla="*/ 151 h 178"/>
                  <a:gd name="T2" fmla="*/ 964 w 1205"/>
                  <a:gd name="T3" fmla="*/ 178 h 178"/>
                  <a:gd name="T4" fmla="*/ 0 w 1205"/>
                  <a:gd name="T5" fmla="*/ 0 h 178"/>
                  <a:gd name="T6" fmla="*/ 1205 w 1205"/>
                  <a:gd name="T7" fmla="*/ 151 h 1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"/>
                  <a:gd name="T13" fmla="*/ 0 h 178"/>
                  <a:gd name="T14" fmla="*/ 1205 w 1205"/>
                  <a:gd name="T15" fmla="*/ 178 h 1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87" name="Freeform 216"/>
              <p:cNvSpPr>
                <a:spLocks/>
              </p:cNvSpPr>
              <p:nvPr/>
            </p:nvSpPr>
            <p:spPr bwMode="auto">
              <a:xfrm flipH="1">
                <a:off x="685" y="3141"/>
                <a:ext cx="69" cy="207"/>
              </a:xfrm>
              <a:custGeom>
                <a:avLst/>
                <a:gdLst>
                  <a:gd name="T0" fmla="*/ 405 w 405"/>
                  <a:gd name="T1" fmla="*/ 0 h 1241"/>
                  <a:gd name="T2" fmla="*/ 389 w 405"/>
                  <a:gd name="T3" fmla="*/ 1000 h 1241"/>
                  <a:gd name="T4" fmla="*/ 133 w 405"/>
                  <a:gd name="T5" fmla="*/ 1241 h 1241"/>
                  <a:gd name="T6" fmla="*/ 0 w 405"/>
                  <a:gd name="T7" fmla="*/ 13 h 1241"/>
                  <a:gd name="T8" fmla="*/ 189 w 405"/>
                  <a:gd name="T9" fmla="*/ 24 h 1241"/>
                  <a:gd name="T10" fmla="*/ 405 w 405"/>
                  <a:gd name="T11" fmla="*/ 0 h 12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5"/>
                  <a:gd name="T19" fmla="*/ 0 h 1241"/>
                  <a:gd name="T20" fmla="*/ 405 w 405"/>
                  <a:gd name="T21" fmla="*/ 1241 h 12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174" name="Oval 217"/>
            <p:cNvSpPr>
              <a:spLocks noChangeArrowheads="1"/>
            </p:cNvSpPr>
            <p:nvPr/>
          </p:nvSpPr>
          <p:spPr bwMode="auto">
            <a:xfrm>
              <a:off x="931817" y="5135097"/>
              <a:ext cx="245317" cy="66000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5" name="Oval 218"/>
            <p:cNvSpPr>
              <a:spLocks noChangeArrowheads="1"/>
            </p:cNvSpPr>
            <p:nvPr/>
          </p:nvSpPr>
          <p:spPr bwMode="auto">
            <a:xfrm>
              <a:off x="931817" y="5130622"/>
              <a:ext cx="245317" cy="64881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6" name="Freeform 219"/>
            <p:cNvSpPr>
              <a:spLocks/>
            </p:cNvSpPr>
            <p:nvPr/>
          </p:nvSpPr>
          <p:spPr bwMode="auto">
            <a:xfrm flipH="1">
              <a:off x="916159" y="4815165"/>
              <a:ext cx="358842" cy="360203"/>
            </a:xfrm>
            <a:custGeom>
              <a:avLst/>
              <a:gdLst>
                <a:gd name="T0" fmla="*/ 1602 w 1602"/>
                <a:gd name="T1" fmla="*/ 204 h 1734"/>
                <a:gd name="T2" fmla="*/ 5 w 1602"/>
                <a:gd name="T3" fmla="*/ 0 h 1734"/>
                <a:gd name="T4" fmla="*/ 0 w 1602"/>
                <a:gd name="T5" fmla="*/ 1488 h 1734"/>
                <a:gd name="T6" fmla="*/ 1597 w 1602"/>
                <a:gd name="T7" fmla="*/ 1734 h 1734"/>
                <a:gd name="T8" fmla="*/ 1602 w 1602"/>
                <a:gd name="T9" fmla="*/ 204 h 1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2"/>
                <a:gd name="T16" fmla="*/ 0 h 1734"/>
                <a:gd name="T17" fmla="*/ 1602 w 1602"/>
                <a:gd name="T18" fmla="*/ 1734 h 1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7" name="Freeform 220"/>
            <p:cNvSpPr>
              <a:spLocks/>
            </p:cNvSpPr>
            <p:nvPr/>
          </p:nvSpPr>
          <p:spPr bwMode="auto">
            <a:xfrm flipH="1">
              <a:off x="964440" y="5107131"/>
              <a:ext cx="294902" cy="68237"/>
            </a:xfrm>
            <a:custGeom>
              <a:avLst/>
              <a:gdLst>
                <a:gd name="T0" fmla="*/ 1327 w 1330"/>
                <a:gd name="T1" fmla="*/ 200 h 330"/>
                <a:gd name="T2" fmla="*/ 0 w 1330"/>
                <a:gd name="T3" fmla="*/ 0 h 330"/>
                <a:gd name="T4" fmla="*/ 0 w 1330"/>
                <a:gd name="T5" fmla="*/ 115 h 330"/>
                <a:gd name="T6" fmla="*/ 1330 w 1330"/>
                <a:gd name="T7" fmla="*/ 330 h 330"/>
                <a:gd name="T8" fmla="*/ 1327 w 1330"/>
                <a:gd name="T9" fmla="*/ 20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0"/>
                <a:gd name="T16" fmla="*/ 0 h 330"/>
                <a:gd name="T17" fmla="*/ 1330 w 1330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8" name="Freeform 221"/>
            <p:cNvSpPr>
              <a:spLocks/>
            </p:cNvSpPr>
            <p:nvPr/>
          </p:nvSpPr>
          <p:spPr bwMode="auto">
            <a:xfrm flipH="1">
              <a:off x="905720" y="4856555"/>
              <a:ext cx="13049" cy="318812"/>
            </a:xfrm>
            <a:custGeom>
              <a:avLst/>
              <a:gdLst>
                <a:gd name="T0" fmla="*/ 4 w 56"/>
                <a:gd name="T1" fmla="*/ 16 h 1536"/>
                <a:gd name="T2" fmla="*/ 56 w 56"/>
                <a:gd name="T3" fmla="*/ 0 h 1536"/>
                <a:gd name="T4" fmla="*/ 46 w 56"/>
                <a:gd name="T5" fmla="*/ 1513 h 1536"/>
                <a:gd name="T6" fmla="*/ 0 w 56"/>
                <a:gd name="T7" fmla="*/ 1536 h 1536"/>
                <a:gd name="T8" fmla="*/ 4 w 56"/>
                <a:gd name="T9" fmla="*/ 16 h 1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1536"/>
                <a:gd name="T17" fmla="*/ 56 w 56"/>
                <a:gd name="T18" fmla="*/ 1536 h 1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9" name="Oval 222"/>
            <p:cNvSpPr>
              <a:spLocks noChangeArrowheads="1"/>
            </p:cNvSpPr>
            <p:nvPr/>
          </p:nvSpPr>
          <p:spPr bwMode="auto">
            <a:xfrm>
              <a:off x="1233244" y="5112724"/>
              <a:ext cx="10439" cy="19017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0" name="Oval 223"/>
            <p:cNvSpPr>
              <a:spLocks noChangeArrowheads="1"/>
            </p:cNvSpPr>
            <p:nvPr/>
          </p:nvSpPr>
          <p:spPr bwMode="auto">
            <a:xfrm>
              <a:off x="1213671" y="5117199"/>
              <a:ext cx="9135" cy="15661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1" name="Oval 224"/>
            <p:cNvSpPr>
              <a:spLocks noChangeArrowheads="1"/>
            </p:cNvSpPr>
            <p:nvPr/>
          </p:nvSpPr>
          <p:spPr bwMode="auto">
            <a:xfrm>
              <a:off x="1145817" y="5131741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2" name="Oval 225"/>
            <p:cNvSpPr>
              <a:spLocks noChangeArrowheads="1"/>
            </p:cNvSpPr>
            <p:nvPr/>
          </p:nvSpPr>
          <p:spPr bwMode="auto">
            <a:xfrm>
              <a:off x="1124939" y="5135097"/>
              <a:ext cx="10439" cy="1230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3" name="Oval 226"/>
            <p:cNvSpPr>
              <a:spLocks noChangeArrowheads="1"/>
            </p:cNvSpPr>
            <p:nvPr/>
          </p:nvSpPr>
          <p:spPr bwMode="auto">
            <a:xfrm>
              <a:off x="1101451" y="5138453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4" name="Freeform 227"/>
            <p:cNvSpPr>
              <a:spLocks/>
            </p:cNvSpPr>
            <p:nvPr/>
          </p:nvSpPr>
          <p:spPr bwMode="auto">
            <a:xfrm flipH="1">
              <a:off x="950525" y="4841172"/>
              <a:ext cx="297512" cy="283017"/>
            </a:xfrm>
            <a:custGeom>
              <a:avLst/>
              <a:gdLst>
                <a:gd name="T0" fmla="*/ 1330 w 1345"/>
                <a:gd name="T1" fmla="*/ 167 h 1366"/>
                <a:gd name="T2" fmla="*/ 0 w 1345"/>
                <a:gd name="T3" fmla="*/ 0 h 1366"/>
                <a:gd name="T4" fmla="*/ 0 w 1345"/>
                <a:gd name="T5" fmla="*/ 1157 h 1366"/>
                <a:gd name="T6" fmla="*/ 1345 w 1345"/>
                <a:gd name="T7" fmla="*/ 1366 h 1366"/>
                <a:gd name="T8" fmla="*/ 1330 w 1345"/>
                <a:gd name="T9" fmla="*/ 167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5" name="Freeform 228"/>
            <p:cNvSpPr>
              <a:spLocks/>
            </p:cNvSpPr>
            <p:nvPr/>
          </p:nvSpPr>
          <p:spPr bwMode="auto">
            <a:xfrm flipH="1">
              <a:off x="905720" y="4814047"/>
              <a:ext cx="367975" cy="44746"/>
            </a:xfrm>
            <a:custGeom>
              <a:avLst/>
              <a:gdLst>
                <a:gd name="T0" fmla="*/ 0 w 1660"/>
                <a:gd name="T1" fmla="*/ 10 h 214"/>
                <a:gd name="T2" fmla="*/ 68 w 1660"/>
                <a:gd name="T3" fmla="*/ 0 h 214"/>
                <a:gd name="T4" fmla="*/ 1660 w 1660"/>
                <a:gd name="T5" fmla="*/ 199 h 214"/>
                <a:gd name="T6" fmla="*/ 1613 w 1660"/>
                <a:gd name="T7" fmla="*/ 214 h 214"/>
                <a:gd name="T8" fmla="*/ 0 w 1660"/>
                <a:gd name="T9" fmla="*/ 10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0"/>
                <a:gd name="T16" fmla="*/ 0 h 214"/>
                <a:gd name="T17" fmla="*/ 1660 w 1660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pic>
        <p:nvPicPr>
          <p:cNvPr id="191" name="Picture 2" descr="C:\Users\Toshiba\AppData\Local\Microsoft\Windows\Temporary Internet Files\Content.IE5\TBE21NJN\MC900434845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26554" y="4573931"/>
            <a:ext cx="878912" cy="936104"/>
          </a:xfrm>
          <a:prstGeom prst="rect">
            <a:avLst/>
          </a:prstGeom>
          <a:noFill/>
        </p:spPr>
      </p:pic>
      <p:sp>
        <p:nvSpPr>
          <p:cNvPr id="192" name="원통 191"/>
          <p:cNvSpPr/>
          <p:nvPr/>
        </p:nvSpPr>
        <p:spPr>
          <a:xfrm>
            <a:off x="814092" y="4746789"/>
            <a:ext cx="489059" cy="366032"/>
          </a:xfrm>
          <a:prstGeom prst="can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5" name="그룹 194"/>
          <p:cNvGrpSpPr/>
          <p:nvPr/>
        </p:nvGrpSpPr>
        <p:grpSpPr>
          <a:xfrm>
            <a:off x="2479920" y="4797817"/>
            <a:ext cx="749078" cy="496569"/>
            <a:chOff x="1806318" y="1255644"/>
            <a:chExt cx="1115786" cy="1133620"/>
          </a:xfrm>
          <a:solidFill>
            <a:schemeClr val="accent1">
              <a:lumMod val="75000"/>
            </a:schemeClr>
          </a:solidFill>
        </p:grpSpPr>
        <p:sp>
          <p:nvSpPr>
            <p:cNvPr id="196" name="원통 195"/>
            <p:cNvSpPr/>
            <p:nvPr/>
          </p:nvSpPr>
          <p:spPr>
            <a:xfrm>
              <a:off x="1806318" y="1255644"/>
              <a:ext cx="1115786" cy="212968"/>
            </a:xfrm>
            <a:prstGeom prst="can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7" name="원통 196"/>
            <p:cNvSpPr/>
            <p:nvPr/>
          </p:nvSpPr>
          <p:spPr>
            <a:xfrm>
              <a:off x="1806318" y="1493832"/>
              <a:ext cx="1115786" cy="212968"/>
            </a:xfrm>
            <a:prstGeom prst="can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8" name="원통 197"/>
            <p:cNvSpPr/>
            <p:nvPr/>
          </p:nvSpPr>
          <p:spPr>
            <a:xfrm>
              <a:off x="1806318" y="1719422"/>
              <a:ext cx="1115786" cy="212968"/>
            </a:xfrm>
            <a:prstGeom prst="can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9" name="원통 198"/>
            <p:cNvSpPr/>
            <p:nvPr/>
          </p:nvSpPr>
          <p:spPr>
            <a:xfrm>
              <a:off x="1806318" y="1943613"/>
              <a:ext cx="1115786" cy="212968"/>
            </a:xfrm>
            <a:prstGeom prst="can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0" name="원통 199"/>
            <p:cNvSpPr/>
            <p:nvPr/>
          </p:nvSpPr>
          <p:spPr>
            <a:xfrm>
              <a:off x="1806318" y="2176296"/>
              <a:ext cx="1115786" cy="212968"/>
            </a:xfrm>
            <a:prstGeom prst="can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638776" y="6258138"/>
            <a:ext cx="2766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Intranet Zone(Private/Trust)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641102" y="5748782"/>
            <a:ext cx="1066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Server Zone</a:t>
            </a:r>
            <a:endParaRPr lang="ko-KR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2133600" y="1805550"/>
            <a:ext cx="28368" cy="261701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1673365" y="3004394"/>
            <a:ext cx="908523" cy="460200"/>
            <a:chOff x="3779912" y="1124744"/>
            <a:chExt cx="1499235" cy="742950"/>
          </a:xfrm>
        </p:grpSpPr>
        <p:sp>
          <p:nvSpPr>
            <p:cNvPr id="6" name="AutoShape 26"/>
            <p:cNvSpPr>
              <a:spLocks noChangeArrowheads="1"/>
            </p:cNvSpPr>
            <p:nvPr/>
          </p:nvSpPr>
          <p:spPr bwMode="auto">
            <a:xfrm>
              <a:off x="3779912" y="1124744"/>
              <a:ext cx="1495425" cy="74295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7" name="Freeform 27"/>
            <p:cNvSpPr>
              <a:spLocks/>
            </p:cNvSpPr>
            <p:nvPr/>
          </p:nvSpPr>
          <p:spPr bwMode="auto">
            <a:xfrm>
              <a:off x="3782134" y="1124744"/>
              <a:ext cx="1497013" cy="417512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8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832934" y="1588294"/>
              <a:ext cx="1003300" cy="2619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36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rPr>
                <a:t>SWITCH</a:t>
              </a:r>
              <a:endParaRPr lang="ko-KR" altLang="en-US" sz="3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ahoma"/>
                <a:cs typeface="Tahoma"/>
              </a:endParaRPr>
            </a:p>
          </p:txBody>
        </p:sp>
        <p:sp>
          <p:nvSpPr>
            <p:cNvPr id="9" name="Freeform 29"/>
            <p:cNvSpPr>
              <a:spLocks/>
            </p:cNvSpPr>
            <p:nvPr/>
          </p:nvSpPr>
          <p:spPr bwMode="auto">
            <a:xfrm>
              <a:off x="3920247" y="1135856"/>
              <a:ext cx="1228725" cy="357188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88" name="TextBox 187"/>
          <p:cNvSpPr txBox="1"/>
          <p:nvPr/>
        </p:nvSpPr>
        <p:spPr>
          <a:xfrm>
            <a:off x="728138" y="736535"/>
            <a:ext cx="1132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Worker Zone</a:t>
            </a:r>
            <a:endParaRPr lang="ko-KR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AutoShape 26"/>
          <p:cNvSpPr>
            <a:spLocks noChangeArrowheads="1"/>
          </p:cNvSpPr>
          <p:nvPr/>
        </p:nvSpPr>
        <p:spPr bwMode="auto">
          <a:xfrm>
            <a:off x="1705719" y="2314335"/>
            <a:ext cx="906214" cy="460200"/>
          </a:xfrm>
          <a:prstGeom prst="cube">
            <a:avLst>
              <a:gd name="adj" fmla="val 55426"/>
            </a:avLst>
          </a:prstGeom>
          <a:gradFill rotWithShape="1">
            <a:gsLst>
              <a:gs pos="0">
                <a:srgbClr val="EAEAEA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777777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ko-KR" altLang="en-US" sz="1800" b="0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56" name="Freeform 27"/>
          <p:cNvSpPr>
            <a:spLocks/>
          </p:cNvSpPr>
          <p:nvPr/>
        </p:nvSpPr>
        <p:spPr bwMode="auto">
          <a:xfrm>
            <a:off x="1707066" y="2314335"/>
            <a:ext cx="907176" cy="258616"/>
          </a:xfrm>
          <a:custGeom>
            <a:avLst/>
            <a:gdLst/>
            <a:ahLst/>
            <a:cxnLst>
              <a:cxn ang="0">
                <a:pos x="0" y="693"/>
              </a:cxn>
              <a:cxn ang="0">
                <a:pos x="2108" y="699"/>
              </a:cxn>
              <a:cxn ang="0">
                <a:pos x="2802" y="0"/>
              </a:cxn>
              <a:cxn ang="0">
                <a:pos x="693" y="0"/>
              </a:cxn>
              <a:cxn ang="0">
                <a:pos x="0" y="693"/>
              </a:cxn>
            </a:cxnLst>
            <a:rect l="0" t="0" r="r" b="b"/>
            <a:pathLst>
              <a:path w="2802" h="699">
                <a:moveTo>
                  <a:pt x="0" y="693"/>
                </a:moveTo>
                <a:lnTo>
                  <a:pt x="2108" y="699"/>
                </a:lnTo>
                <a:lnTo>
                  <a:pt x="2802" y="0"/>
                </a:lnTo>
                <a:lnTo>
                  <a:pt x="693" y="0"/>
                </a:lnTo>
                <a:lnTo>
                  <a:pt x="0" y="693"/>
                </a:lnTo>
                <a:close/>
              </a:path>
            </a:pathLst>
          </a:custGeom>
          <a:gradFill rotWithShape="1">
            <a:gsLst>
              <a:gs pos="0">
                <a:srgbClr val="EAEAEA"/>
              </a:gs>
              <a:gs pos="100000">
                <a:srgbClr val="EAEAEA">
                  <a:gamma/>
                  <a:tint val="0"/>
                  <a:invGamma/>
                </a:srgbClr>
              </a:gs>
            </a:gsLst>
            <a:path path="rect">
              <a:fillToRect l="100000" b="100000"/>
            </a:path>
          </a:gradFill>
          <a:ln w="9525">
            <a:solidFill>
              <a:srgbClr val="777777"/>
            </a:solidFill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ko-KR" altLang="en-US" sz="1800" b="0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57" name="WordArt 28"/>
          <p:cNvSpPr>
            <a:spLocks noChangeArrowheads="1" noChangeShapeType="1" noTextEdit="1"/>
          </p:cNvSpPr>
          <p:nvPr/>
        </p:nvSpPr>
        <p:spPr bwMode="auto">
          <a:xfrm>
            <a:off x="1737850" y="2601468"/>
            <a:ext cx="607991" cy="1622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buNone/>
            </a:pPr>
            <a:r>
              <a:rPr lang="en-US" altLang="ko-KR" sz="3600" kern="10" dirty="0" err="1" smtClean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ahoma"/>
                <a:cs typeface="Tahoma"/>
              </a:rPr>
              <a:t>WebProxy</a:t>
            </a:r>
            <a:endParaRPr lang="ko-KR" altLang="en-US" sz="3600" kern="10" dirty="0">
              <a:ln w="9525">
                <a:solidFill>
                  <a:srgbClr val="808080"/>
                </a:solidFill>
                <a:round/>
                <a:headEnd/>
                <a:tailEnd/>
              </a:ln>
              <a:solidFill>
                <a:srgbClr val="808080"/>
              </a:solidFill>
              <a:latin typeface="Tahoma"/>
              <a:cs typeface="Tahoma"/>
            </a:endParaRPr>
          </a:p>
        </p:txBody>
      </p:sp>
      <p:sp>
        <p:nvSpPr>
          <p:cNvPr id="190" name="AutoShape 26"/>
          <p:cNvSpPr>
            <a:spLocks noChangeArrowheads="1"/>
          </p:cNvSpPr>
          <p:nvPr/>
        </p:nvSpPr>
        <p:spPr bwMode="auto">
          <a:xfrm>
            <a:off x="1623366" y="3702355"/>
            <a:ext cx="906214" cy="460200"/>
          </a:xfrm>
          <a:prstGeom prst="cube">
            <a:avLst>
              <a:gd name="adj" fmla="val 55426"/>
            </a:avLst>
          </a:prstGeom>
          <a:gradFill rotWithShape="1">
            <a:gsLst>
              <a:gs pos="0">
                <a:srgbClr val="EAEAEA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777777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ko-KR" altLang="en-US" sz="1800" b="0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193" name="WordArt 28"/>
          <p:cNvSpPr>
            <a:spLocks noChangeArrowheads="1" noChangeShapeType="1" noTextEdit="1"/>
          </p:cNvSpPr>
          <p:nvPr/>
        </p:nvSpPr>
        <p:spPr bwMode="auto">
          <a:xfrm>
            <a:off x="1658795" y="3997815"/>
            <a:ext cx="607991" cy="1622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buNone/>
            </a:pPr>
            <a:r>
              <a:rPr lang="en-US" altLang="ko-KR" sz="3600" kern="10" dirty="0" smtClean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ahoma"/>
                <a:cs typeface="Tahoma"/>
              </a:rPr>
              <a:t>IPS</a:t>
            </a:r>
            <a:endParaRPr lang="ko-KR" altLang="en-US" sz="3600" kern="10" dirty="0">
              <a:ln w="9525">
                <a:solidFill>
                  <a:srgbClr val="808080"/>
                </a:solidFill>
                <a:round/>
                <a:headEnd/>
                <a:tailEnd/>
              </a:ln>
              <a:solidFill>
                <a:srgbClr val="808080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29575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모서리가 둥근 직사각형 85"/>
          <p:cNvSpPr/>
          <p:nvPr/>
        </p:nvSpPr>
        <p:spPr bwMode="auto">
          <a:xfrm>
            <a:off x="2237757" y="2451017"/>
            <a:ext cx="6324134" cy="3827262"/>
          </a:xfrm>
          <a:prstGeom prst="roundRect">
            <a:avLst>
              <a:gd name="adj" fmla="val 3655"/>
            </a:avLst>
          </a:prstGeom>
          <a:solidFill>
            <a:schemeClr val="accent6">
              <a:lumMod val="20000"/>
              <a:lumOff val="80000"/>
            </a:schemeClr>
          </a:solidFill>
          <a:ln w="15875" cap="flat" cmpd="sng" algn="ctr">
            <a:solidFill>
              <a:srgbClr val="5F5F5F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45720" rIns="54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3463553" y="3206160"/>
            <a:ext cx="1902616" cy="654767"/>
          </a:xfrm>
          <a:custGeom>
            <a:avLst/>
            <a:gdLst>
              <a:gd name="connsiteX0" fmla="*/ 8965 w 2303929"/>
              <a:gd name="connsiteY0" fmla="*/ 376518 h 403412"/>
              <a:gd name="connsiteX1" fmla="*/ 0 w 2303929"/>
              <a:gd name="connsiteY1" fmla="*/ 0 h 403412"/>
              <a:gd name="connsiteX2" fmla="*/ 2303929 w 2303929"/>
              <a:gd name="connsiteY2" fmla="*/ 8965 h 403412"/>
              <a:gd name="connsiteX3" fmla="*/ 2303929 w 2303929"/>
              <a:gd name="connsiteY3" fmla="*/ 403412 h 403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3929" h="403412">
                <a:moveTo>
                  <a:pt x="8965" y="376518"/>
                </a:moveTo>
                <a:lnTo>
                  <a:pt x="0" y="0"/>
                </a:lnTo>
                <a:lnTo>
                  <a:pt x="2303929" y="8965"/>
                </a:lnTo>
                <a:lnTo>
                  <a:pt x="2303929" y="403412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8" name="직선 연결선 77"/>
          <p:cNvCxnSpPr/>
          <p:nvPr/>
        </p:nvCxnSpPr>
        <p:spPr>
          <a:xfrm>
            <a:off x="5366169" y="4010846"/>
            <a:ext cx="0" cy="132589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47" idx="0"/>
          </p:cNvCxnSpPr>
          <p:nvPr/>
        </p:nvCxnSpPr>
        <p:spPr>
          <a:xfrm flipH="1">
            <a:off x="3447487" y="3752524"/>
            <a:ext cx="16066" cy="15436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자유형 3"/>
          <p:cNvSpPr/>
          <p:nvPr/>
        </p:nvSpPr>
        <p:spPr>
          <a:xfrm>
            <a:off x="2600645" y="4614878"/>
            <a:ext cx="1766047" cy="609600"/>
          </a:xfrm>
          <a:custGeom>
            <a:avLst/>
            <a:gdLst>
              <a:gd name="connsiteX0" fmla="*/ 0 w 1766047"/>
              <a:gd name="connsiteY0" fmla="*/ 591671 h 609600"/>
              <a:gd name="connsiteX1" fmla="*/ 0 w 1766047"/>
              <a:gd name="connsiteY1" fmla="*/ 0 h 609600"/>
              <a:gd name="connsiteX2" fmla="*/ 1766047 w 1766047"/>
              <a:gd name="connsiteY2" fmla="*/ 0 h 609600"/>
              <a:gd name="connsiteX3" fmla="*/ 1757082 w 1766047"/>
              <a:gd name="connsiteY3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6047" h="609600">
                <a:moveTo>
                  <a:pt x="0" y="591671"/>
                </a:moveTo>
                <a:lnTo>
                  <a:pt x="0" y="0"/>
                </a:lnTo>
                <a:lnTo>
                  <a:pt x="1766047" y="0"/>
                </a:lnTo>
                <a:lnTo>
                  <a:pt x="1757082" y="609600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889526" y="806824"/>
            <a:ext cx="1122190" cy="2124635"/>
          </a:xfrm>
          <a:custGeom>
            <a:avLst/>
            <a:gdLst>
              <a:gd name="connsiteX0" fmla="*/ 67235 w 995082"/>
              <a:gd name="connsiteY0" fmla="*/ 13447 h 2124635"/>
              <a:gd name="connsiteX1" fmla="*/ 981635 w 995082"/>
              <a:gd name="connsiteY1" fmla="*/ 0 h 2124635"/>
              <a:gd name="connsiteX2" fmla="*/ 995082 w 995082"/>
              <a:gd name="connsiteY2" fmla="*/ 2097741 h 2124635"/>
              <a:gd name="connsiteX3" fmla="*/ 0 w 995082"/>
              <a:gd name="connsiteY3" fmla="*/ 2124635 h 2124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5082" h="2124635">
                <a:moveTo>
                  <a:pt x="67235" y="13447"/>
                </a:moveTo>
                <a:lnTo>
                  <a:pt x="981635" y="0"/>
                </a:lnTo>
                <a:cubicBezTo>
                  <a:pt x="986117" y="699247"/>
                  <a:pt x="990600" y="1398494"/>
                  <a:pt x="995082" y="2097741"/>
                </a:cubicBezTo>
                <a:lnTo>
                  <a:pt x="0" y="2124635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>
          <a:xfrm>
            <a:off x="7701477" y="6536861"/>
            <a:ext cx="1295400" cy="246062"/>
          </a:xfrm>
        </p:spPr>
        <p:txBody>
          <a:bodyPr/>
          <a:lstStyle/>
          <a:p>
            <a:pPr algn="r">
              <a:defRPr/>
            </a:pPr>
            <a:fld id="{334C5E76-0582-45D8-A764-6B78B59B938F}" type="slidenum">
              <a:rPr lang="en-US" altLang="ko-KR" smtClean="0"/>
              <a:pPr algn="r">
                <a:defRPr/>
              </a:pPr>
              <a:t>78</a:t>
            </a:fld>
            <a:endParaRPr lang="en-US" altLang="ko-KR"/>
          </a:p>
        </p:txBody>
      </p:sp>
      <p:cxnSp>
        <p:nvCxnSpPr>
          <p:cNvPr id="26" name="직선 연결선 25"/>
          <p:cNvCxnSpPr/>
          <p:nvPr/>
        </p:nvCxnSpPr>
        <p:spPr bwMode="auto">
          <a:xfrm>
            <a:off x="5303481" y="1758492"/>
            <a:ext cx="5701" cy="1432065"/>
          </a:xfrm>
          <a:prstGeom prst="line">
            <a:avLst/>
          </a:prstGeom>
          <a:solidFill>
            <a:schemeClr val="bg2"/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직선 연결선 21"/>
          <p:cNvCxnSpPr/>
          <p:nvPr/>
        </p:nvCxnSpPr>
        <p:spPr bwMode="auto">
          <a:xfrm flipV="1">
            <a:off x="672352" y="1728625"/>
            <a:ext cx="7345954" cy="39441"/>
          </a:xfrm>
          <a:prstGeom prst="line">
            <a:avLst/>
          </a:prstGeom>
          <a:solidFill>
            <a:schemeClr val="bg2"/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769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867" y="1256052"/>
            <a:ext cx="657225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1535635" y="1572297"/>
            <a:ext cx="908523" cy="460200"/>
            <a:chOff x="3779912" y="1124744"/>
            <a:chExt cx="1499235" cy="742950"/>
          </a:xfrm>
        </p:grpSpPr>
        <p:sp>
          <p:nvSpPr>
            <p:cNvPr id="6" name="AutoShape 26"/>
            <p:cNvSpPr>
              <a:spLocks noChangeArrowheads="1"/>
            </p:cNvSpPr>
            <p:nvPr/>
          </p:nvSpPr>
          <p:spPr bwMode="auto">
            <a:xfrm>
              <a:off x="3779912" y="1124744"/>
              <a:ext cx="1495425" cy="74295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7" name="Freeform 27"/>
            <p:cNvSpPr>
              <a:spLocks/>
            </p:cNvSpPr>
            <p:nvPr/>
          </p:nvSpPr>
          <p:spPr bwMode="auto">
            <a:xfrm>
              <a:off x="3782134" y="1124744"/>
              <a:ext cx="1497013" cy="417512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8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832934" y="1588294"/>
              <a:ext cx="1003300" cy="2619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36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rPr>
                <a:t>SWITCH</a:t>
              </a:r>
              <a:endParaRPr lang="ko-KR" altLang="en-US" sz="3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ahoma"/>
                <a:cs typeface="Tahoma"/>
              </a:endParaRPr>
            </a:p>
          </p:txBody>
        </p:sp>
        <p:sp>
          <p:nvSpPr>
            <p:cNvPr id="9" name="Freeform 29"/>
            <p:cNvSpPr>
              <a:spLocks/>
            </p:cNvSpPr>
            <p:nvPr/>
          </p:nvSpPr>
          <p:spPr bwMode="auto">
            <a:xfrm>
              <a:off x="3920247" y="1135856"/>
              <a:ext cx="1228725" cy="357188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7904032" y="1519352"/>
            <a:ext cx="863133" cy="416163"/>
            <a:chOff x="1328738" y="1820863"/>
            <a:chExt cx="1162050" cy="792162"/>
          </a:xfrm>
        </p:grpSpPr>
        <p:sp>
          <p:nvSpPr>
            <p:cNvPr id="17" name="AutoShape 20"/>
            <p:cNvSpPr>
              <a:spLocks noChangeArrowheads="1"/>
            </p:cNvSpPr>
            <p:nvPr/>
          </p:nvSpPr>
          <p:spPr bwMode="auto">
            <a:xfrm>
              <a:off x="1330325" y="1828800"/>
              <a:ext cx="1160463" cy="784225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9020"/>
                    <a:invGamma/>
                  </a:srgbClr>
                </a:gs>
                <a:gs pos="100000">
                  <a:srgbClr val="DDDDDD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8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1382713" y="2141538"/>
              <a:ext cx="1060450" cy="39687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54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777777"/>
                  </a:solidFill>
                  <a:latin typeface="Tahoma"/>
                  <a:cs typeface="Tahoma"/>
                </a:rPr>
                <a:t>ROUTER</a:t>
              </a:r>
              <a:endParaRPr lang="ko-KR" altLang="en-US" sz="54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777777"/>
                </a:solidFill>
                <a:latin typeface="Tahoma"/>
                <a:cs typeface="Tahoma"/>
              </a:endParaRPr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1328738" y="1820863"/>
              <a:ext cx="1162050" cy="396875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3333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0" name="AutoShape 23"/>
            <p:cNvSpPr>
              <a:spLocks noChangeArrowheads="1"/>
            </p:cNvSpPr>
            <p:nvPr/>
          </p:nvSpPr>
          <p:spPr bwMode="auto">
            <a:xfrm rot="5400000">
              <a:off x="1912144" y="1667669"/>
              <a:ext cx="185738" cy="71755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8 h 21600"/>
                <a:gd name="T4" fmla="*/ 0 w 21600"/>
                <a:gd name="T5" fmla="*/ 2 h 21600"/>
                <a:gd name="T6" fmla="*/ 1 w 21600"/>
                <a:gd name="T7" fmla="*/ 5 h 21600"/>
                <a:gd name="T8" fmla="*/ 1 w 21600"/>
                <a:gd name="T9" fmla="*/ 7 h 21600"/>
                <a:gd name="T10" fmla="*/ 0 w 21600"/>
                <a:gd name="T11" fmla="*/ 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66 w 21600"/>
                <a:gd name="T19" fmla="*/ 3162 h 21600"/>
                <a:gd name="T20" fmla="*/ 18434 w 21600"/>
                <a:gd name="T21" fmla="*/ 1843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1" name="AutoShape 24"/>
            <p:cNvSpPr>
              <a:spLocks noChangeArrowheads="1"/>
            </p:cNvSpPr>
            <p:nvPr/>
          </p:nvSpPr>
          <p:spPr bwMode="auto">
            <a:xfrm rot="16200000">
              <a:off x="1751013" y="1603375"/>
              <a:ext cx="182562" cy="73183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8 h 21600"/>
                <a:gd name="T4" fmla="*/ 0 w 21600"/>
                <a:gd name="T5" fmla="*/ 2 h 21600"/>
                <a:gd name="T6" fmla="*/ 1 w 21600"/>
                <a:gd name="T7" fmla="*/ 5 h 21600"/>
                <a:gd name="T8" fmla="*/ 1 w 21600"/>
                <a:gd name="T9" fmla="*/ 8 h 21600"/>
                <a:gd name="T10" fmla="*/ 0 w 21600"/>
                <a:gd name="T11" fmla="*/ 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221 w 21600"/>
                <a:gd name="T19" fmla="*/ 3142 h 21600"/>
                <a:gd name="T20" fmla="*/ 18379 w 21600"/>
                <a:gd name="T21" fmla="*/ 18458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370" y="10242"/>
                  </a:moveTo>
                  <a:cubicBezTo>
                    <a:pt x="17080" y="6828"/>
                    <a:pt x="14225" y="4206"/>
                    <a:pt x="10800" y="4206"/>
                  </a:cubicBezTo>
                  <a:cubicBezTo>
                    <a:pt x="7158" y="4206"/>
                    <a:pt x="4206" y="7158"/>
                    <a:pt x="4206" y="10800"/>
                  </a:cubicBezTo>
                  <a:cubicBezTo>
                    <a:pt x="4205" y="12133"/>
                    <a:pt x="4610" y="13436"/>
                    <a:pt x="5366" y="14535"/>
                  </a:cubicBezTo>
                  <a:lnTo>
                    <a:pt x="1900" y="16918"/>
                  </a:lnTo>
                  <a:cubicBezTo>
                    <a:pt x="662" y="15117"/>
                    <a:pt x="0" y="1298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410" y="-1"/>
                    <a:pt x="21086" y="4295"/>
                    <a:pt x="21561" y="9886"/>
                  </a:cubicBezTo>
                  <a:lnTo>
                    <a:pt x="24251" y="9657"/>
                  </a:lnTo>
                  <a:lnTo>
                    <a:pt x="19871" y="14849"/>
                  </a:lnTo>
                  <a:lnTo>
                    <a:pt x="14680" y="10470"/>
                  </a:lnTo>
                  <a:lnTo>
                    <a:pt x="17370" y="102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</p:spPr>
          <p:txBody>
            <a:bodyPr rot="10800000"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37" name="Picture 2" descr="C:\Users\Toshiba\AppData\Local\Microsoft\Windows\Temporary Internet Files\Content.IE5\TBE21NJN\MC900434845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04986" y="5054588"/>
            <a:ext cx="936104" cy="936104"/>
          </a:xfrm>
          <a:prstGeom prst="rect">
            <a:avLst/>
          </a:prstGeom>
          <a:noFill/>
        </p:spPr>
      </p:pic>
      <p:pic>
        <p:nvPicPr>
          <p:cNvPr id="38" name="Picture 2" descr="C:\Users\Toshiba\AppData\Local\Microsoft\Windows\Temporary Internet Files\Content.IE5\TBE21NJN\MC900434845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9047" y="5038985"/>
            <a:ext cx="936104" cy="936104"/>
          </a:xfrm>
          <a:prstGeom prst="rect">
            <a:avLst/>
          </a:prstGeom>
          <a:noFill/>
        </p:spPr>
      </p:pic>
      <p:grpSp>
        <p:nvGrpSpPr>
          <p:cNvPr id="3" name="그룹 2"/>
          <p:cNvGrpSpPr/>
          <p:nvPr/>
        </p:nvGrpSpPr>
        <p:grpSpPr>
          <a:xfrm>
            <a:off x="3127426" y="3465391"/>
            <a:ext cx="908523" cy="460200"/>
            <a:chOff x="2934941" y="4512870"/>
            <a:chExt cx="908523" cy="460200"/>
          </a:xfrm>
        </p:grpSpPr>
        <p:sp>
          <p:nvSpPr>
            <p:cNvPr id="44" name="AutoShape 26"/>
            <p:cNvSpPr>
              <a:spLocks noChangeArrowheads="1"/>
            </p:cNvSpPr>
            <p:nvPr/>
          </p:nvSpPr>
          <p:spPr bwMode="auto">
            <a:xfrm>
              <a:off x="2934941" y="4512870"/>
              <a:ext cx="906214" cy="46020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46" name="Freeform 27"/>
            <p:cNvSpPr>
              <a:spLocks/>
            </p:cNvSpPr>
            <p:nvPr/>
          </p:nvSpPr>
          <p:spPr bwMode="auto">
            <a:xfrm>
              <a:off x="2936288" y="4512870"/>
              <a:ext cx="907176" cy="258616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2967072" y="4800003"/>
              <a:ext cx="607991" cy="16225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36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rPr>
                <a:t>WAF</a:t>
              </a:r>
              <a:endParaRPr lang="ko-KR" altLang="en-US" sz="3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ahoma"/>
                <a:cs typeface="Tahoma"/>
              </a:endParaRPr>
            </a:p>
          </p:txBody>
        </p:sp>
      </p:grpSp>
      <p:sp>
        <p:nvSpPr>
          <p:cNvPr id="55" name="AutoShape 26"/>
          <p:cNvSpPr>
            <a:spLocks noChangeArrowheads="1"/>
          </p:cNvSpPr>
          <p:nvPr/>
        </p:nvSpPr>
        <p:spPr bwMode="auto">
          <a:xfrm>
            <a:off x="3185716" y="1541814"/>
            <a:ext cx="906214" cy="460200"/>
          </a:xfrm>
          <a:prstGeom prst="cube">
            <a:avLst>
              <a:gd name="adj" fmla="val 55426"/>
            </a:avLst>
          </a:prstGeom>
          <a:gradFill rotWithShape="1">
            <a:gsLst>
              <a:gs pos="0">
                <a:srgbClr val="EAEAEA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777777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ko-KR" altLang="en-US" sz="1800" b="0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56" name="Freeform 27"/>
          <p:cNvSpPr>
            <a:spLocks/>
          </p:cNvSpPr>
          <p:nvPr/>
        </p:nvSpPr>
        <p:spPr bwMode="auto">
          <a:xfrm>
            <a:off x="3187063" y="1541814"/>
            <a:ext cx="907176" cy="258616"/>
          </a:xfrm>
          <a:custGeom>
            <a:avLst/>
            <a:gdLst/>
            <a:ahLst/>
            <a:cxnLst>
              <a:cxn ang="0">
                <a:pos x="0" y="693"/>
              </a:cxn>
              <a:cxn ang="0">
                <a:pos x="2108" y="699"/>
              </a:cxn>
              <a:cxn ang="0">
                <a:pos x="2802" y="0"/>
              </a:cxn>
              <a:cxn ang="0">
                <a:pos x="693" y="0"/>
              </a:cxn>
              <a:cxn ang="0">
                <a:pos x="0" y="693"/>
              </a:cxn>
            </a:cxnLst>
            <a:rect l="0" t="0" r="r" b="b"/>
            <a:pathLst>
              <a:path w="2802" h="699">
                <a:moveTo>
                  <a:pt x="0" y="693"/>
                </a:moveTo>
                <a:lnTo>
                  <a:pt x="2108" y="699"/>
                </a:lnTo>
                <a:lnTo>
                  <a:pt x="2802" y="0"/>
                </a:lnTo>
                <a:lnTo>
                  <a:pt x="693" y="0"/>
                </a:lnTo>
                <a:lnTo>
                  <a:pt x="0" y="693"/>
                </a:lnTo>
                <a:close/>
              </a:path>
            </a:pathLst>
          </a:custGeom>
          <a:gradFill rotWithShape="1">
            <a:gsLst>
              <a:gs pos="0">
                <a:srgbClr val="EAEAEA"/>
              </a:gs>
              <a:gs pos="100000">
                <a:srgbClr val="EAEAEA">
                  <a:gamma/>
                  <a:tint val="0"/>
                  <a:invGamma/>
                </a:srgbClr>
              </a:gs>
            </a:gsLst>
            <a:path path="rect">
              <a:fillToRect l="100000" b="100000"/>
            </a:path>
          </a:gradFill>
          <a:ln w="9525">
            <a:solidFill>
              <a:srgbClr val="777777"/>
            </a:solidFill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ko-KR" altLang="en-US" sz="1800" b="0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57" name="WordArt 28"/>
          <p:cNvSpPr>
            <a:spLocks noChangeArrowheads="1" noChangeShapeType="1" noTextEdit="1"/>
          </p:cNvSpPr>
          <p:nvPr/>
        </p:nvSpPr>
        <p:spPr bwMode="auto">
          <a:xfrm>
            <a:off x="3217847" y="1828947"/>
            <a:ext cx="607991" cy="1622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buNone/>
            </a:pPr>
            <a:r>
              <a:rPr lang="en-US" altLang="ko-KR" sz="3600" kern="10" dirty="0" err="1" smtClean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ahoma"/>
                <a:cs typeface="Tahoma"/>
              </a:rPr>
              <a:t>WebProxy</a:t>
            </a:r>
            <a:endParaRPr lang="ko-KR" altLang="en-US" sz="3600" kern="10" dirty="0">
              <a:ln w="9525">
                <a:solidFill>
                  <a:srgbClr val="808080"/>
                </a:solidFill>
                <a:round/>
                <a:headEnd/>
                <a:tailEnd/>
              </a:ln>
              <a:solidFill>
                <a:srgbClr val="808080"/>
              </a:solidFill>
              <a:latin typeface="Tahoma"/>
              <a:cs typeface="Tahoma"/>
            </a:endParaRPr>
          </a:p>
        </p:txBody>
      </p:sp>
      <p:sp>
        <p:nvSpPr>
          <p:cNvPr id="64" name="AutoShape 26"/>
          <p:cNvSpPr>
            <a:spLocks noChangeArrowheads="1"/>
          </p:cNvSpPr>
          <p:nvPr/>
        </p:nvSpPr>
        <p:spPr bwMode="auto">
          <a:xfrm>
            <a:off x="6371389" y="1489113"/>
            <a:ext cx="906214" cy="460200"/>
          </a:xfrm>
          <a:prstGeom prst="cube">
            <a:avLst>
              <a:gd name="adj" fmla="val 55426"/>
            </a:avLst>
          </a:prstGeom>
          <a:gradFill rotWithShape="1">
            <a:gsLst>
              <a:gs pos="0">
                <a:srgbClr val="EAEAEA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777777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ko-KR" altLang="en-US" sz="1800" b="0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65" name="WordArt 28"/>
          <p:cNvSpPr>
            <a:spLocks noChangeArrowheads="1" noChangeShapeType="1" noTextEdit="1"/>
          </p:cNvSpPr>
          <p:nvPr/>
        </p:nvSpPr>
        <p:spPr bwMode="auto">
          <a:xfrm>
            <a:off x="6406818" y="1784573"/>
            <a:ext cx="607991" cy="1622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buNone/>
            </a:pPr>
            <a:r>
              <a:rPr lang="en-US" altLang="ko-KR" sz="3600" kern="10" dirty="0" smtClean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ahoma"/>
                <a:cs typeface="Tahoma"/>
              </a:rPr>
              <a:t>IPS</a:t>
            </a:r>
            <a:endParaRPr lang="ko-KR" altLang="en-US" sz="3600" kern="10" dirty="0">
              <a:ln w="9525">
                <a:solidFill>
                  <a:srgbClr val="808080"/>
                </a:solidFill>
                <a:round/>
                <a:headEnd/>
                <a:tailEnd/>
              </a:ln>
              <a:solidFill>
                <a:srgbClr val="808080"/>
              </a:solidFill>
              <a:latin typeface="Tahoma"/>
              <a:cs typeface="Tahoma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123705" y="4209161"/>
            <a:ext cx="647564" cy="640122"/>
          </a:xfrm>
          <a:prstGeom prst="rect">
            <a:avLst/>
          </a:prstGeom>
        </p:spPr>
      </p:pic>
      <p:pic>
        <p:nvPicPr>
          <p:cNvPr id="48" name="Picture 2" descr="C:\Users\Toshiba\AppData\Local\Microsoft\Windows\Temporary Internet Files\Content.IE5\TBE21NJN\MC900434845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36255" y="5030869"/>
            <a:ext cx="936104" cy="936104"/>
          </a:xfrm>
          <a:prstGeom prst="rect">
            <a:avLst/>
          </a:prstGeom>
          <a:noFill/>
        </p:spPr>
      </p:pic>
      <p:grpSp>
        <p:nvGrpSpPr>
          <p:cNvPr id="54" name="그룹 53"/>
          <p:cNvGrpSpPr/>
          <p:nvPr/>
        </p:nvGrpSpPr>
        <p:grpSpPr>
          <a:xfrm>
            <a:off x="4911907" y="3828561"/>
            <a:ext cx="908523" cy="460200"/>
            <a:chOff x="2934941" y="4512870"/>
            <a:chExt cx="908523" cy="460200"/>
          </a:xfrm>
        </p:grpSpPr>
        <p:sp>
          <p:nvSpPr>
            <p:cNvPr id="58" name="AutoShape 26"/>
            <p:cNvSpPr>
              <a:spLocks noChangeArrowheads="1"/>
            </p:cNvSpPr>
            <p:nvPr/>
          </p:nvSpPr>
          <p:spPr bwMode="auto">
            <a:xfrm>
              <a:off x="2934941" y="4512870"/>
              <a:ext cx="906214" cy="46020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63" name="Freeform 27"/>
            <p:cNvSpPr>
              <a:spLocks/>
            </p:cNvSpPr>
            <p:nvPr/>
          </p:nvSpPr>
          <p:spPr bwMode="auto">
            <a:xfrm>
              <a:off x="2936288" y="4512870"/>
              <a:ext cx="907176" cy="258616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71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2967072" y="4800003"/>
              <a:ext cx="607991" cy="16225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36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rPr>
                <a:t>SPAM</a:t>
              </a:r>
              <a:r>
                <a:rPr lang="ko-KR" altLang="en-US" sz="3600" kern="1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rPr>
                <a:t>차단시스템</a:t>
              </a:r>
              <a:endParaRPr lang="ko-KR" altLang="en-US" sz="3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ahoma"/>
                <a:cs typeface="Tahoma"/>
              </a:endParaRPr>
            </a:p>
          </p:txBody>
        </p:sp>
      </p:grpSp>
      <p:pic>
        <p:nvPicPr>
          <p:cNvPr id="72" name="Picture 2" descr="C:\Users\Toshiba\AppData\Local\Microsoft\Windows\Temporary Internet Files\Content.IE5\TBE21NJN\MC900434845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89771" y="4983890"/>
            <a:ext cx="936104" cy="936104"/>
          </a:xfrm>
          <a:prstGeom prst="rect">
            <a:avLst/>
          </a:prstGeom>
          <a:noFill/>
        </p:spPr>
      </p:pic>
      <p:grpSp>
        <p:nvGrpSpPr>
          <p:cNvPr id="73" name="그룹 72"/>
          <p:cNvGrpSpPr/>
          <p:nvPr/>
        </p:nvGrpSpPr>
        <p:grpSpPr>
          <a:xfrm>
            <a:off x="4838583" y="2880200"/>
            <a:ext cx="908523" cy="460200"/>
            <a:chOff x="3779912" y="1124744"/>
            <a:chExt cx="1499235" cy="742950"/>
          </a:xfrm>
        </p:grpSpPr>
        <p:sp>
          <p:nvSpPr>
            <p:cNvPr id="74" name="AutoShape 26"/>
            <p:cNvSpPr>
              <a:spLocks noChangeArrowheads="1"/>
            </p:cNvSpPr>
            <p:nvPr/>
          </p:nvSpPr>
          <p:spPr bwMode="auto">
            <a:xfrm>
              <a:off x="3779912" y="1124744"/>
              <a:ext cx="1495425" cy="742950"/>
            </a:xfrm>
            <a:prstGeom prst="cube">
              <a:avLst>
                <a:gd name="adj" fmla="val 55426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77777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75" name="Freeform 27"/>
            <p:cNvSpPr>
              <a:spLocks/>
            </p:cNvSpPr>
            <p:nvPr/>
          </p:nvSpPr>
          <p:spPr bwMode="auto">
            <a:xfrm>
              <a:off x="3782134" y="1124744"/>
              <a:ext cx="1497013" cy="417512"/>
            </a:xfrm>
            <a:custGeom>
              <a:avLst/>
              <a:gdLst/>
              <a:ahLst/>
              <a:cxnLst>
                <a:cxn ang="0">
                  <a:pos x="0" y="693"/>
                </a:cxn>
                <a:cxn ang="0">
                  <a:pos x="2108" y="699"/>
                </a:cxn>
                <a:cxn ang="0">
                  <a:pos x="2802" y="0"/>
                </a:cxn>
                <a:cxn ang="0">
                  <a:pos x="693" y="0"/>
                </a:cxn>
                <a:cxn ang="0">
                  <a:pos x="0" y="693"/>
                </a:cxn>
              </a:cxnLst>
              <a:rect l="0" t="0" r="r" b="b"/>
              <a:pathLst>
                <a:path w="2802" h="699">
                  <a:moveTo>
                    <a:pt x="0" y="693"/>
                  </a:moveTo>
                  <a:lnTo>
                    <a:pt x="2108" y="699"/>
                  </a:lnTo>
                  <a:lnTo>
                    <a:pt x="2802" y="0"/>
                  </a:lnTo>
                  <a:lnTo>
                    <a:pt x="693" y="0"/>
                  </a:lnTo>
                  <a:lnTo>
                    <a:pt x="0" y="69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0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solidFill>
                <a:srgbClr val="777777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76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3832934" y="1588294"/>
              <a:ext cx="1003300" cy="2619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buNone/>
              </a:pPr>
              <a:r>
                <a:rPr lang="en-US" altLang="ko-KR" sz="3600" kern="10" dirty="0" smtClean="0">
                  <a:ln w="9525">
                    <a:solidFill>
                      <a:srgbClr val="808080"/>
                    </a:solidFill>
                    <a:round/>
                    <a:headEnd/>
                    <a:tailEnd/>
                  </a:ln>
                  <a:solidFill>
                    <a:srgbClr val="808080"/>
                  </a:solidFill>
                  <a:latin typeface="Tahoma"/>
                  <a:cs typeface="Tahoma"/>
                </a:rPr>
                <a:t>L3SWITCH</a:t>
              </a:r>
              <a:endParaRPr lang="ko-KR" altLang="en-US" sz="3600" kern="10" dirty="0">
                <a:ln w="9525">
                  <a:solidFill>
                    <a:srgbClr val="808080"/>
                  </a:solidFill>
                  <a:round/>
                  <a:headEnd/>
                  <a:tailEnd/>
                </a:ln>
                <a:solidFill>
                  <a:srgbClr val="808080"/>
                </a:solidFill>
                <a:latin typeface="Tahoma"/>
                <a:cs typeface="Tahoma"/>
              </a:endParaRPr>
            </a:p>
          </p:txBody>
        </p:sp>
        <p:sp>
          <p:nvSpPr>
            <p:cNvPr id="77" name="Freeform 29"/>
            <p:cNvSpPr>
              <a:spLocks/>
            </p:cNvSpPr>
            <p:nvPr/>
          </p:nvSpPr>
          <p:spPr bwMode="auto">
            <a:xfrm>
              <a:off x="3920247" y="1135856"/>
              <a:ext cx="1228725" cy="357188"/>
            </a:xfrm>
            <a:custGeom>
              <a:avLst/>
              <a:gdLst/>
              <a:ahLst/>
              <a:cxnLst>
                <a:cxn ang="0">
                  <a:pos x="599" y="140"/>
                </a:cxn>
                <a:cxn ang="0">
                  <a:pos x="877" y="270"/>
                </a:cxn>
                <a:cxn ang="0">
                  <a:pos x="964" y="177"/>
                </a:cxn>
                <a:cxn ang="0">
                  <a:pos x="1393" y="183"/>
                </a:cxn>
                <a:cxn ang="0">
                  <a:pos x="1527" y="459"/>
                </a:cxn>
                <a:cxn ang="0">
                  <a:pos x="856" y="727"/>
                </a:cxn>
                <a:cxn ang="0">
                  <a:pos x="436" y="721"/>
                </a:cxn>
                <a:cxn ang="0">
                  <a:pos x="537" y="615"/>
                </a:cxn>
                <a:cxn ang="0">
                  <a:pos x="0" y="755"/>
                </a:cxn>
                <a:cxn ang="0">
                  <a:pos x="247" y="906"/>
                </a:cxn>
                <a:cxn ang="0">
                  <a:pos x="337" y="804"/>
                </a:cxn>
                <a:cxn ang="0">
                  <a:pos x="973" y="800"/>
                </a:cxn>
                <a:cxn ang="0">
                  <a:pos x="1570" y="552"/>
                </a:cxn>
                <a:cxn ang="0">
                  <a:pos x="1663" y="810"/>
                </a:cxn>
                <a:cxn ang="0">
                  <a:pos x="2281" y="807"/>
                </a:cxn>
                <a:cxn ang="0">
                  <a:pos x="2188" y="900"/>
                </a:cxn>
                <a:cxn ang="0">
                  <a:pos x="2707" y="772"/>
                </a:cxn>
                <a:cxn ang="0">
                  <a:pos x="2467" y="624"/>
                </a:cxn>
                <a:cxn ang="0">
                  <a:pos x="2359" y="726"/>
                </a:cxn>
                <a:cxn ang="0">
                  <a:pos x="1915" y="720"/>
                </a:cxn>
                <a:cxn ang="0">
                  <a:pos x="1812" y="447"/>
                </a:cxn>
                <a:cxn ang="0">
                  <a:pos x="2438" y="190"/>
                </a:cxn>
                <a:cxn ang="0">
                  <a:pos x="2899" y="192"/>
                </a:cxn>
                <a:cxn ang="0">
                  <a:pos x="2815" y="276"/>
                </a:cxn>
                <a:cxn ang="0">
                  <a:pos x="3328" y="151"/>
                </a:cxn>
                <a:cxn ang="0">
                  <a:pos x="3085" y="0"/>
                </a:cxn>
                <a:cxn ang="0">
                  <a:pos x="2974" y="114"/>
                </a:cxn>
                <a:cxn ang="0">
                  <a:pos x="2338" y="106"/>
                </a:cxn>
                <a:cxn ang="0">
                  <a:pos x="1762" y="352"/>
                </a:cxn>
                <a:cxn ang="0">
                  <a:pos x="1667" y="112"/>
                </a:cxn>
                <a:cxn ang="0">
                  <a:pos x="1046" y="106"/>
                </a:cxn>
                <a:cxn ang="0">
                  <a:pos x="1147" y="11"/>
                </a:cxn>
                <a:cxn ang="0">
                  <a:pos x="599" y="140"/>
                </a:cxn>
              </a:cxnLst>
              <a:rect l="0" t="0" r="r" b="b"/>
              <a:pathLst>
                <a:path w="3328" h="906">
                  <a:moveTo>
                    <a:pt x="599" y="140"/>
                  </a:moveTo>
                  <a:lnTo>
                    <a:pt x="877" y="270"/>
                  </a:lnTo>
                  <a:lnTo>
                    <a:pt x="964" y="177"/>
                  </a:lnTo>
                  <a:lnTo>
                    <a:pt x="1393" y="183"/>
                  </a:lnTo>
                  <a:lnTo>
                    <a:pt x="1527" y="459"/>
                  </a:lnTo>
                  <a:lnTo>
                    <a:pt x="856" y="727"/>
                  </a:lnTo>
                  <a:lnTo>
                    <a:pt x="436" y="721"/>
                  </a:lnTo>
                  <a:lnTo>
                    <a:pt x="537" y="615"/>
                  </a:lnTo>
                  <a:lnTo>
                    <a:pt x="0" y="755"/>
                  </a:lnTo>
                  <a:lnTo>
                    <a:pt x="247" y="906"/>
                  </a:lnTo>
                  <a:lnTo>
                    <a:pt x="337" y="804"/>
                  </a:lnTo>
                  <a:lnTo>
                    <a:pt x="973" y="800"/>
                  </a:lnTo>
                  <a:lnTo>
                    <a:pt x="1570" y="552"/>
                  </a:lnTo>
                  <a:lnTo>
                    <a:pt x="1663" y="810"/>
                  </a:lnTo>
                  <a:lnTo>
                    <a:pt x="2281" y="807"/>
                  </a:lnTo>
                  <a:lnTo>
                    <a:pt x="2188" y="900"/>
                  </a:lnTo>
                  <a:lnTo>
                    <a:pt x="2707" y="772"/>
                  </a:lnTo>
                  <a:lnTo>
                    <a:pt x="2467" y="624"/>
                  </a:lnTo>
                  <a:lnTo>
                    <a:pt x="2359" y="726"/>
                  </a:lnTo>
                  <a:lnTo>
                    <a:pt x="1915" y="720"/>
                  </a:lnTo>
                  <a:lnTo>
                    <a:pt x="1812" y="447"/>
                  </a:lnTo>
                  <a:lnTo>
                    <a:pt x="2438" y="190"/>
                  </a:lnTo>
                  <a:lnTo>
                    <a:pt x="2899" y="192"/>
                  </a:lnTo>
                  <a:lnTo>
                    <a:pt x="2815" y="276"/>
                  </a:lnTo>
                  <a:lnTo>
                    <a:pt x="3328" y="151"/>
                  </a:lnTo>
                  <a:lnTo>
                    <a:pt x="3085" y="0"/>
                  </a:lnTo>
                  <a:lnTo>
                    <a:pt x="2974" y="114"/>
                  </a:lnTo>
                  <a:lnTo>
                    <a:pt x="2338" y="106"/>
                  </a:lnTo>
                  <a:lnTo>
                    <a:pt x="1762" y="352"/>
                  </a:lnTo>
                  <a:lnTo>
                    <a:pt x="1667" y="112"/>
                  </a:lnTo>
                  <a:lnTo>
                    <a:pt x="1046" y="106"/>
                  </a:lnTo>
                  <a:lnTo>
                    <a:pt x="1147" y="11"/>
                  </a:lnTo>
                  <a:lnTo>
                    <a:pt x="599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D4D4D"/>
              </a:solidFill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4D4D4D">
                  <a:alpha val="50000"/>
                </a:srgbClr>
              </a:outerShdw>
            </a:effectLst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ko-KR" altLang="en-US" sz="1800" b="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</p:grpSp>
      <p:cxnSp>
        <p:nvCxnSpPr>
          <p:cNvPr id="30" name="직선 연결선 29"/>
          <p:cNvCxnSpPr/>
          <p:nvPr/>
        </p:nvCxnSpPr>
        <p:spPr>
          <a:xfrm>
            <a:off x="5621924" y="3185894"/>
            <a:ext cx="1569787" cy="13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7182431" y="3196018"/>
            <a:ext cx="0" cy="81482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2" descr="C:\Users\Toshiba\AppData\Local\Microsoft\Windows\Temporary Internet Files\Content.IE5\TBE21NJN\MC900434845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23659" y="3737388"/>
            <a:ext cx="936104" cy="936104"/>
          </a:xfrm>
          <a:prstGeom prst="rect">
            <a:avLst/>
          </a:prstGeom>
          <a:noFill/>
        </p:spPr>
      </p:pic>
      <p:sp>
        <p:nvSpPr>
          <p:cNvPr id="43" name="TextBox 42"/>
          <p:cNvSpPr txBox="1"/>
          <p:nvPr/>
        </p:nvSpPr>
        <p:spPr>
          <a:xfrm>
            <a:off x="2969153" y="5970502"/>
            <a:ext cx="1023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Server</a:t>
            </a:r>
            <a:endParaRPr lang="ko-KR" altLang="en-US" sz="140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657834" y="5451942"/>
            <a:ext cx="1037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Mail Server</a:t>
            </a:r>
            <a:endParaRPr lang="ko-KR" altLang="en-US" sz="140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252726" y="4526029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IDS</a:t>
            </a:r>
            <a:endParaRPr lang="ko-KR" altLang="en-US" sz="140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545038" y="577145"/>
            <a:ext cx="688975" cy="745366"/>
            <a:chOff x="809159" y="4814047"/>
            <a:chExt cx="688975" cy="745367"/>
          </a:xfrm>
        </p:grpSpPr>
        <p:sp>
          <p:nvSpPr>
            <p:cNvPr id="88" name="Freeform 174"/>
            <p:cNvSpPr>
              <a:spLocks/>
            </p:cNvSpPr>
            <p:nvPr/>
          </p:nvSpPr>
          <p:spPr bwMode="auto">
            <a:xfrm rot="355818">
              <a:off x="1336329" y="5283876"/>
              <a:ext cx="61330" cy="36915"/>
            </a:xfrm>
            <a:custGeom>
              <a:avLst/>
              <a:gdLst>
                <a:gd name="T0" fmla="*/ 1224 w 1224"/>
                <a:gd name="T1" fmla="*/ 755 h 755"/>
                <a:gd name="T2" fmla="*/ 1112 w 1224"/>
                <a:gd name="T3" fmla="*/ 716 h 755"/>
                <a:gd name="T4" fmla="*/ 1051 w 1224"/>
                <a:gd name="T5" fmla="*/ 693 h 755"/>
                <a:gd name="T6" fmla="*/ 1006 w 1224"/>
                <a:gd name="T7" fmla="*/ 671 h 755"/>
                <a:gd name="T8" fmla="*/ 984 w 1224"/>
                <a:gd name="T9" fmla="*/ 660 h 755"/>
                <a:gd name="T10" fmla="*/ 939 w 1224"/>
                <a:gd name="T11" fmla="*/ 626 h 755"/>
                <a:gd name="T12" fmla="*/ 894 w 1224"/>
                <a:gd name="T13" fmla="*/ 548 h 755"/>
                <a:gd name="T14" fmla="*/ 889 w 1224"/>
                <a:gd name="T15" fmla="*/ 531 h 755"/>
                <a:gd name="T16" fmla="*/ 850 w 1224"/>
                <a:gd name="T17" fmla="*/ 509 h 755"/>
                <a:gd name="T18" fmla="*/ 799 w 1224"/>
                <a:gd name="T19" fmla="*/ 481 h 755"/>
                <a:gd name="T20" fmla="*/ 704 w 1224"/>
                <a:gd name="T21" fmla="*/ 453 h 755"/>
                <a:gd name="T22" fmla="*/ 419 w 1224"/>
                <a:gd name="T23" fmla="*/ 442 h 755"/>
                <a:gd name="T24" fmla="*/ 330 w 1224"/>
                <a:gd name="T25" fmla="*/ 408 h 755"/>
                <a:gd name="T26" fmla="*/ 212 w 1224"/>
                <a:gd name="T27" fmla="*/ 279 h 755"/>
                <a:gd name="T28" fmla="*/ 145 w 1224"/>
                <a:gd name="T29" fmla="*/ 134 h 755"/>
                <a:gd name="T30" fmla="*/ 78 w 1224"/>
                <a:gd name="T31" fmla="*/ 39 h 755"/>
                <a:gd name="T32" fmla="*/ 0 w 1224"/>
                <a:gd name="T33" fmla="*/ 0 h 7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24"/>
                <a:gd name="T52" fmla="*/ 0 h 755"/>
                <a:gd name="T53" fmla="*/ 1224 w 1224"/>
                <a:gd name="T54" fmla="*/ 755 h 7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24" h="755">
                  <a:moveTo>
                    <a:pt x="1224" y="755"/>
                  </a:moveTo>
                  <a:cubicBezTo>
                    <a:pt x="1190" y="729"/>
                    <a:pt x="1154" y="724"/>
                    <a:pt x="1112" y="716"/>
                  </a:cubicBezTo>
                  <a:cubicBezTo>
                    <a:pt x="1091" y="705"/>
                    <a:pt x="1072" y="702"/>
                    <a:pt x="1051" y="693"/>
                  </a:cubicBezTo>
                  <a:cubicBezTo>
                    <a:pt x="1036" y="686"/>
                    <a:pt x="1021" y="678"/>
                    <a:pt x="1006" y="671"/>
                  </a:cubicBezTo>
                  <a:cubicBezTo>
                    <a:pt x="999" y="667"/>
                    <a:pt x="984" y="660"/>
                    <a:pt x="984" y="660"/>
                  </a:cubicBezTo>
                  <a:cubicBezTo>
                    <a:pt x="971" y="646"/>
                    <a:pt x="939" y="626"/>
                    <a:pt x="939" y="626"/>
                  </a:cubicBezTo>
                  <a:cubicBezTo>
                    <a:pt x="923" y="602"/>
                    <a:pt x="906" y="575"/>
                    <a:pt x="894" y="548"/>
                  </a:cubicBezTo>
                  <a:cubicBezTo>
                    <a:pt x="892" y="543"/>
                    <a:pt x="893" y="536"/>
                    <a:pt x="889" y="531"/>
                  </a:cubicBezTo>
                  <a:cubicBezTo>
                    <a:pt x="884" y="524"/>
                    <a:pt x="855" y="512"/>
                    <a:pt x="850" y="509"/>
                  </a:cubicBezTo>
                  <a:cubicBezTo>
                    <a:pt x="802" y="480"/>
                    <a:pt x="833" y="491"/>
                    <a:pt x="799" y="481"/>
                  </a:cubicBezTo>
                  <a:cubicBezTo>
                    <a:pt x="764" y="457"/>
                    <a:pt x="751" y="457"/>
                    <a:pt x="704" y="453"/>
                  </a:cubicBezTo>
                  <a:cubicBezTo>
                    <a:pt x="606" y="457"/>
                    <a:pt x="515" y="459"/>
                    <a:pt x="419" y="442"/>
                  </a:cubicBezTo>
                  <a:cubicBezTo>
                    <a:pt x="391" y="426"/>
                    <a:pt x="360" y="419"/>
                    <a:pt x="330" y="408"/>
                  </a:cubicBezTo>
                  <a:cubicBezTo>
                    <a:pt x="287" y="368"/>
                    <a:pt x="245" y="328"/>
                    <a:pt x="212" y="279"/>
                  </a:cubicBezTo>
                  <a:cubicBezTo>
                    <a:pt x="183" y="235"/>
                    <a:pt x="168" y="181"/>
                    <a:pt x="145" y="134"/>
                  </a:cubicBezTo>
                  <a:cubicBezTo>
                    <a:pt x="128" y="100"/>
                    <a:pt x="99" y="71"/>
                    <a:pt x="78" y="39"/>
                  </a:cubicBezTo>
                  <a:cubicBezTo>
                    <a:pt x="70" y="27"/>
                    <a:pt x="15" y="7"/>
                    <a:pt x="0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9" name="Freeform 175"/>
            <p:cNvSpPr>
              <a:spLocks/>
            </p:cNvSpPr>
            <p:nvPr/>
          </p:nvSpPr>
          <p:spPr bwMode="auto">
            <a:xfrm rot="355818" flipH="1">
              <a:off x="1385915" y="5317436"/>
              <a:ext cx="112219" cy="58169"/>
            </a:xfrm>
            <a:custGeom>
              <a:avLst/>
              <a:gdLst>
                <a:gd name="T0" fmla="*/ 886 w 971"/>
                <a:gd name="T1" fmla="*/ 33 h 550"/>
                <a:gd name="T2" fmla="*/ 937 w 971"/>
                <a:gd name="T3" fmla="*/ 70 h 550"/>
                <a:gd name="T4" fmla="*/ 971 w 971"/>
                <a:gd name="T5" fmla="*/ 130 h 550"/>
                <a:gd name="T6" fmla="*/ 967 w 971"/>
                <a:gd name="T7" fmla="*/ 218 h 550"/>
                <a:gd name="T8" fmla="*/ 882 w 971"/>
                <a:gd name="T9" fmla="*/ 261 h 550"/>
                <a:gd name="T10" fmla="*/ 791 w 971"/>
                <a:gd name="T11" fmla="*/ 294 h 550"/>
                <a:gd name="T12" fmla="*/ 665 w 971"/>
                <a:gd name="T13" fmla="*/ 382 h 550"/>
                <a:gd name="T14" fmla="*/ 519 w 971"/>
                <a:gd name="T15" fmla="*/ 522 h 550"/>
                <a:gd name="T16" fmla="*/ 397 w 971"/>
                <a:gd name="T17" fmla="*/ 542 h 550"/>
                <a:gd name="T18" fmla="*/ 298 w 971"/>
                <a:gd name="T19" fmla="*/ 550 h 550"/>
                <a:gd name="T20" fmla="*/ 155 w 971"/>
                <a:gd name="T21" fmla="*/ 522 h 550"/>
                <a:gd name="T22" fmla="*/ 34 w 971"/>
                <a:gd name="T23" fmla="*/ 459 h 550"/>
                <a:gd name="T24" fmla="*/ 0 w 971"/>
                <a:gd name="T25" fmla="*/ 393 h 550"/>
                <a:gd name="T26" fmla="*/ 11 w 971"/>
                <a:gd name="T27" fmla="*/ 315 h 550"/>
                <a:gd name="T28" fmla="*/ 63 w 971"/>
                <a:gd name="T29" fmla="*/ 210 h 550"/>
                <a:gd name="T30" fmla="*/ 142 w 971"/>
                <a:gd name="T31" fmla="*/ 147 h 550"/>
                <a:gd name="T32" fmla="*/ 246 w 971"/>
                <a:gd name="T33" fmla="*/ 89 h 550"/>
                <a:gd name="T34" fmla="*/ 445 w 971"/>
                <a:gd name="T35" fmla="*/ 21 h 550"/>
                <a:gd name="T36" fmla="*/ 634 w 971"/>
                <a:gd name="T37" fmla="*/ 0 h 550"/>
                <a:gd name="T38" fmla="*/ 794 w 971"/>
                <a:gd name="T39" fmla="*/ 13 h 550"/>
                <a:gd name="T40" fmla="*/ 886 w 971"/>
                <a:gd name="T41" fmla="*/ 33 h 5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1"/>
                <a:gd name="T64" fmla="*/ 0 h 550"/>
                <a:gd name="T65" fmla="*/ 971 w 971"/>
                <a:gd name="T66" fmla="*/ 550 h 5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1" h="550">
                  <a:moveTo>
                    <a:pt x="886" y="33"/>
                  </a:moveTo>
                  <a:lnTo>
                    <a:pt x="937" y="70"/>
                  </a:lnTo>
                  <a:lnTo>
                    <a:pt x="971" y="130"/>
                  </a:lnTo>
                  <a:lnTo>
                    <a:pt x="967" y="218"/>
                  </a:lnTo>
                  <a:lnTo>
                    <a:pt x="882" y="261"/>
                  </a:lnTo>
                  <a:lnTo>
                    <a:pt x="791" y="294"/>
                  </a:lnTo>
                  <a:lnTo>
                    <a:pt x="665" y="382"/>
                  </a:lnTo>
                  <a:lnTo>
                    <a:pt x="519" y="522"/>
                  </a:lnTo>
                  <a:lnTo>
                    <a:pt x="397" y="542"/>
                  </a:lnTo>
                  <a:lnTo>
                    <a:pt x="298" y="550"/>
                  </a:lnTo>
                  <a:lnTo>
                    <a:pt x="155" y="522"/>
                  </a:lnTo>
                  <a:lnTo>
                    <a:pt x="34" y="459"/>
                  </a:lnTo>
                  <a:lnTo>
                    <a:pt x="0" y="393"/>
                  </a:lnTo>
                  <a:lnTo>
                    <a:pt x="11" y="315"/>
                  </a:lnTo>
                  <a:lnTo>
                    <a:pt x="63" y="210"/>
                  </a:lnTo>
                  <a:lnTo>
                    <a:pt x="142" y="147"/>
                  </a:lnTo>
                  <a:lnTo>
                    <a:pt x="246" y="89"/>
                  </a:lnTo>
                  <a:lnTo>
                    <a:pt x="445" y="21"/>
                  </a:lnTo>
                  <a:lnTo>
                    <a:pt x="634" y="0"/>
                  </a:lnTo>
                  <a:lnTo>
                    <a:pt x="794" y="13"/>
                  </a:lnTo>
                  <a:lnTo>
                    <a:pt x="886" y="3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0" name="Freeform 176"/>
            <p:cNvSpPr>
              <a:spLocks/>
            </p:cNvSpPr>
            <p:nvPr/>
          </p:nvSpPr>
          <p:spPr bwMode="auto">
            <a:xfrm rot="355818">
              <a:off x="1380695" y="5337571"/>
              <a:ext cx="110915" cy="41389"/>
            </a:xfrm>
            <a:custGeom>
              <a:avLst/>
              <a:gdLst>
                <a:gd name="T0" fmla="*/ 0 w 1432"/>
                <a:gd name="T1" fmla="*/ 0 h 526"/>
                <a:gd name="T2" fmla="*/ 56 w 1432"/>
                <a:gd name="T3" fmla="*/ 118 h 526"/>
                <a:gd name="T4" fmla="*/ 319 w 1432"/>
                <a:gd name="T5" fmla="*/ 302 h 526"/>
                <a:gd name="T6" fmla="*/ 604 w 1432"/>
                <a:gd name="T7" fmla="*/ 448 h 526"/>
                <a:gd name="T8" fmla="*/ 867 w 1432"/>
                <a:gd name="T9" fmla="*/ 526 h 526"/>
                <a:gd name="T10" fmla="*/ 1091 w 1432"/>
                <a:gd name="T11" fmla="*/ 504 h 526"/>
                <a:gd name="T12" fmla="*/ 1270 w 1432"/>
                <a:gd name="T13" fmla="*/ 448 h 526"/>
                <a:gd name="T14" fmla="*/ 1432 w 1432"/>
                <a:gd name="T15" fmla="*/ 353 h 526"/>
                <a:gd name="T16" fmla="*/ 1253 w 1432"/>
                <a:gd name="T17" fmla="*/ 431 h 526"/>
                <a:gd name="T18" fmla="*/ 1108 w 1432"/>
                <a:gd name="T19" fmla="*/ 470 h 526"/>
                <a:gd name="T20" fmla="*/ 951 w 1432"/>
                <a:gd name="T21" fmla="*/ 470 h 526"/>
                <a:gd name="T22" fmla="*/ 789 w 1432"/>
                <a:gd name="T23" fmla="*/ 453 h 526"/>
                <a:gd name="T24" fmla="*/ 699 w 1432"/>
                <a:gd name="T25" fmla="*/ 420 h 526"/>
                <a:gd name="T26" fmla="*/ 560 w 1432"/>
                <a:gd name="T27" fmla="*/ 330 h 526"/>
                <a:gd name="T28" fmla="*/ 437 w 1432"/>
                <a:gd name="T29" fmla="*/ 213 h 526"/>
                <a:gd name="T30" fmla="*/ 274 w 1432"/>
                <a:gd name="T31" fmla="*/ 129 h 526"/>
                <a:gd name="T32" fmla="*/ 140 w 1432"/>
                <a:gd name="T33" fmla="*/ 73 h 526"/>
                <a:gd name="T34" fmla="*/ 0 w 1432"/>
                <a:gd name="T35" fmla="*/ 0 h 5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2"/>
                <a:gd name="T55" fmla="*/ 0 h 526"/>
                <a:gd name="T56" fmla="*/ 1432 w 1432"/>
                <a:gd name="T57" fmla="*/ 526 h 5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2" h="526">
                  <a:moveTo>
                    <a:pt x="0" y="0"/>
                  </a:moveTo>
                  <a:lnTo>
                    <a:pt x="56" y="118"/>
                  </a:lnTo>
                  <a:lnTo>
                    <a:pt x="319" y="302"/>
                  </a:lnTo>
                  <a:lnTo>
                    <a:pt x="604" y="448"/>
                  </a:lnTo>
                  <a:lnTo>
                    <a:pt x="867" y="526"/>
                  </a:lnTo>
                  <a:lnTo>
                    <a:pt x="1091" y="504"/>
                  </a:lnTo>
                  <a:lnTo>
                    <a:pt x="1270" y="448"/>
                  </a:lnTo>
                  <a:lnTo>
                    <a:pt x="1432" y="353"/>
                  </a:lnTo>
                  <a:lnTo>
                    <a:pt x="1253" y="431"/>
                  </a:lnTo>
                  <a:lnTo>
                    <a:pt x="1108" y="470"/>
                  </a:lnTo>
                  <a:lnTo>
                    <a:pt x="951" y="470"/>
                  </a:lnTo>
                  <a:lnTo>
                    <a:pt x="789" y="453"/>
                  </a:lnTo>
                  <a:lnTo>
                    <a:pt x="699" y="420"/>
                  </a:lnTo>
                  <a:lnTo>
                    <a:pt x="560" y="330"/>
                  </a:lnTo>
                  <a:lnTo>
                    <a:pt x="437" y="213"/>
                  </a:lnTo>
                  <a:lnTo>
                    <a:pt x="274" y="129"/>
                  </a:lnTo>
                  <a:lnTo>
                    <a:pt x="140" y="7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1" name="Freeform 177"/>
            <p:cNvSpPr>
              <a:spLocks/>
            </p:cNvSpPr>
            <p:nvPr/>
          </p:nvSpPr>
          <p:spPr bwMode="auto">
            <a:xfrm rot="355818" flipH="1">
              <a:off x="1408098" y="5314079"/>
              <a:ext cx="26098" cy="27966"/>
            </a:xfrm>
            <a:custGeom>
              <a:avLst/>
              <a:gdLst>
                <a:gd name="T0" fmla="*/ 229 w 229"/>
                <a:gd name="T1" fmla="*/ 261 h 261"/>
                <a:gd name="T2" fmla="*/ 115 w 229"/>
                <a:gd name="T3" fmla="*/ 57 h 261"/>
                <a:gd name="T4" fmla="*/ 0 w 229"/>
                <a:gd name="T5" fmla="*/ 0 h 261"/>
                <a:gd name="T6" fmla="*/ 0 60000 65536"/>
                <a:gd name="T7" fmla="*/ 0 60000 65536"/>
                <a:gd name="T8" fmla="*/ 0 60000 65536"/>
                <a:gd name="T9" fmla="*/ 0 w 229"/>
                <a:gd name="T10" fmla="*/ 0 h 261"/>
                <a:gd name="T11" fmla="*/ 229 w 229"/>
                <a:gd name="T12" fmla="*/ 261 h 2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261">
                  <a:moveTo>
                    <a:pt x="229" y="261"/>
                  </a:moveTo>
                  <a:lnTo>
                    <a:pt x="115" y="5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2" name="Freeform 178"/>
            <p:cNvSpPr>
              <a:spLocks/>
            </p:cNvSpPr>
            <p:nvPr/>
          </p:nvSpPr>
          <p:spPr bwMode="auto">
            <a:xfrm rot="355818">
              <a:off x="1396354" y="5312961"/>
              <a:ext cx="35232" cy="5593"/>
            </a:xfrm>
            <a:custGeom>
              <a:avLst/>
              <a:gdLst>
                <a:gd name="T0" fmla="*/ 0 w 560"/>
                <a:gd name="T1" fmla="*/ 79 h 79"/>
                <a:gd name="T2" fmla="*/ 246 w 560"/>
                <a:gd name="T3" fmla="*/ 26 h 79"/>
                <a:gd name="T4" fmla="*/ 408 w 560"/>
                <a:gd name="T5" fmla="*/ 0 h 79"/>
                <a:gd name="T6" fmla="*/ 560 w 560"/>
                <a:gd name="T7" fmla="*/ 26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"/>
                <a:gd name="T13" fmla="*/ 0 h 79"/>
                <a:gd name="T14" fmla="*/ 560 w 56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" h="79">
                  <a:moveTo>
                    <a:pt x="0" y="79"/>
                  </a:moveTo>
                  <a:lnTo>
                    <a:pt x="246" y="26"/>
                  </a:lnTo>
                  <a:lnTo>
                    <a:pt x="408" y="0"/>
                  </a:lnTo>
                  <a:lnTo>
                    <a:pt x="560" y="26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3" name="Oval 179"/>
            <p:cNvSpPr>
              <a:spLocks noChangeArrowheads="1"/>
            </p:cNvSpPr>
            <p:nvPr/>
          </p:nvSpPr>
          <p:spPr bwMode="auto">
            <a:xfrm rot="21219751">
              <a:off x="1412012" y="5310724"/>
              <a:ext cx="15659" cy="6712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4" name="Freeform 180"/>
            <p:cNvSpPr>
              <a:spLocks/>
            </p:cNvSpPr>
            <p:nvPr/>
          </p:nvSpPr>
          <p:spPr bwMode="auto">
            <a:xfrm rot="355818">
              <a:off x="1388524" y="5315198"/>
              <a:ext cx="30013" cy="23491"/>
            </a:xfrm>
            <a:custGeom>
              <a:avLst/>
              <a:gdLst>
                <a:gd name="T0" fmla="*/ 98 w 482"/>
                <a:gd name="T1" fmla="*/ 36 h 367"/>
                <a:gd name="T2" fmla="*/ 320 w 482"/>
                <a:gd name="T3" fmla="*/ 0 h 367"/>
                <a:gd name="T4" fmla="*/ 367 w 482"/>
                <a:gd name="T5" fmla="*/ 26 h 367"/>
                <a:gd name="T6" fmla="*/ 445 w 482"/>
                <a:gd name="T7" fmla="*/ 26 h 367"/>
                <a:gd name="T8" fmla="*/ 482 w 482"/>
                <a:gd name="T9" fmla="*/ 42 h 367"/>
                <a:gd name="T10" fmla="*/ 278 w 482"/>
                <a:gd name="T11" fmla="*/ 367 h 367"/>
                <a:gd name="T12" fmla="*/ 5 w 482"/>
                <a:gd name="T13" fmla="*/ 262 h 367"/>
                <a:gd name="T14" fmla="*/ 0 w 482"/>
                <a:gd name="T15" fmla="*/ 157 h 367"/>
                <a:gd name="T16" fmla="*/ 42 w 482"/>
                <a:gd name="T17" fmla="*/ 74 h 367"/>
                <a:gd name="T18" fmla="*/ 98 w 482"/>
                <a:gd name="T19" fmla="*/ 36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2"/>
                <a:gd name="T31" fmla="*/ 0 h 367"/>
                <a:gd name="T32" fmla="*/ 482 w 482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2" h="367">
                  <a:moveTo>
                    <a:pt x="98" y="36"/>
                  </a:moveTo>
                  <a:lnTo>
                    <a:pt x="320" y="0"/>
                  </a:lnTo>
                  <a:lnTo>
                    <a:pt x="367" y="26"/>
                  </a:lnTo>
                  <a:lnTo>
                    <a:pt x="445" y="26"/>
                  </a:lnTo>
                  <a:lnTo>
                    <a:pt x="482" y="42"/>
                  </a:lnTo>
                  <a:lnTo>
                    <a:pt x="278" y="367"/>
                  </a:lnTo>
                  <a:lnTo>
                    <a:pt x="5" y="262"/>
                  </a:lnTo>
                  <a:lnTo>
                    <a:pt x="0" y="157"/>
                  </a:lnTo>
                  <a:lnTo>
                    <a:pt x="42" y="74"/>
                  </a:lnTo>
                  <a:lnTo>
                    <a:pt x="98" y="36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5" name="Freeform 182"/>
            <p:cNvSpPr>
              <a:spLocks/>
            </p:cNvSpPr>
            <p:nvPr/>
          </p:nvSpPr>
          <p:spPr bwMode="auto">
            <a:xfrm flipH="1">
              <a:off x="995757" y="5257793"/>
              <a:ext cx="184731" cy="301621"/>
            </a:xfrm>
            <a:custGeom>
              <a:avLst/>
              <a:gdLst>
                <a:gd name="T0" fmla="*/ 933 w 933"/>
                <a:gd name="T1" fmla="*/ 135 h 352"/>
                <a:gd name="T2" fmla="*/ 932 w 933"/>
                <a:gd name="T3" fmla="*/ 171 h 352"/>
                <a:gd name="T4" fmla="*/ 762 w 933"/>
                <a:gd name="T5" fmla="*/ 352 h 352"/>
                <a:gd name="T6" fmla="*/ 4 w 933"/>
                <a:gd name="T7" fmla="*/ 195 h 352"/>
                <a:gd name="T8" fmla="*/ 0 w 933"/>
                <a:gd name="T9" fmla="*/ 148 h 352"/>
                <a:gd name="T10" fmla="*/ 244 w 933"/>
                <a:gd name="T11" fmla="*/ 0 h 352"/>
                <a:gd name="T12" fmla="*/ 933 w 933"/>
                <a:gd name="T13" fmla="*/ 135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3"/>
                <a:gd name="T22" fmla="*/ 0 h 352"/>
                <a:gd name="T23" fmla="*/ 933 w 933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3" h="352">
                  <a:moveTo>
                    <a:pt x="933" y="135"/>
                  </a:moveTo>
                  <a:lnTo>
                    <a:pt x="932" y="171"/>
                  </a:lnTo>
                  <a:lnTo>
                    <a:pt x="762" y="352"/>
                  </a:lnTo>
                  <a:lnTo>
                    <a:pt x="4" y="195"/>
                  </a:lnTo>
                  <a:lnTo>
                    <a:pt x="0" y="148"/>
                  </a:lnTo>
                  <a:lnTo>
                    <a:pt x="244" y="0"/>
                  </a:lnTo>
                  <a:lnTo>
                    <a:pt x="933" y="135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3F3F3"/>
                </a:gs>
              </a:gsLst>
              <a:lin ang="0" scaled="1"/>
            </a:gra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6" name="Freeform 183"/>
            <p:cNvSpPr>
              <a:spLocks/>
            </p:cNvSpPr>
            <p:nvPr/>
          </p:nvSpPr>
          <p:spPr bwMode="auto">
            <a:xfrm flipH="1">
              <a:off x="1010110" y="5247727"/>
              <a:ext cx="184731" cy="301621"/>
            </a:xfrm>
            <a:custGeom>
              <a:avLst/>
              <a:gdLst>
                <a:gd name="T0" fmla="*/ 895 w 895"/>
                <a:gd name="T1" fmla="*/ 133 h 294"/>
                <a:gd name="T2" fmla="*/ 232 w 895"/>
                <a:gd name="T3" fmla="*/ 0 h 294"/>
                <a:gd name="T4" fmla="*/ 0 w 895"/>
                <a:gd name="T5" fmla="*/ 143 h 294"/>
                <a:gd name="T6" fmla="*/ 739 w 895"/>
                <a:gd name="T7" fmla="*/ 294 h 294"/>
                <a:gd name="T8" fmla="*/ 895 w 895"/>
                <a:gd name="T9" fmla="*/ 133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294"/>
                <a:gd name="T17" fmla="*/ 895 w 895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294">
                  <a:moveTo>
                    <a:pt x="895" y="133"/>
                  </a:moveTo>
                  <a:lnTo>
                    <a:pt x="232" y="0"/>
                  </a:lnTo>
                  <a:lnTo>
                    <a:pt x="0" y="143"/>
                  </a:lnTo>
                  <a:lnTo>
                    <a:pt x="739" y="294"/>
                  </a:lnTo>
                  <a:lnTo>
                    <a:pt x="895" y="1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7" name="Freeform 184"/>
            <p:cNvSpPr>
              <a:spLocks/>
            </p:cNvSpPr>
            <p:nvPr/>
          </p:nvSpPr>
          <p:spPr bwMode="auto">
            <a:xfrm flipH="1">
              <a:off x="1027074" y="5336452"/>
              <a:ext cx="283158" cy="59288"/>
            </a:xfrm>
            <a:custGeom>
              <a:avLst/>
              <a:gdLst>
                <a:gd name="T0" fmla="*/ 0 w 531"/>
                <a:gd name="T1" fmla="*/ 15 h 118"/>
                <a:gd name="T2" fmla="*/ 508 w 531"/>
                <a:gd name="T3" fmla="*/ 118 h 118"/>
                <a:gd name="T4" fmla="*/ 531 w 531"/>
                <a:gd name="T5" fmla="*/ 103 h 118"/>
                <a:gd name="T6" fmla="*/ 23 w 531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1"/>
                <a:gd name="T13" fmla="*/ 0 h 118"/>
                <a:gd name="T14" fmla="*/ 531 w 531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1" h="118">
                  <a:moveTo>
                    <a:pt x="0" y="15"/>
                  </a:moveTo>
                  <a:lnTo>
                    <a:pt x="508" y="118"/>
                  </a:lnTo>
                  <a:lnTo>
                    <a:pt x="531" y="103"/>
                  </a:lnTo>
                  <a:lnTo>
                    <a:pt x="23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8" name="Freeform 185"/>
            <p:cNvSpPr>
              <a:spLocks/>
            </p:cNvSpPr>
            <p:nvPr/>
          </p:nvSpPr>
          <p:spPr bwMode="auto">
            <a:xfrm flipH="1">
              <a:off x="1098842" y="5352113"/>
              <a:ext cx="292292" cy="79424"/>
            </a:xfrm>
            <a:custGeom>
              <a:avLst/>
              <a:gdLst>
                <a:gd name="T0" fmla="*/ 0 w 548"/>
                <a:gd name="T1" fmla="*/ 74 h 159"/>
                <a:gd name="T2" fmla="*/ 31 w 548"/>
                <a:gd name="T3" fmla="*/ 78 h 159"/>
                <a:gd name="T4" fmla="*/ 57 w 548"/>
                <a:gd name="T5" fmla="*/ 66 h 159"/>
                <a:gd name="T6" fmla="*/ 76 w 548"/>
                <a:gd name="T7" fmla="*/ 71 h 159"/>
                <a:gd name="T8" fmla="*/ 58 w 548"/>
                <a:gd name="T9" fmla="*/ 81 h 159"/>
                <a:gd name="T10" fmla="*/ 451 w 548"/>
                <a:gd name="T11" fmla="*/ 159 h 159"/>
                <a:gd name="T12" fmla="*/ 548 w 548"/>
                <a:gd name="T13" fmla="*/ 84 h 159"/>
                <a:gd name="T14" fmla="*/ 130 w 548"/>
                <a:gd name="T15" fmla="*/ 0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8"/>
                <a:gd name="T25" fmla="*/ 0 h 159"/>
                <a:gd name="T26" fmla="*/ 548 w 548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8" h="159">
                  <a:moveTo>
                    <a:pt x="0" y="74"/>
                  </a:moveTo>
                  <a:lnTo>
                    <a:pt x="31" y="78"/>
                  </a:lnTo>
                  <a:lnTo>
                    <a:pt x="57" y="66"/>
                  </a:lnTo>
                  <a:lnTo>
                    <a:pt x="76" y="71"/>
                  </a:lnTo>
                  <a:lnTo>
                    <a:pt x="58" y="81"/>
                  </a:lnTo>
                  <a:lnTo>
                    <a:pt x="451" y="159"/>
                  </a:lnTo>
                  <a:lnTo>
                    <a:pt x="548" y="84"/>
                  </a:lnTo>
                  <a:lnTo>
                    <a:pt x="130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9" name="Freeform 186"/>
            <p:cNvSpPr>
              <a:spLocks/>
            </p:cNvSpPr>
            <p:nvPr/>
          </p:nvSpPr>
          <p:spPr bwMode="auto">
            <a:xfrm flipH="1">
              <a:off x="1044037" y="5396859"/>
              <a:ext cx="74378" cy="34678"/>
            </a:xfrm>
            <a:custGeom>
              <a:avLst/>
              <a:gdLst>
                <a:gd name="T0" fmla="*/ 73 w 140"/>
                <a:gd name="T1" fmla="*/ 0 h 70"/>
                <a:gd name="T2" fmla="*/ 140 w 140"/>
                <a:gd name="T3" fmla="*/ 11 h 70"/>
                <a:gd name="T4" fmla="*/ 75 w 140"/>
                <a:gd name="T5" fmla="*/ 70 h 70"/>
                <a:gd name="T6" fmla="*/ 0 w 140"/>
                <a:gd name="T7" fmla="*/ 56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70"/>
                <a:gd name="T14" fmla="*/ 140 w 1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70">
                  <a:moveTo>
                    <a:pt x="73" y="0"/>
                  </a:moveTo>
                  <a:lnTo>
                    <a:pt x="140" y="11"/>
                  </a:lnTo>
                  <a:lnTo>
                    <a:pt x="75" y="70"/>
                  </a:lnTo>
                  <a:lnTo>
                    <a:pt x="0" y="56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0" name="Freeform 187"/>
            <p:cNvSpPr>
              <a:spLocks/>
            </p:cNvSpPr>
            <p:nvPr/>
          </p:nvSpPr>
          <p:spPr bwMode="auto">
            <a:xfrm flipH="1">
              <a:off x="990537" y="5404690"/>
              <a:ext cx="88732" cy="50339"/>
            </a:xfrm>
            <a:custGeom>
              <a:avLst/>
              <a:gdLst>
                <a:gd name="T0" fmla="*/ 87 w 167"/>
                <a:gd name="T1" fmla="*/ 0 h 101"/>
                <a:gd name="T2" fmla="*/ 167 w 167"/>
                <a:gd name="T3" fmla="*/ 15 h 101"/>
                <a:gd name="T4" fmla="*/ 81 w 167"/>
                <a:gd name="T5" fmla="*/ 101 h 101"/>
                <a:gd name="T6" fmla="*/ 0 w 167"/>
                <a:gd name="T7" fmla="*/ 83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01"/>
                <a:gd name="T14" fmla="*/ 167 w 16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01">
                  <a:moveTo>
                    <a:pt x="87" y="0"/>
                  </a:moveTo>
                  <a:lnTo>
                    <a:pt x="167" y="15"/>
                  </a:lnTo>
                  <a:lnTo>
                    <a:pt x="81" y="101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1" name="Freeform 189"/>
            <p:cNvSpPr>
              <a:spLocks noChangeAspect="1"/>
            </p:cNvSpPr>
            <p:nvPr/>
          </p:nvSpPr>
          <p:spPr bwMode="auto">
            <a:xfrm>
              <a:off x="809159" y="5121673"/>
              <a:ext cx="118744" cy="249457"/>
            </a:xfrm>
            <a:custGeom>
              <a:avLst/>
              <a:gdLst/>
              <a:ahLst/>
              <a:cxnLst>
                <a:cxn ang="0">
                  <a:pos x="169" y="246"/>
                </a:cxn>
                <a:cxn ang="0">
                  <a:pos x="1" y="0"/>
                </a:cxn>
                <a:cxn ang="0">
                  <a:pos x="0" y="123"/>
                </a:cxn>
                <a:cxn ang="0">
                  <a:pos x="165" y="377"/>
                </a:cxn>
              </a:cxnLst>
              <a:rect l="0" t="0" r="r" b="b"/>
              <a:pathLst>
                <a:path w="169" h="377">
                  <a:moveTo>
                    <a:pt x="169" y="246"/>
                  </a:moveTo>
                  <a:lnTo>
                    <a:pt x="1" y="0"/>
                  </a:lnTo>
                  <a:lnTo>
                    <a:pt x="0" y="123"/>
                  </a:lnTo>
                  <a:lnTo>
                    <a:pt x="165" y="377"/>
                  </a:lnTo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60784"/>
                    <a:invGamma/>
                  </a:srgbClr>
                </a:gs>
              </a:gsLst>
              <a:lin ang="0" scaled="1"/>
            </a:gra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2" name="Freeform 190"/>
            <p:cNvSpPr>
              <a:spLocks noChangeAspect="1"/>
            </p:cNvSpPr>
            <p:nvPr/>
          </p:nvSpPr>
          <p:spPr bwMode="auto">
            <a:xfrm>
              <a:off x="811769" y="5080284"/>
              <a:ext cx="508902" cy="203593"/>
            </a:xfrm>
            <a:custGeom>
              <a:avLst/>
              <a:gdLst/>
              <a:ahLst/>
              <a:cxnLst>
                <a:cxn ang="0">
                  <a:pos x="166" y="310"/>
                </a:cxn>
                <a:cxn ang="0">
                  <a:pos x="718" y="211"/>
                </a:cxn>
                <a:cxn ang="0">
                  <a:pos x="444" y="0"/>
                </a:cxn>
                <a:cxn ang="0">
                  <a:pos x="0" y="64"/>
                </a:cxn>
                <a:cxn ang="0">
                  <a:pos x="166" y="310"/>
                </a:cxn>
              </a:cxnLst>
              <a:rect l="0" t="0" r="r" b="b"/>
              <a:pathLst>
                <a:path w="718" h="310">
                  <a:moveTo>
                    <a:pt x="166" y="310"/>
                  </a:moveTo>
                  <a:lnTo>
                    <a:pt x="718" y="211"/>
                  </a:lnTo>
                  <a:lnTo>
                    <a:pt x="444" y="0"/>
                  </a:lnTo>
                  <a:lnTo>
                    <a:pt x="0" y="64"/>
                  </a:lnTo>
                  <a:lnTo>
                    <a:pt x="166" y="310"/>
                  </a:lnTo>
                  <a:close/>
                </a:path>
              </a:pathLst>
            </a:custGeom>
            <a:solidFill>
              <a:srgbClr val="FFFFFF"/>
            </a:soli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3" name="Freeform 191"/>
            <p:cNvSpPr>
              <a:spLocks/>
            </p:cNvSpPr>
            <p:nvPr/>
          </p:nvSpPr>
          <p:spPr bwMode="auto">
            <a:xfrm>
              <a:off x="922684" y="5217876"/>
              <a:ext cx="392768" cy="151017"/>
            </a:xfrm>
            <a:custGeom>
              <a:avLst/>
              <a:gdLst/>
              <a:ahLst/>
              <a:cxnLst>
                <a:cxn ang="0">
                  <a:pos x="6" y="99"/>
                </a:cxn>
                <a:cxn ang="0">
                  <a:pos x="557" y="0"/>
                </a:cxn>
                <a:cxn ang="0">
                  <a:pos x="549" y="121"/>
                </a:cxn>
                <a:cxn ang="0">
                  <a:pos x="0" y="228"/>
                </a:cxn>
                <a:cxn ang="0">
                  <a:pos x="6" y="99"/>
                </a:cxn>
              </a:cxnLst>
              <a:rect l="0" t="0" r="r" b="b"/>
              <a:pathLst>
                <a:path w="557" h="228">
                  <a:moveTo>
                    <a:pt x="6" y="99"/>
                  </a:moveTo>
                  <a:lnTo>
                    <a:pt x="557" y="0"/>
                  </a:lnTo>
                  <a:lnTo>
                    <a:pt x="549" y="121"/>
                  </a:lnTo>
                  <a:lnTo>
                    <a:pt x="0" y="228"/>
                  </a:lnTo>
                  <a:lnTo>
                    <a:pt x="6" y="99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4" name="Freeform 192"/>
            <p:cNvSpPr>
              <a:spLocks/>
            </p:cNvSpPr>
            <p:nvPr/>
          </p:nvSpPr>
          <p:spPr bwMode="auto">
            <a:xfrm>
              <a:off x="938342" y="5308487"/>
              <a:ext cx="118743" cy="42508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3"/>
                </a:cxn>
                <a:cxn ang="0">
                  <a:pos x="164" y="33"/>
                </a:cxn>
                <a:cxn ang="0">
                  <a:pos x="167" y="0"/>
                </a:cxn>
                <a:cxn ang="0">
                  <a:pos x="0" y="32"/>
                </a:cxn>
              </a:cxnLst>
              <a:rect l="0" t="0" r="r" b="b"/>
              <a:pathLst>
                <a:path w="167" h="63">
                  <a:moveTo>
                    <a:pt x="0" y="32"/>
                  </a:moveTo>
                  <a:lnTo>
                    <a:pt x="0" y="63"/>
                  </a:lnTo>
                  <a:lnTo>
                    <a:pt x="164" y="33"/>
                  </a:lnTo>
                  <a:lnTo>
                    <a:pt x="167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/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5" name="Oval 193"/>
            <p:cNvSpPr>
              <a:spLocks noChangeArrowheads="1"/>
            </p:cNvSpPr>
            <p:nvPr/>
          </p:nvSpPr>
          <p:spPr bwMode="auto">
            <a:xfrm>
              <a:off x="1036208" y="5314079"/>
              <a:ext cx="13049" cy="14543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6" name="Line 194"/>
            <p:cNvSpPr>
              <a:spLocks noChangeShapeType="1"/>
            </p:cNvSpPr>
            <p:nvPr/>
          </p:nvSpPr>
          <p:spPr bwMode="auto">
            <a:xfrm flipH="1">
              <a:off x="1218890" y="5250317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7" name="Line 195"/>
            <p:cNvSpPr>
              <a:spLocks noChangeShapeType="1"/>
            </p:cNvSpPr>
            <p:nvPr/>
          </p:nvSpPr>
          <p:spPr bwMode="auto">
            <a:xfrm flipH="1">
              <a:off x="1209757" y="5251435"/>
              <a:ext cx="1304" cy="57051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8" name="Line 196"/>
            <p:cNvSpPr>
              <a:spLocks noChangeShapeType="1"/>
            </p:cNvSpPr>
            <p:nvPr/>
          </p:nvSpPr>
          <p:spPr bwMode="auto">
            <a:xfrm flipH="1">
              <a:off x="1229329" y="5249198"/>
              <a:ext cx="3915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9" name="Line 197"/>
            <p:cNvSpPr>
              <a:spLocks noChangeShapeType="1"/>
            </p:cNvSpPr>
            <p:nvPr/>
          </p:nvSpPr>
          <p:spPr bwMode="auto">
            <a:xfrm flipH="1">
              <a:off x="1238464" y="5248080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0" name="Line 198"/>
            <p:cNvSpPr>
              <a:spLocks noChangeShapeType="1"/>
            </p:cNvSpPr>
            <p:nvPr/>
          </p:nvSpPr>
          <p:spPr bwMode="auto">
            <a:xfrm flipH="1">
              <a:off x="1246293" y="5246961"/>
              <a:ext cx="522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1" name="Line 199"/>
            <p:cNvSpPr>
              <a:spLocks noChangeShapeType="1"/>
            </p:cNvSpPr>
            <p:nvPr/>
          </p:nvSpPr>
          <p:spPr bwMode="auto">
            <a:xfrm flipH="1">
              <a:off x="1255427" y="5244724"/>
              <a:ext cx="5220" cy="54814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2" name="Line 200"/>
            <p:cNvSpPr>
              <a:spLocks noChangeShapeType="1"/>
            </p:cNvSpPr>
            <p:nvPr/>
          </p:nvSpPr>
          <p:spPr bwMode="auto">
            <a:xfrm flipH="1">
              <a:off x="1264561" y="5244724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3" name="Line 201"/>
            <p:cNvSpPr>
              <a:spLocks noChangeShapeType="1"/>
            </p:cNvSpPr>
            <p:nvPr/>
          </p:nvSpPr>
          <p:spPr bwMode="auto">
            <a:xfrm flipH="1">
              <a:off x="1272391" y="5240249"/>
              <a:ext cx="1304" cy="5593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4" name="Line 202"/>
            <p:cNvSpPr>
              <a:spLocks noChangeShapeType="1"/>
            </p:cNvSpPr>
            <p:nvPr/>
          </p:nvSpPr>
          <p:spPr bwMode="auto">
            <a:xfrm flipH="1">
              <a:off x="1280220" y="5240249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5" name="Line 203"/>
            <p:cNvSpPr>
              <a:spLocks noChangeShapeType="1"/>
            </p:cNvSpPr>
            <p:nvPr/>
          </p:nvSpPr>
          <p:spPr bwMode="auto">
            <a:xfrm flipH="1">
              <a:off x="1289354" y="5239131"/>
              <a:ext cx="1305" cy="5481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6" name="Line 204"/>
            <p:cNvSpPr>
              <a:spLocks noChangeShapeType="1"/>
            </p:cNvSpPr>
            <p:nvPr/>
          </p:nvSpPr>
          <p:spPr bwMode="auto">
            <a:xfrm flipH="1">
              <a:off x="1298488" y="5238012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7" name="Freeform 205"/>
            <p:cNvSpPr>
              <a:spLocks/>
            </p:cNvSpPr>
            <p:nvPr/>
          </p:nvSpPr>
          <p:spPr bwMode="auto">
            <a:xfrm>
              <a:off x="1092318" y="5272690"/>
              <a:ext cx="65244" cy="43627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0" y="138"/>
                </a:cxn>
                <a:cxn ang="0">
                  <a:pos x="186" y="104"/>
                </a:cxn>
                <a:cxn ang="0">
                  <a:pos x="186" y="0"/>
                </a:cxn>
                <a:cxn ang="0">
                  <a:pos x="2" y="33"/>
                </a:cxn>
              </a:cxnLst>
              <a:rect l="0" t="0" r="r" b="b"/>
              <a:pathLst>
                <a:path w="186" h="138">
                  <a:moveTo>
                    <a:pt x="2" y="33"/>
                  </a:moveTo>
                  <a:lnTo>
                    <a:pt x="0" y="138"/>
                  </a:lnTo>
                  <a:lnTo>
                    <a:pt x="186" y="104"/>
                  </a:lnTo>
                  <a:lnTo>
                    <a:pt x="186" y="0"/>
                  </a:lnTo>
                  <a:lnTo>
                    <a:pt x="2" y="33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75686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>
                  <a:alpha val="50000"/>
                </a:srgbClr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8" name="Line 206"/>
            <p:cNvSpPr>
              <a:spLocks noChangeShapeType="1"/>
            </p:cNvSpPr>
            <p:nvPr/>
          </p:nvSpPr>
          <p:spPr bwMode="auto">
            <a:xfrm flipH="1">
              <a:off x="1101451" y="5297300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9" name="Line 207"/>
            <p:cNvSpPr>
              <a:spLocks noChangeShapeType="1"/>
            </p:cNvSpPr>
            <p:nvPr/>
          </p:nvSpPr>
          <p:spPr bwMode="auto">
            <a:xfrm flipH="1">
              <a:off x="1152342" y="5287232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0" name="Line 208"/>
            <p:cNvSpPr>
              <a:spLocks noChangeShapeType="1"/>
            </p:cNvSpPr>
            <p:nvPr/>
          </p:nvSpPr>
          <p:spPr bwMode="auto">
            <a:xfrm flipH="1">
              <a:off x="1145817" y="5293944"/>
              <a:ext cx="0" cy="10068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1" name="Line 209"/>
            <p:cNvSpPr>
              <a:spLocks noChangeShapeType="1"/>
            </p:cNvSpPr>
            <p:nvPr/>
          </p:nvSpPr>
          <p:spPr bwMode="auto">
            <a:xfrm flipH="1">
              <a:off x="1109281" y="5302893"/>
              <a:ext cx="0" cy="8949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2" name="Line 210"/>
            <p:cNvSpPr>
              <a:spLocks noChangeShapeType="1"/>
            </p:cNvSpPr>
            <p:nvPr/>
          </p:nvSpPr>
          <p:spPr bwMode="auto">
            <a:xfrm flipV="1">
              <a:off x="1117110" y="5304012"/>
              <a:ext cx="20878" cy="4475"/>
            </a:xfrm>
            <a:prstGeom prst="line">
              <a:avLst/>
            </a:prstGeom>
            <a:noFill/>
            <a:ln w="9525">
              <a:solidFill>
                <a:srgbClr val="FFFF99">
                  <a:alpha val="4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3" name="Freeform 211"/>
            <p:cNvSpPr>
              <a:spLocks/>
            </p:cNvSpPr>
            <p:nvPr/>
          </p:nvSpPr>
          <p:spPr bwMode="auto">
            <a:xfrm>
              <a:off x="957915" y="5282757"/>
              <a:ext cx="82208" cy="25729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38"/>
                </a:cxn>
                <a:cxn ang="0">
                  <a:pos x="116" y="19"/>
                </a:cxn>
                <a:cxn ang="0">
                  <a:pos x="116" y="0"/>
                </a:cxn>
                <a:cxn ang="0">
                  <a:pos x="0" y="20"/>
                </a:cxn>
              </a:cxnLst>
              <a:rect l="0" t="0" r="r" b="b"/>
              <a:pathLst>
                <a:path w="116" h="38">
                  <a:moveTo>
                    <a:pt x="0" y="20"/>
                  </a:moveTo>
                  <a:lnTo>
                    <a:pt x="1" y="38"/>
                  </a:lnTo>
                  <a:lnTo>
                    <a:pt x="116" y="19"/>
                  </a:lnTo>
                  <a:lnTo>
                    <a:pt x="116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4" name="Line 212"/>
            <p:cNvSpPr>
              <a:spLocks noChangeShapeType="1"/>
            </p:cNvSpPr>
            <p:nvPr/>
          </p:nvSpPr>
          <p:spPr bwMode="auto">
            <a:xfrm flipV="1">
              <a:off x="951391" y="5287232"/>
              <a:ext cx="92646" cy="15661"/>
            </a:xfrm>
            <a:prstGeom prst="line">
              <a:avLst/>
            </a:prstGeom>
            <a:noFill/>
            <a:ln w="3175">
              <a:solidFill>
                <a:srgbClr val="5F5F5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125" name="Group 150"/>
            <p:cNvGrpSpPr>
              <a:grpSpLocks/>
            </p:cNvGrpSpPr>
            <p:nvPr/>
          </p:nvGrpSpPr>
          <p:grpSpPr bwMode="auto">
            <a:xfrm>
              <a:off x="862659" y="4854318"/>
              <a:ext cx="270109" cy="260643"/>
              <a:chOff x="685" y="3115"/>
              <a:chExt cx="207" cy="233"/>
            </a:xfrm>
          </p:grpSpPr>
          <p:sp>
            <p:nvSpPr>
              <p:cNvPr id="138" name="Freeform 215"/>
              <p:cNvSpPr>
                <a:spLocks/>
              </p:cNvSpPr>
              <p:nvPr/>
            </p:nvSpPr>
            <p:spPr bwMode="auto">
              <a:xfrm flipH="1">
                <a:off x="686" y="3115"/>
                <a:ext cx="206" cy="30"/>
              </a:xfrm>
              <a:custGeom>
                <a:avLst/>
                <a:gdLst>
                  <a:gd name="T0" fmla="*/ 1205 w 1205"/>
                  <a:gd name="T1" fmla="*/ 151 h 178"/>
                  <a:gd name="T2" fmla="*/ 964 w 1205"/>
                  <a:gd name="T3" fmla="*/ 178 h 178"/>
                  <a:gd name="T4" fmla="*/ 0 w 1205"/>
                  <a:gd name="T5" fmla="*/ 0 h 178"/>
                  <a:gd name="T6" fmla="*/ 1205 w 1205"/>
                  <a:gd name="T7" fmla="*/ 151 h 1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"/>
                  <a:gd name="T13" fmla="*/ 0 h 178"/>
                  <a:gd name="T14" fmla="*/ 1205 w 1205"/>
                  <a:gd name="T15" fmla="*/ 178 h 1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39" name="Freeform 216"/>
              <p:cNvSpPr>
                <a:spLocks/>
              </p:cNvSpPr>
              <p:nvPr/>
            </p:nvSpPr>
            <p:spPr bwMode="auto">
              <a:xfrm flipH="1">
                <a:off x="685" y="3141"/>
                <a:ext cx="69" cy="207"/>
              </a:xfrm>
              <a:custGeom>
                <a:avLst/>
                <a:gdLst>
                  <a:gd name="T0" fmla="*/ 405 w 405"/>
                  <a:gd name="T1" fmla="*/ 0 h 1241"/>
                  <a:gd name="T2" fmla="*/ 389 w 405"/>
                  <a:gd name="T3" fmla="*/ 1000 h 1241"/>
                  <a:gd name="T4" fmla="*/ 133 w 405"/>
                  <a:gd name="T5" fmla="*/ 1241 h 1241"/>
                  <a:gd name="T6" fmla="*/ 0 w 405"/>
                  <a:gd name="T7" fmla="*/ 13 h 1241"/>
                  <a:gd name="T8" fmla="*/ 189 w 405"/>
                  <a:gd name="T9" fmla="*/ 24 h 1241"/>
                  <a:gd name="T10" fmla="*/ 405 w 405"/>
                  <a:gd name="T11" fmla="*/ 0 h 12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5"/>
                  <a:gd name="T19" fmla="*/ 0 h 1241"/>
                  <a:gd name="T20" fmla="*/ 405 w 405"/>
                  <a:gd name="T21" fmla="*/ 1241 h 12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126" name="Oval 217"/>
            <p:cNvSpPr>
              <a:spLocks noChangeArrowheads="1"/>
            </p:cNvSpPr>
            <p:nvPr/>
          </p:nvSpPr>
          <p:spPr bwMode="auto">
            <a:xfrm>
              <a:off x="931817" y="5135097"/>
              <a:ext cx="245317" cy="66000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7" name="Oval 218"/>
            <p:cNvSpPr>
              <a:spLocks noChangeArrowheads="1"/>
            </p:cNvSpPr>
            <p:nvPr/>
          </p:nvSpPr>
          <p:spPr bwMode="auto">
            <a:xfrm>
              <a:off x="931817" y="5130622"/>
              <a:ext cx="245317" cy="64881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8" name="Freeform 219"/>
            <p:cNvSpPr>
              <a:spLocks/>
            </p:cNvSpPr>
            <p:nvPr/>
          </p:nvSpPr>
          <p:spPr bwMode="auto">
            <a:xfrm flipH="1">
              <a:off x="916159" y="4815165"/>
              <a:ext cx="358842" cy="360203"/>
            </a:xfrm>
            <a:custGeom>
              <a:avLst/>
              <a:gdLst>
                <a:gd name="T0" fmla="*/ 1602 w 1602"/>
                <a:gd name="T1" fmla="*/ 204 h 1734"/>
                <a:gd name="T2" fmla="*/ 5 w 1602"/>
                <a:gd name="T3" fmla="*/ 0 h 1734"/>
                <a:gd name="T4" fmla="*/ 0 w 1602"/>
                <a:gd name="T5" fmla="*/ 1488 h 1734"/>
                <a:gd name="T6" fmla="*/ 1597 w 1602"/>
                <a:gd name="T7" fmla="*/ 1734 h 1734"/>
                <a:gd name="T8" fmla="*/ 1602 w 1602"/>
                <a:gd name="T9" fmla="*/ 204 h 1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2"/>
                <a:gd name="T16" fmla="*/ 0 h 1734"/>
                <a:gd name="T17" fmla="*/ 1602 w 1602"/>
                <a:gd name="T18" fmla="*/ 1734 h 1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9" name="Freeform 220"/>
            <p:cNvSpPr>
              <a:spLocks/>
            </p:cNvSpPr>
            <p:nvPr/>
          </p:nvSpPr>
          <p:spPr bwMode="auto">
            <a:xfrm flipH="1">
              <a:off x="964440" y="5107131"/>
              <a:ext cx="294902" cy="68237"/>
            </a:xfrm>
            <a:custGeom>
              <a:avLst/>
              <a:gdLst>
                <a:gd name="T0" fmla="*/ 1327 w 1330"/>
                <a:gd name="T1" fmla="*/ 200 h 330"/>
                <a:gd name="T2" fmla="*/ 0 w 1330"/>
                <a:gd name="T3" fmla="*/ 0 h 330"/>
                <a:gd name="T4" fmla="*/ 0 w 1330"/>
                <a:gd name="T5" fmla="*/ 115 h 330"/>
                <a:gd name="T6" fmla="*/ 1330 w 1330"/>
                <a:gd name="T7" fmla="*/ 330 h 330"/>
                <a:gd name="T8" fmla="*/ 1327 w 1330"/>
                <a:gd name="T9" fmla="*/ 20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0"/>
                <a:gd name="T16" fmla="*/ 0 h 330"/>
                <a:gd name="T17" fmla="*/ 1330 w 1330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0" name="Freeform 221"/>
            <p:cNvSpPr>
              <a:spLocks/>
            </p:cNvSpPr>
            <p:nvPr/>
          </p:nvSpPr>
          <p:spPr bwMode="auto">
            <a:xfrm flipH="1">
              <a:off x="905720" y="4856555"/>
              <a:ext cx="13049" cy="318812"/>
            </a:xfrm>
            <a:custGeom>
              <a:avLst/>
              <a:gdLst>
                <a:gd name="T0" fmla="*/ 4 w 56"/>
                <a:gd name="T1" fmla="*/ 16 h 1536"/>
                <a:gd name="T2" fmla="*/ 56 w 56"/>
                <a:gd name="T3" fmla="*/ 0 h 1536"/>
                <a:gd name="T4" fmla="*/ 46 w 56"/>
                <a:gd name="T5" fmla="*/ 1513 h 1536"/>
                <a:gd name="T6" fmla="*/ 0 w 56"/>
                <a:gd name="T7" fmla="*/ 1536 h 1536"/>
                <a:gd name="T8" fmla="*/ 4 w 56"/>
                <a:gd name="T9" fmla="*/ 16 h 1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1536"/>
                <a:gd name="T17" fmla="*/ 56 w 56"/>
                <a:gd name="T18" fmla="*/ 1536 h 1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1" name="Oval 222"/>
            <p:cNvSpPr>
              <a:spLocks noChangeArrowheads="1"/>
            </p:cNvSpPr>
            <p:nvPr/>
          </p:nvSpPr>
          <p:spPr bwMode="auto">
            <a:xfrm>
              <a:off x="1233244" y="5112724"/>
              <a:ext cx="10439" cy="19017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2" name="Oval 223"/>
            <p:cNvSpPr>
              <a:spLocks noChangeArrowheads="1"/>
            </p:cNvSpPr>
            <p:nvPr/>
          </p:nvSpPr>
          <p:spPr bwMode="auto">
            <a:xfrm>
              <a:off x="1213671" y="5117199"/>
              <a:ext cx="9135" cy="15661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3" name="Oval 224"/>
            <p:cNvSpPr>
              <a:spLocks noChangeArrowheads="1"/>
            </p:cNvSpPr>
            <p:nvPr/>
          </p:nvSpPr>
          <p:spPr bwMode="auto">
            <a:xfrm>
              <a:off x="1145817" y="5131741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4" name="Oval 225"/>
            <p:cNvSpPr>
              <a:spLocks noChangeArrowheads="1"/>
            </p:cNvSpPr>
            <p:nvPr/>
          </p:nvSpPr>
          <p:spPr bwMode="auto">
            <a:xfrm>
              <a:off x="1124939" y="5135097"/>
              <a:ext cx="10439" cy="1230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5" name="Oval 226"/>
            <p:cNvSpPr>
              <a:spLocks noChangeArrowheads="1"/>
            </p:cNvSpPr>
            <p:nvPr/>
          </p:nvSpPr>
          <p:spPr bwMode="auto">
            <a:xfrm>
              <a:off x="1101451" y="5138453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6" name="Freeform 227"/>
            <p:cNvSpPr>
              <a:spLocks/>
            </p:cNvSpPr>
            <p:nvPr/>
          </p:nvSpPr>
          <p:spPr bwMode="auto">
            <a:xfrm flipH="1">
              <a:off x="950525" y="4841172"/>
              <a:ext cx="297512" cy="283017"/>
            </a:xfrm>
            <a:custGeom>
              <a:avLst/>
              <a:gdLst>
                <a:gd name="T0" fmla="*/ 1330 w 1345"/>
                <a:gd name="T1" fmla="*/ 167 h 1366"/>
                <a:gd name="T2" fmla="*/ 0 w 1345"/>
                <a:gd name="T3" fmla="*/ 0 h 1366"/>
                <a:gd name="T4" fmla="*/ 0 w 1345"/>
                <a:gd name="T5" fmla="*/ 1157 h 1366"/>
                <a:gd name="T6" fmla="*/ 1345 w 1345"/>
                <a:gd name="T7" fmla="*/ 1366 h 1366"/>
                <a:gd name="T8" fmla="*/ 1330 w 1345"/>
                <a:gd name="T9" fmla="*/ 167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7" name="Freeform 228"/>
            <p:cNvSpPr>
              <a:spLocks/>
            </p:cNvSpPr>
            <p:nvPr/>
          </p:nvSpPr>
          <p:spPr bwMode="auto">
            <a:xfrm flipH="1">
              <a:off x="905720" y="4814047"/>
              <a:ext cx="367975" cy="44746"/>
            </a:xfrm>
            <a:custGeom>
              <a:avLst/>
              <a:gdLst>
                <a:gd name="T0" fmla="*/ 0 w 1660"/>
                <a:gd name="T1" fmla="*/ 10 h 214"/>
                <a:gd name="T2" fmla="*/ 68 w 1660"/>
                <a:gd name="T3" fmla="*/ 0 h 214"/>
                <a:gd name="T4" fmla="*/ 1660 w 1660"/>
                <a:gd name="T5" fmla="*/ 199 h 214"/>
                <a:gd name="T6" fmla="*/ 1613 w 1660"/>
                <a:gd name="T7" fmla="*/ 214 h 214"/>
                <a:gd name="T8" fmla="*/ 0 w 1660"/>
                <a:gd name="T9" fmla="*/ 10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0"/>
                <a:gd name="T16" fmla="*/ 0 h 214"/>
                <a:gd name="T17" fmla="*/ 1660 w 1660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40" name="그룹 139"/>
          <p:cNvGrpSpPr/>
          <p:nvPr/>
        </p:nvGrpSpPr>
        <p:grpSpPr>
          <a:xfrm>
            <a:off x="521516" y="1512728"/>
            <a:ext cx="688975" cy="745366"/>
            <a:chOff x="809159" y="4814047"/>
            <a:chExt cx="688975" cy="745367"/>
          </a:xfrm>
        </p:grpSpPr>
        <p:sp>
          <p:nvSpPr>
            <p:cNvPr id="141" name="Freeform 174"/>
            <p:cNvSpPr>
              <a:spLocks/>
            </p:cNvSpPr>
            <p:nvPr/>
          </p:nvSpPr>
          <p:spPr bwMode="auto">
            <a:xfrm rot="355818">
              <a:off x="1336329" y="5283876"/>
              <a:ext cx="61330" cy="36915"/>
            </a:xfrm>
            <a:custGeom>
              <a:avLst/>
              <a:gdLst>
                <a:gd name="T0" fmla="*/ 1224 w 1224"/>
                <a:gd name="T1" fmla="*/ 755 h 755"/>
                <a:gd name="T2" fmla="*/ 1112 w 1224"/>
                <a:gd name="T3" fmla="*/ 716 h 755"/>
                <a:gd name="T4" fmla="*/ 1051 w 1224"/>
                <a:gd name="T5" fmla="*/ 693 h 755"/>
                <a:gd name="T6" fmla="*/ 1006 w 1224"/>
                <a:gd name="T7" fmla="*/ 671 h 755"/>
                <a:gd name="T8" fmla="*/ 984 w 1224"/>
                <a:gd name="T9" fmla="*/ 660 h 755"/>
                <a:gd name="T10" fmla="*/ 939 w 1224"/>
                <a:gd name="T11" fmla="*/ 626 h 755"/>
                <a:gd name="T12" fmla="*/ 894 w 1224"/>
                <a:gd name="T13" fmla="*/ 548 h 755"/>
                <a:gd name="T14" fmla="*/ 889 w 1224"/>
                <a:gd name="T15" fmla="*/ 531 h 755"/>
                <a:gd name="T16" fmla="*/ 850 w 1224"/>
                <a:gd name="T17" fmla="*/ 509 h 755"/>
                <a:gd name="T18" fmla="*/ 799 w 1224"/>
                <a:gd name="T19" fmla="*/ 481 h 755"/>
                <a:gd name="T20" fmla="*/ 704 w 1224"/>
                <a:gd name="T21" fmla="*/ 453 h 755"/>
                <a:gd name="T22" fmla="*/ 419 w 1224"/>
                <a:gd name="T23" fmla="*/ 442 h 755"/>
                <a:gd name="T24" fmla="*/ 330 w 1224"/>
                <a:gd name="T25" fmla="*/ 408 h 755"/>
                <a:gd name="T26" fmla="*/ 212 w 1224"/>
                <a:gd name="T27" fmla="*/ 279 h 755"/>
                <a:gd name="T28" fmla="*/ 145 w 1224"/>
                <a:gd name="T29" fmla="*/ 134 h 755"/>
                <a:gd name="T30" fmla="*/ 78 w 1224"/>
                <a:gd name="T31" fmla="*/ 39 h 755"/>
                <a:gd name="T32" fmla="*/ 0 w 1224"/>
                <a:gd name="T33" fmla="*/ 0 h 7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24"/>
                <a:gd name="T52" fmla="*/ 0 h 755"/>
                <a:gd name="T53" fmla="*/ 1224 w 1224"/>
                <a:gd name="T54" fmla="*/ 755 h 7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24" h="755">
                  <a:moveTo>
                    <a:pt x="1224" y="755"/>
                  </a:moveTo>
                  <a:cubicBezTo>
                    <a:pt x="1190" y="729"/>
                    <a:pt x="1154" y="724"/>
                    <a:pt x="1112" y="716"/>
                  </a:cubicBezTo>
                  <a:cubicBezTo>
                    <a:pt x="1091" y="705"/>
                    <a:pt x="1072" y="702"/>
                    <a:pt x="1051" y="693"/>
                  </a:cubicBezTo>
                  <a:cubicBezTo>
                    <a:pt x="1036" y="686"/>
                    <a:pt x="1021" y="678"/>
                    <a:pt x="1006" y="671"/>
                  </a:cubicBezTo>
                  <a:cubicBezTo>
                    <a:pt x="999" y="667"/>
                    <a:pt x="984" y="660"/>
                    <a:pt x="984" y="660"/>
                  </a:cubicBezTo>
                  <a:cubicBezTo>
                    <a:pt x="971" y="646"/>
                    <a:pt x="939" y="626"/>
                    <a:pt x="939" y="626"/>
                  </a:cubicBezTo>
                  <a:cubicBezTo>
                    <a:pt x="923" y="602"/>
                    <a:pt x="906" y="575"/>
                    <a:pt x="894" y="548"/>
                  </a:cubicBezTo>
                  <a:cubicBezTo>
                    <a:pt x="892" y="543"/>
                    <a:pt x="893" y="536"/>
                    <a:pt x="889" y="531"/>
                  </a:cubicBezTo>
                  <a:cubicBezTo>
                    <a:pt x="884" y="524"/>
                    <a:pt x="855" y="512"/>
                    <a:pt x="850" y="509"/>
                  </a:cubicBezTo>
                  <a:cubicBezTo>
                    <a:pt x="802" y="480"/>
                    <a:pt x="833" y="491"/>
                    <a:pt x="799" y="481"/>
                  </a:cubicBezTo>
                  <a:cubicBezTo>
                    <a:pt x="764" y="457"/>
                    <a:pt x="751" y="457"/>
                    <a:pt x="704" y="453"/>
                  </a:cubicBezTo>
                  <a:cubicBezTo>
                    <a:pt x="606" y="457"/>
                    <a:pt x="515" y="459"/>
                    <a:pt x="419" y="442"/>
                  </a:cubicBezTo>
                  <a:cubicBezTo>
                    <a:pt x="391" y="426"/>
                    <a:pt x="360" y="419"/>
                    <a:pt x="330" y="408"/>
                  </a:cubicBezTo>
                  <a:cubicBezTo>
                    <a:pt x="287" y="368"/>
                    <a:pt x="245" y="328"/>
                    <a:pt x="212" y="279"/>
                  </a:cubicBezTo>
                  <a:cubicBezTo>
                    <a:pt x="183" y="235"/>
                    <a:pt x="168" y="181"/>
                    <a:pt x="145" y="134"/>
                  </a:cubicBezTo>
                  <a:cubicBezTo>
                    <a:pt x="128" y="100"/>
                    <a:pt x="99" y="71"/>
                    <a:pt x="78" y="39"/>
                  </a:cubicBezTo>
                  <a:cubicBezTo>
                    <a:pt x="70" y="27"/>
                    <a:pt x="15" y="7"/>
                    <a:pt x="0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2" name="Freeform 175"/>
            <p:cNvSpPr>
              <a:spLocks/>
            </p:cNvSpPr>
            <p:nvPr/>
          </p:nvSpPr>
          <p:spPr bwMode="auto">
            <a:xfrm rot="355818" flipH="1">
              <a:off x="1385915" y="5317436"/>
              <a:ext cx="112219" cy="58169"/>
            </a:xfrm>
            <a:custGeom>
              <a:avLst/>
              <a:gdLst>
                <a:gd name="T0" fmla="*/ 886 w 971"/>
                <a:gd name="T1" fmla="*/ 33 h 550"/>
                <a:gd name="T2" fmla="*/ 937 w 971"/>
                <a:gd name="T3" fmla="*/ 70 h 550"/>
                <a:gd name="T4" fmla="*/ 971 w 971"/>
                <a:gd name="T5" fmla="*/ 130 h 550"/>
                <a:gd name="T6" fmla="*/ 967 w 971"/>
                <a:gd name="T7" fmla="*/ 218 h 550"/>
                <a:gd name="T8" fmla="*/ 882 w 971"/>
                <a:gd name="T9" fmla="*/ 261 h 550"/>
                <a:gd name="T10" fmla="*/ 791 w 971"/>
                <a:gd name="T11" fmla="*/ 294 h 550"/>
                <a:gd name="T12" fmla="*/ 665 w 971"/>
                <a:gd name="T13" fmla="*/ 382 h 550"/>
                <a:gd name="T14" fmla="*/ 519 w 971"/>
                <a:gd name="T15" fmla="*/ 522 h 550"/>
                <a:gd name="T16" fmla="*/ 397 w 971"/>
                <a:gd name="T17" fmla="*/ 542 h 550"/>
                <a:gd name="T18" fmla="*/ 298 w 971"/>
                <a:gd name="T19" fmla="*/ 550 h 550"/>
                <a:gd name="T20" fmla="*/ 155 w 971"/>
                <a:gd name="T21" fmla="*/ 522 h 550"/>
                <a:gd name="T22" fmla="*/ 34 w 971"/>
                <a:gd name="T23" fmla="*/ 459 h 550"/>
                <a:gd name="T24" fmla="*/ 0 w 971"/>
                <a:gd name="T25" fmla="*/ 393 h 550"/>
                <a:gd name="T26" fmla="*/ 11 w 971"/>
                <a:gd name="T27" fmla="*/ 315 h 550"/>
                <a:gd name="T28" fmla="*/ 63 w 971"/>
                <a:gd name="T29" fmla="*/ 210 h 550"/>
                <a:gd name="T30" fmla="*/ 142 w 971"/>
                <a:gd name="T31" fmla="*/ 147 h 550"/>
                <a:gd name="T32" fmla="*/ 246 w 971"/>
                <a:gd name="T33" fmla="*/ 89 h 550"/>
                <a:gd name="T34" fmla="*/ 445 w 971"/>
                <a:gd name="T35" fmla="*/ 21 h 550"/>
                <a:gd name="T36" fmla="*/ 634 w 971"/>
                <a:gd name="T37" fmla="*/ 0 h 550"/>
                <a:gd name="T38" fmla="*/ 794 w 971"/>
                <a:gd name="T39" fmla="*/ 13 h 550"/>
                <a:gd name="T40" fmla="*/ 886 w 971"/>
                <a:gd name="T41" fmla="*/ 33 h 5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1"/>
                <a:gd name="T64" fmla="*/ 0 h 550"/>
                <a:gd name="T65" fmla="*/ 971 w 971"/>
                <a:gd name="T66" fmla="*/ 550 h 5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1" h="550">
                  <a:moveTo>
                    <a:pt x="886" y="33"/>
                  </a:moveTo>
                  <a:lnTo>
                    <a:pt x="937" y="70"/>
                  </a:lnTo>
                  <a:lnTo>
                    <a:pt x="971" y="130"/>
                  </a:lnTo>
                  <a:lnTo>
                    <a:pt x="967" y="218"/>
                  </a:lnTo>
                  <a:lnTo>
                    <a:pt x="882" y="261"/>
                  </a:lnTo>
                  <a:lnTo>
                    <a:pt x="791" y="294"/>
                  </a:lnTo>
                  <a:lnTo>
                    <a:pt x="665" y="382"/>
                  </a:lnTo>
                  <a:lnTo>
                    <a:pt x="519" y="522"/>
                  </a:lnTo>
                  <a:lnTo>
                    <a:pt x="397" y="542"/>
                  </a:lnTo>
                  <a:lnTo>
                    <a:pt x="298" y="550"/>
                  </a:lnTo>
                  <a:lnTo>
                    <a:pt x="155" y="522"/>
                  </a:lnTo>
                  <a:lnTo>
                    <a:pt x="34" y="459"/>
                  </a:lnTo>
                  <a:lnTo>
                    <a:pt x="0" y="393"/>
                  </a:lnTo>
                  <a:lnTo>
                    <a:pt x="11" y="315"/>
                  </a:lnTo>
                  <a:lnTo>
                    <a:pt x="63" y="210"/>
                  </a:lnTo>
                  <a:lnTo>
                    <a:pt x="142" y="147"/>
                  </a:lnTo>
                  <a:lnTo>
                    <a:pt x="246" y="89"/>
                  </a:lnTo>
                  <a:lnTo>
                    <a:pt x="445" y="21"/>
                  </a:lnTo>
                  <a:lnTo>
                    <a:pt x="634" y="0"/>
                  </a:lnTo>
                  <a:lnTo>
                    <a:pt x="794" y="13"/>
                  </a:lnTo>
                  <a:lnTo>
                    <a:pt x="886" y="33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3" name="Freeform 176"/>
            <p:cNvSpPr>
              <a:spLocks/>
            </p:cNvSpPr>
            <p:nvPr/>
          </p:nvSpPr>
          <p:spPr bwMode="auto">
            <a:xfrm rot="355818">
              <a:off x="1380695" y="5337571"/>
              <a:ext cx="110915" cy="41389"/>
            </a:xfrm>
            <a:custGeom>
              <a:avLst/>
              <a:gdLst>
                <a:gd name="T0" fmla="*/ 0 w 1432"/>
                <a:gd name="T1" fmla="*/ 0 h 526"/>
                <a:gd name="T2" fmla="*/ 56 w 1432"/>
                <a:gd name="T3" fmla="*/ 118 h 526"/>
                <a:gd name="T4" fmla="*/ 319 w 1432"/>
                <a:gd name="T5" fmla="*/ 302 h 526"/>
                <a:gd name="T6" fmla="*/ 604 w 1432"/>
                <a:gd name="T7" fmla="*/ 448 h 526"/>
                <a:gd name="T8" fmla="*/ 867 w 1432"/>
                <a:gd name="T9" fmla="*/ 526 h 526"/>
                <a:gd name="T10" fmla="*/ 1091 w 1432"/>
                <a:gd name="T11" fmla="*/ 504 h 526"/>
                <a:gd name="T12" fmla="*/ 1270 w 1432"/>
                <a:gd name="T13" fmla="*/ 448 h 526"/>
                <a:gd name="T14" fmla="*/ 1432 w 1432"/>
                <a:gd name="T15" fmla="*/ 353 h 526"/>
                <a:gd name="T16" fmla="*/ 1253 w 1432"/>
                <a:gd name="T17" fmla="*/ 431 h 526"/>
                <a:gd name="T18" fmla="*/ 1108 w 1432"/>
                <a:gd name="T19" fmla="*/ 470 h 526"/>
                <a:gd name="T20" fmla="*/ 951 w 1432"/>
                <a:gd name="T21" fmla="*/ 470 h 526"/>
                <a:gd name="T22" fmla="*/ 789 w 1432"/>
                <a:gd name="T23" fmla="*/ 453 h 526"/>
                <a:gd name="T24" fmla="*/ 699 w 1432"/>
                <a:gd name="T25" fmla="*/ 420 h 526"/>
                <a:gd name="T26" fmla="*/ 560 w 1432"/>
                <a:gd name="T27" fmla="*/ 330 h 526"/>
                <a:gd name="T28" fmla="*/ 437 w 1432"/>
                <a:gd name="T29" fmla="*/ 213 h 526"/>
                <a:gd name="T30" fmla="*/ 274 w 1432"/>
                <a:gd name="T31" fmla="*/ 129 h 526"/>
                <a:gd name="T32" fmla="*/ 140 w 1432"/>
                <a:gd name="T33" fmla="*/ 73 h 526"/>
                <a:gd name="T34" fmla="*/ 0 w 1432"/>
                <a:gd name="T35" fmla="*/ 0 h 5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2"/>
                <a:gd name="T55" fmla="*/ 0 h 526"/>
                <a:gd name="T56" fmla="*/ 1432 w 1432"/>
                <a:gd name="T57" fmla="*/ 526 h 5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2" h="526">
                  <a:moveTo>
                    <a:pt x="0" y="0"/>
                  </a:moveTo>
                  <a:lnTo>
                    <a:pt x="56" y="118"/>
                  </a:lnTo>
                  <a:lnTo>
                    <a:pt x="319" y="302"/>
                  </a:lnTo>
                  <a:lnTo>
                    <a:pt x="604" y="448"/>
                  </a:lnTo>
                  <a:lnTo>
                    <a:pt x="867" y="526"/>
                  </a:lnTo>
                  <a:lnTo>
                    <a:pt x="1091" y="504"/>
                  </a:lnTo>
                  <a:lnTo>
                    <a:pt x="1270" y="448"/>
                  </a:lnTo>
                  <a:lnTo>
                    <a:pt x="1432" y="353"/>
                  </a:lnTo>
                  <a:lnTo>
                    <a:pt x="1253" y="431"/>
                  </a:lnTo>
                  <a:lnTo>
                    <a:pt x="1108" y="470"/>
                  </a:lnTo>
                  <a:lnTo>
                    <a:pt x="951" y="470"/>
                  </a:lnTo>
                  <a:lnTo>
                    <a:pt x="789" y="453"/>
                  </a:lnTo>
                  <a:lnTo>
                    <a:pt x="699" y="420"/>
                  </a:lnTo>
                  <a:lnTo>
                    <a:pt x="560" y="330"/>
                  </a:lnTo>
                  <a:lnTo>
                    <a:pt x="437" y="213"/>
                  </a:lnTo>
                  <a:lnTo>
                    <a:pt x="274" y="129"/>
                  </a:lnTo>
                  <a:lnTo>
                    <a:pt x="140" y="7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4" name="Freeform 177"/>
            <p:cNvSpPr>
              <a:spLocks/>
            </p:cNvSpPr>
            <p:nvPr/>
          </p:nvSpPr>
          <p:spPr bwMode="auto">
            <a:xfrm rot="355818" flipH="1">
              <a:off x="1408098" y="5314079"/>
              <a:ext cx="26098" cy="27966"/>
            </a:xfrm>
            <a:custGeom>
              <a:avLst/>
              <a:gdLst>
                <a:gd name="T0" fmla="*/ 229 w 229"/>
                <a:gd name="T1" fmla="*/ 261 h 261"/>
                <a:gd name="T2" fmla="*/ 115 w 229"/>
                <a:gd name="T3" fmla="*/ 57 h 261"/>
                <a:gd name="T4" fmla="*/ 0 w 229"/>
                <a:gd name="T5" fmla="*/ 0 h 261"/>
                <a:gd name="T6" fmla="*/ 0 60000 65536"/>
                <a:gd name="T7" fmla="*/ 0 60000 65536"/>
                <a:gd name="T8" fmla="*/ 0 60000 65536"/>
                <a:gd name="T9" fmla="*/ 0 w 229"/>
                <a:gd name="T10" fmla="*/ 0 h 261"/>
                <a:gd name="T11" fmla="*/ 229 w 229"/>
                <a:gd name="T12" fmla="*/ 261 h 2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261">
                  <a:moveTo>
                    <a:pt x="229" y="261"/>
                  </a:moveTo>
                  <a:lnTo>
                    <a:pt x="115" y="5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5" name="Freeform 178"/>
            <p:cNvSpPr>
              <a:spLocks/>
            </p:cNvSpPr>
            <p:nvPr/>
          </p:nvSpPr>
          <p:spPr bwMode="auto">
            <a:xfrm rot="355818">
              <a:off x="1396354" y="5312961"/>
              <a:ext cx="35232" cy="5593"/>
            </a:xfrm>
            <a:custGeom>
              <a:avLst/>
              <a:gdLst>
                <a:gd name="T0" fmla="*/ 0 w 560"/>
                <a:gd name="T1" fmla="*/ 79 h 79"/>
                <a:gd name="T2" fmla="*/ 246 w 560"/>
                <a:gd name="T3" fmla="*/ 26 h 79"/>
                <a:gd name="T4" fmla="*/ 408 w 560"/>
                <a:gd name="T5" fmla="*/ 0 h 79"/>
                <a:gd name="T6" fmla="*/ 560 w 560"/>
                <a:gd name="T7" fmla="*/ 26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"/>
                <a:gd name="T13" fmla="*/ 0 h 79"/>
                <a:gd name="T14" fmla="*/ 560 w 56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" h="79">
                  <a:moveTo>
                    <a:pt x="0" y="79"/>
                  </a:moveTo>
                  <a:lnTo>
                    <a:pt x="246" y="26"/>
                  </a:lnTo>
                  <a:lnTo>
                    <a:pt x="408" y="0"/>
                  </a:lnTo>
                  <a:lnTo>
                    <a:pt x="560" y="26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6" name="Oval 179"/>
            <p:cNvSpPr>
              <a:spLocks noChangeArrowheads="1"/>
            </p:cNvSpPr>
            <p:nvPr/>
          </p:nvSpPr>
          <p:spPr bwMode="auto">
            <a:xfrm rot="21219751">
              <a:off x="1412012" y="5310724"/>
              <a:ext cx="15659" cy="6712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7" name="Freeform 180"/>
            <p:cNvSpPr>
              <a:spLocks/>
            </p:cNvSpPr>
            <p:nvPr/>
          </p:nvSpPr>
          <p:spPr bwMode="auto">
            <a:xfrm rot="355818">
              <a:off x="1388524" y="5315198"/>
              <a:ext cx="30013" cy="23491"/>
            </a:xfrm>
            <a:custGeom>
              <a:avLst/>
              <a:gdLst>
                <a:gd name="T0" fmla="*/ 98 w 482"/>
                <a:gd name="T1" fmla="*/ 36 h 367"/>
                <a:gd name="T2" fmla="*/ 320 w 482"/>
                <a:gd name="T3" fmla="*/ 0 h 367"/>
                <a:gd name="T4" fmla="*/ 367 w 482"/>
                <a:gd name="T5" fmla="*/ 26 h 367"/>
                <a:gd name="T6" fmla="*/ 445 w 482"/>
                <a:gd name="T7" fmla="*/ 26 h 367"/>
                <a:gd name="T8" fmla="*/ 482 w 482"/>
                <a:gd name="T9" fmla="*/ 42 h 367"/>
                <a:gd name="T10" fmla="*/ 278 w 482"/>
                <a:gd name="T11" fmla="*/ 367 h 367"/>
                <a:gd name="T12" fmla="*/ 5 w 482"/>
                <a:gd name="T13" fmla="*/ 262 h 367"/>
                <a:gd name="T14" fmla="*/ 0 w 482"/>
                <a:gd name="T15" fmla="*/ 157 h 367"/>
                <a:gd name="T16" fmla="*/ 42 w 482"/>
                <a:gd name="T17" fmla="*/ 74 h 367"/>
                <a:gd name="T18" fmla="*/ 98 w 482"/>
                <a:gd name="T19" fmla="*/ 36 h 3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2"/>
                <a:gd name="T31" fmla="*/ 0 h 367"/>
                <a:gd name="T32" fmla="*/ 482 w 482"/>
                <a:gd name="T33" fmla="*/ 367 h 3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2" h="367">
                  <a:moveTo>
                    <a:pt x="98" y="36"/>
                  </a:moveTo>
                  <a:lnTo>
                    <a:pt x="320" y="0"/>
                  </a:lnTo>
                  <a:lnTo>
                    <a:pt x="367" y="26"/>
                  </a:lnTo>
                  <a:lnTo>
                    <a:pt x="445" y="26"/>
                  </a:lnTo>
                  <a:lnTo>
                    <a:pt x="482" y="42"/>
                  </a:lnTo>
                  <a:lnTo>
                    <a:pt x="278" y="367"/>
                  </a:lnTo>
                  <a:lnTo>
                    <a:pt x="5" y="262"/>
                  </a:lnTo>
                  <a:lnTo>
                    <a:pt x="0" y="157"/>
                  </a:lnTo>
                  <a:lnTo>
                    <a:pt x="42" y="74"/>
                  </a:lnTo>
                  <a:lnTo>
                    <a:pt x="98" y="36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8" name="Freeform 182"/>
            <p:cNvSpPr>
              <a:spLocks/>
            </p:cNvSpPr>
            <p:nvPr/>
          </p:nvSpPr>
          <p:spPr bwMode="auto">
            <a:xfrm flipH="1">
              <a:off x="995757" y="5257793"/>
              <a:ext cx="184731" cy="301621"/>
            </a:xfrm>
            <a:custGeom>
              <a:avLst/>
              <a:gdLst>
                <a:gd name="T0" fmla="*/ 933 w 933"/>
                <a:gd name="T1" fmla="*/ 135 h 352"/>
                <a:gd name="T2" fmla="*/ 932 w 933"/>
                <a:gd name="T3" fmla="*/ 171 h 352"/>
                <a:gd name="T4" fmla="*/ 762 w 933"/>
                <a:gd name="T5" fmla="*/ 352 h 352"/>
                <a:gd name="T6" fmla="*/ 4 w 933"/>
                <a:gd name="T7" fmla="*/ 195 h 352"/>
                <a:gd name="T8" fmla="*/ 0 w 933"/>
                <a:gd name="T9" fmla="*/ 148 h 352"/>
                <a:gd name="T10" fmla="*/ 244 w 933"/>
                <a:gd name="T11" fmla="*/ 0 h 352"/>
                <a:gd name="T12" fmla="*/ 933 w 933"/>
                <a:gd name="T13" fmla="*/ 135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33"/>
                <a:gd name="T22" fmla="*/ 0 h 352"/>
                <a:gd name="T23" fmla="*/ 933 w 933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33" h="352">
                  <a:moveTo>
                    <a:pt x="933" y="135"/>
                  </a:moveTo>
                  <a:lnTo>
                    <a:pt x="932" y="171"/>
                  </a:lnTo>
                  <a:lnTo>
                    <a:pt x="762" y="352"/>
                  </a:lnTo>
                  <a:lnTo>
                    <a:pt x="4" y="195"/>
                  </a:lnTo>
                  <a:lnTo>
                    <a:pt x="0" y="148"/>
                  </a:lnTo>
                  <a:lnTo>
                    <a:pt x="244" y="0"/>
                  </a:lnTo>
                  <a:lnTo>
                    <a:pt x="933" y="135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3F3F3"/>
                </a:gs>
              </a:gsLst>
              <a:lin ang="0" scaled="1"/>
            </a:gra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9" name="Freeform 183"/>
            <p:cNvSpPr>
              <a:spLocks/>
            </p:cNvSpPr>
            <p:nvPr/>
          </p:nvSpPr>
          <p:spPr bwMode="auto">
            <a:xfrm flipH="1">
              <a:off x="1010110" y="5247727"/>
              <a:ext cx="184731" cy="301621"/>
            </a:xfrm>
            <a:custGeom>
              <a:avLst/>
              <a:gdLst>
                <a:gd name="T0" fmla="*/ 895 w 895"/>
                <a:gd name="T1" fmla="*/ 133 h 294"/>
                <a:gd name="T2" fmla="*/ 232 w 895"/>
                <a:gd name="T3" fmla="*/ 0 h 294"/>
                <a:gd name="T4" fmla="*/ 0 w 895"/>
                <a:gd name="T5" fmla="*/ 143 h 294"/>
                <a:gd name="T6" fmla="*/ 739 w 895"/>
                <a:gd name="T7" fmla="*/ 294 h 294"/>
                <a:gd name="T8" fmla="*/ 895 w 895"/>
                <a:gd name="T9" fmla="*/ 133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5"/>
                <a:gd name="T16" fmla="*/ 0 h 294"/>
                <a:gd name="T17" fmla="*/ 895 w 895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5" h="294">
                  <a:moveTo>
                    <a:pt x="895" y="133"/>
                  </a:moveTo>
                  <a:lnTo>
                    <a:pt x="232" y="0"/>
                  </a:lnTo>
                  <a:lnTo>
                    <a:pt x="0" y="143"/>
                  </a:lnTo>
                  <a:lnTo>
                    <a:pt x="739" y="294"/>
                  </a:lnTo>
                  <a:lnTo>
                    <a:pt x="895" y="1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0" name="Freeform 184"/>
            <p:cNvSpPr>
              <a:spLocks/>
            </p:cNvSpPr>
            <p:nvPr/>
          </p:nvSpPr>
          <p:spPr bwMode="auto">
            <a:xfrm flipH="1">
              <a:off x="1027074" y="5336452"/>
              <a:ext cx="283158" cy="59288"/>
            </a:xfrm>
            <a:custGeom>
              <a:avLst/>
              <a:gdLst>
                <a:gd name="T0" fmla="*/ 0 w 531"/>
                <a:gd name="T1" fmla="*/ 15 h 118"/>
                <a:gd name="T2" fmla="*/ 508 w 531"/>
                <a:gd name="T3" fmla="*/ 118 h 118"/>
                <a:gd name="T4" fmla="*/ 531 w 531"/>
                <a:gd name="T5" fmla="*/ 103 h 118"/>
                <a:gd name="T6" fmla="*/ 23 w 531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1"/>
                <a:gd name="T13" fmla="*/ 0 h 118"/>
                <a:gd name="T14" fmla="*/ 531 w 531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1" h="118">
                  <a:moveTo>
                    <a:pt x="0" y="15"/>
                  </a:moveTo>
                  <a:lnTo>
                    <a:pt x="508" y="118"/>
                  </a:lnTo>
                  <a:lnTo>
                    <a:pt x="531" y="103"/>
                  </a:lnTo>
                  <a:lnTo>
                    <a:pt x="23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1" name="Freeform 185"/>
            <p:cNvSpPr>
              <a:spLocks/>
            </p:cNvSpPr>
            <p:nvPr/>
          </p:nvSpPr>
          <p:spPr bwMode="auto">
            <a:xfrm flipH="1">
              <a:off x="1098842" y="5352113"/>
              <a:ext cx="292292" cy="79424"/>
            </a:xfrm>
            <a:custGeom>
              <a:avLst/>
              <a:gdLst>
                <a:gd name="T0" fmla="*/ 0 w 548"/>
                <a:gd name="T1" fmla="*/ 74 h 159"/>
                <a:gd name="T2" fmla="*/ 31 w 548"/>
                <a:gd name="T3" fmla="*/ 78 h 159"/>
                <a:gd name="T4" fmla="*/ 57 w 548"/>
                <a:gd name="T5" fmla="*/ 66 h 159"/>
                <a:gd name="T6" fmla="*/ 76 w 548"/>
                <a:gd name="T7" fmla="*/ 71 h 159"/>
                <a:gd name="T8" fmla="*/ 58 w 548"/>
                <a:gd name="T9" fmla="*/ 81 h 159"/>
                <a:gd name="T10" fmla="*/ 451 w 548"/>
                <a:gd name="T11" fmla="*/ 159 h 159"/>
                <a:gd name="T12" fmla="*/ 548 w 548"/>
                <a:gd name="T13" fmla="*/ 84 h 159"/>
                <a:gd name="T14" fmla="*/ 130 w 548"/>
                <a:gd name="T15" fmla="*/ 0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8"/>
                <a:gd name="T25" fmla="*/ 0 h 159"/>
                <a:gd name="T26" fmla="*/ 548 w 548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8" h="159">
                  <a:moveTo>
                    <a:pt x="0" y="74"/>
                  </a:moveTo>
                  <a:lnTo>
                    <a:pt x="31" y="78"/>
                  </a:lnTo>
                  <a:lnTo>
                    <a:pt x="57" y="66"/>
                  </a:lnTo>
                  <a:lnTo>
                    <a:pt x="76" y="71"/>
                  </a:lnTo>
                  <a:lnTo>
                    <a:pt x="58" y="81"/>
                  </a:lnTo>
                  <a:lnTo>
                    <a:pt x="451" y="159"/>
                  </a:lnTo>
                  <a:lnTo>
                    <a:pt x="548" y="84"/>
                  </a:lnTo>
                  <a:lnTo>
                    <a:pt x="130" y="0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2" name="Freeform 186"/>
            <p:cNvSpPr>
              <a:spLocks/>
            </p:cNvSpPr>
            <p:nvPr/>
          </p:nvSpPr>
          <p:spPr bwMode="auto">
            <a:xfrm flipH="1">
              <a:off x="1044037" y="5396859"/>
              <a:ext cx="74378" cy="34678"/>
            </a:xfrm>
            <a:custGeom>
              <a:avLst/>
              <a:gdLst>
                <a:gd name="T0" fmla="*/ 73 w 140"/>
                <a:gd name="T1" fmla="*/ 0 h 70"/>
                <a:gd name="T2" fmla="*/ 140 w 140"/>
                <a:gd name="T3" fmla="*/ 11 h 70"/>
                <a:gd name="T4" fmla="*/ 75 w 140"/>
                <a:gd name="T5" fmla="*/ 70 h 70"/>
                <a:gd name="T6" fmla="*/ 0 w 140"/>
                <a:gd name="T7" fmla="*/ 56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70"/>
                <a:gd name="T14" fmla="*/ 140 w 1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70">
                  <a:moveTo>
                    <a:pt x="73" y="0"/>
                  </a:moveTo>
                  <a:lnTo>
                    <a:pt x="140" y="11"/>
                  </a:lnTo>
                  <a:lnTo>
                    <a:pt x="75" y="70"/>
                  </a:lnTo>
                  <a:lnTo>
                    <a:pt x="0" y="56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3" name="Freeform 187"/>
            <p:cNvSpPr>
              <a:spLocks/>
            </p:cNvSpPr>
            <p:nvPr/>
          </p:nvSpPr>
          <p:spPr bwMode="auto">
            <a:xfrm flipH="1">
              <a:off x="990537" y="5404690"/>
              <a:ext cx="88732" cy="50339"/>
            </a:xfrm>
            <a:custGeom>
              <a:avLst/>
              <a:gdLst>
                <a:gd name="T0" fmla="*/ 87 w 167"/>
                <a:gd name="T1" fmla="*/ 0 h 101"/>
                <a:gd name="T2" fmla="*/ 167 w 167"/>
                <a:gd name="T3" fmla="*/ 15 h 101"/>
                <a:gd name="T4" fmla="*/ 81 w 167"/>
                <a:gd name="T5" fmla="*/ 101 h 101"/>
                <a:gd name="T6" fmla="*/ 0 w 167"/>
                <a:gd name="T7" fmla="*/ 83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01"/>
                <a:gd name="T14" fmla="*/ 167 w 16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01">
                  <a:moveTo>
                    <a:pt x="87" y="0"/>
                  </a:moveTo>
                  <a:lnTo>
                    <a:pt x="167" y="15"/>
                  </a:lnTo>
                  <a:lnTo>
                    <a:pt x="81" y="101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12700" cap="rnd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4" name="Freeform 189"/>
            <p:cNvSpPr>
              <a:spLocks noChangeAspect="1"/>
            </p:cNvSpPr>
            <p:nvPr/>
          </p:nvSpPr>
          <p:spPr bwMode="auto">
            <a:xfrm>
              <a:off x="809159" y="5121673"/>
              <a:ext cx="118744" cy="249457"/>
            </a:xfrm>
            <a:custGeom>
              <a:avLst/>
              <a:gdLst/>
              <a:ahLst/>
              <a:cxnLst>
                <a:cxn ang="0">
                  <a:pos x="169" y="246"/>
                </a:cxn>
                <a:cxn ang="0">
                  <a:pos x="1" y="0"/>
                </a:cxn>
                <a:cxn ang="0">
                  <a:pos x="0" y="123"/>
                </a:cxn>
                <a:cxn ang="0">
                  <a:pos x="165" y="377"/>
                </a:cxn>
              </a:cxnLst>
              <a:rect l="0" t="0" r="r" b="b"/>
              <a:pathLst>
                <a:path w="169" h="377">
                  <a:moveTo>
                    <a:pt x="169" y="246"/>
                  </a:moveTo>
                  <a:lnTo>
                    <a:pt x="1" y="0"/>
                  </a:lnTo>
                  <a:lnTo>
                    <a:pt x="0" y="123"/>
                  </a:lnTo>
                  <a:lnTo>
                    <a:pt x="165" y="377"/>
                  </a:lnTo>
                </a:path>
              </a:pathLst>
            </a:cu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60784"/>
                    <a:invGamma/>
                  </a:srgbClr>
                </a:gs>
              </a:gsLst>
              <a:lin ang="0" scaled="1"/>
            </a:gra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5" name="Freeform 190"/>
            <p:cNvSpPr>
              <a:spLocks noChangeAspect="1"/>
            </p:cNvSpPr>
            <p:nvPr/>
          </p:nvSpPr>
          <p:spPr bwMode="auto">
            <a:xfrm>
              <a:off x="811769" y="5080284"/>
              <a:ext cx="508902" cy="203593"/>
            </a:xfrm>
            <a:custGeom>
              <a:avLst/>
              <a:gdLst/>
              <a:ahLst/>
              <a:cxnLst>
                <a:cxn ang="0">
                  <a:pos x="166" y="310"/>
                </a:cxn>
                <a:cxn ang="0">
                  <a:pos x="718" y="211"/>
                </a:cxn>
                <a:cxn ang="0">
                  <a:pos x="444" y="0"/>
                </a:cxn>
                <a:cxn ang="0">
                  <a:pos x="0" y="64"/>
                </a:cxn>
                <a:cxn ang="0">
                  <a:pos x="166" y="310"/>
                </a:cxn>
              </a:cxnLst>
              <a:rect l="0" t="0" r="r" b="b"/>
              <a:pathLst>
                <a:path w="718" h="310">
                  <a:moveTo>
                    <a:pt x="166" y="310"/>
                  </a:moveTo>
                  <a:lnTo>
                    <a:pt x="718" y="211"/>
                  </a:lnTo>
                  <a:lnTo>
                    <a:pt x="444" y="0"/>
                  </a:lnTo>
                  <a:lnTo>
                    <a:pt x="0" y="64"/>
                  </a:lnTo>
                  <a:lnTo>
                    <a:pt x="166" y="310"/>
                  </a:lnTo>
                  <a:close/>
                </a:path>
              </a:pathLst>
            </a:custGeom>
            <a:solidFill>
              <a:srgbClr val="FFFFFF"/>
            </a:solidFill>
            <a:ln w="6350" cap="rnd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6" name="Freeform 191"/>
            <p:cNvSpPr>
              <a:spLocks/>
            </p:cNvSpPr>
            <p:nvPr/>
          </p:nvSpPr>
          <p:spPr bwMode="auto">
            <a:xfrm>
              <a:off x="922684" y="5217876"/>
              <a:ext cx="392768" cy="151017"/>
            </a:xfrm>
            <a:custGeom>
              <a:avLst/>
              <a:gdLst/>
              <a:ahLst/>
              <a:cxnLst>
                <a:cxn ang="0">
                  <a:pos x="6" y="99"/>
                </a:cxn>
                <a:cxn ang="0">
                  <a:pos x="557" y="0"/>
                </a:cxn>
                <a:cxn ang="0">
                  <a:pos x="549" y="121"/>
                </a:cxn>
                <a:cxn ang="0">
                  <a:pos x="0" y="228"/>
                </a:cxn>
                <a:cxn ang="0">
                  <a:pos x="6" y="99"/>
                </a:cxn>
              </a:cxnLst>
              <a:rect l="0" t="0" r="r" b="b"/>
              <a:pathLst>
                <a:path w="557" h="228">
                  <a:moveTo>
                    <a:pt x="6" y="99"/>
                  </a:moveTo>
                  <a:lnTo>
                    <a:pt x="557" y="0"/>
                  </a:lnTo>
                  <a:lnTo>
                    <a:pt x="549" y="121"/>
                  </a:lnTo>
                  <a:lnTo>
                    <a:pt x="0" y="228"/>
                  </a:lnTo>
                  <a:lnTo>
                    <a:pt x="6" y="99"/>
                  </a:lnTo>
                  <a:close/>
                </a:path>
              </a:pathLst>
            </a:cu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7" name="Freeform 192"/>
            <p:cNvSpPr>
              <a:spLocks/>
            </p:cNvSpPr>
            <p:nvPr/>
          </p:nvSpPr>
          <p:spPr bwMode="auto">
            <a:xfrm>
              <a:off x="938342" y="5308487"/>
              <a:ext cx="118743" cy="42508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63"/>
                </a:cxn>
                <a:cxn ang="0">
                  <a:pos x="164" y="33"/>
                </a:cxn>
                <a:cxn ang="0">
                  <a:pos x="167" y="0"/>
                </a:cxn>
                <a:cxn ang="0">
                  <a:pos x="0" y="32"/>
                </a:cxn>
              </a:cxnLst>
              <a:rect l="0" t="0" r="r" b="b"/>
              <a:pathLst>
                <a:path w="167" h="63">
                  <a:moveTo>
                    <a:pt x="0" y="32"/>
                  </a:moveTo>
                  <a:lnTo>
                    <a:pt x="0" y="63"/>
                  </a:lnTo>
                  <a:lnTo>
                    <a:pt x="164" y="33"/>
                  </a:lnTo>
                  <a:lnTo>
                    <a:pt x="167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/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8" name="Oval 193"/>
            <p:cNvSpPr>
              <a:spLocks noChangeArrowheads="1"/>
            </p:cNvSpPr>
            <p:nvPr/>
          </p:nvSpPr>
          <p:spPr bwMode="auto">
            <a:xfrm>
              <a:off x="1036208" y="5314079"/>
              <a:ext cx="13049" cy="14543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9" name="Line 194"/>
            <p:cNvSpPr>
              <a:spLocks noChangeShapeType="1"/>
            </p:cNvSpPr>
            <p:nvPr/>
          </p:nvSpPr>
          <p:spPr bwMode="auto">
            <a:xfrm flipH="1">
              <a:off x="1218890" y="5250317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0" name="Line 195"/>
            <p:cNvSpPr>
              <a:spLocks noChangeShapeType="1"/>
            </p:cNvSpPr>
            <p:nvPr/>
          </p:nvSpPr>
          <p:spPr bwMode="auto">
            <a:xfrm flipH="1">
              <a:off x="1209757" y="5251435"/>
              <a:ext cx="1304" cy="57051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1" name="Line 196"/>
            <p:cNvSpPr>
              <a:spLocks noChangeShapeType="1"/>
            </p:cNvSpPr>
            <p:nvPr/>
          </p:nvSpPr>
          <p:spPr bwMode="auto">
            <a:xfrm flipH="1">
              <a:off x="1229329" y="5249198"/>
              <a:ext cx="3915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2" name="Line 197"/>
            <p:cNvSpPr>
              <a:spLocks noChangeShapeType="1"/>
            </p:cNvSpPr>
            <p:nvPr/>
          </p:nvSpPr>
          <p:spPr bwMode="auto">
            <a:xfrm flipH="1">
              <a:off x="1238464" y="5248080"/>
              <a:ext cx="261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3" name="Line 198"/>
            <p:cNvSpPr>
              <a:spLocks noChangeShapeType="1"/>
            </p:cNvSpPr>
            <p:nvPr/>
          </p:nvSpPr>
          <p:spPr bwMode="auto">
            <a:xfrm flipH="1">
              <a:off x="1246293" y="5246961"/>
              <a:ext cx="5220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4" name="Line 199"/>
            <p:cNvSpPr>
              <a:spLocks noChangeShapeType="1"/>
            </p:cNvSpPr>
            <p:nvPr/>
          </p:nvSpPr>
          <p:spPr bwMode="auto">
            <a:xfrm flipH="1">
              <a:off x="1255427" y="5244724"/>
              <a:ext cx="5220" cy="54814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5" name="Line 200"/>
            <p:cNvSpPr>
              <a:spLocks noChangeShapeType="1"/>
            </p:cNvSpPr>
            <p:nvPr/>
          </p:nvSpPr>
          <p:spPr bwMode="auto">
            <a:xfrm flipH="1">
              <a:off x="1264561" y="5244724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6" name="Line 201"/>
            <p:cNvSpPr>
              <a:spLocks noChangeShapeType="1"/>
            </p:cNvSpPr>
            <p:nvPr/>
          </p:nvSpPr>
          <p:spPr bwMode="auto">
            <a:xfrm flipH="1">
              <a:off x="1272391" y="5240249"/>
              <a:ext cx="1304" cy="5593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7" name="Line 202"/>
            <p:cNvSpPr>
              <a:spLocks noChangeShapeType="1"/>
            </p:cNvSpPr>
            <p:nvPr/>
          </p:nvSpPr>
          <p:spPr bwMode="auto">
            <a:xfrm flipH="1">
              <a:off x="1280220" y="5240249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8" name="Line 203"/>
            <p:cNvSpPr>
              <a:spLocks noChangeShapeType="1"/>
            </p:cNvSpPr>
            <p:nvPr/>
          </p:nvSpPr>
          <p:spPr bwMode="auto">
            <a:xfrm flipH="1">
              <a:off x="1289354" y="5239131"/>
              <a:ext cx="1305" cy="5481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9" name="Line 204"/>
            <p:cNvSpPr>
              <a:spLocks noChangeShapeType="1"/>
            </p:cNvSpPr>
            <p:nvPr/>
          </p:nvSpPr>
          <p:spPr bwMode="auto">
            <a:xfrm flipH="1">
              <a:off x="1298488" y="5238012"/>
              <a:ext cx="1304" cy="5369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>
              <a:outerShdw dist="17961" dir="18900000" algn="ctr" rotWithShape="0">
                <a:srgbClr val="969696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0" name="Freeform 205"/>
            <p:cNvSpPr>
              <a:spLocks/>
            </p:cNvSpPr>
            <p:nvPr/>
          </p:nvSpPr>
          <p:spPr bwMode="auto">
            <a:xfrm>
              <a:off x="1092318" y="5272690"/>
              <a:ext cx="65244" cy="43627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0" y="138"/>
                </a:cxn>
                <a:cxn ang="0">
                  <a:pos x="186" y="104"/>
                </a:cxn>
                <a:cxn ang="0">
                  <a:pos x="186" y="0"/>
                </a:cxn>
                <a:cxn ang="0">
                  <a:pos x="2" y="33"/>
                </a:cxn>
              </a:cxnLst>
              <a:rect l="0" t="0" r="r" b="b"/>
              <a:pathLst>
                <a:path w="186" h="138">
                  <a:moveTo>
                    <a:pt x="2" y="33"/>
                  </a:moveTo>
                  <a:lnTo>
                    <a:pt x="0" y="138"/>
                  </a:lnTo>
                  <a:lnTo>
                    <a:pt x="186" y="104"/>
                  </a:lnTo>
                  <a:lnTo>
                    <a:pt x="186" y="0"/>
                  </a:lnTo>
                  <a:lnTo>
                    <a:pt x="2" y="33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75686"/>
                    <a:invGamma/>
                  </a:srgbClr>
                </a:gs>
              </a:gsLst>
              <a:lin ang="0" scaled="1"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13500000">
                <a:srgbClr val="969696">
                  <a:alpha val="50000"/>
                </a:srgbClr>
              </a:prstShdw>
            </a:effectLst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1" name="Line 206"/>
            <p:cNvSpPr>
              <a:spLocks noChangeShapeType="1"/>
            </p:cNvSpPr>
            <p:nvPr/>
          </p:nvSpPr>
          <p:spPr bwMode="auto">
            <a:xfrm flipH="1">
              <a:off x="1101451" y="5297300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2" name="Line 207"/>
            <p:cNvSpPr>
              <a:spLocks noChangeShapeType="1"/>
            </p:cNvSpPr>
            <p:nvPr/>
          </p:nvSpPr>
          <p:spPr bwMode="auto">
            <a:xfrm flipH="1">
              <a:off x="1152342" y="5287232"/>
              <a:ext cx="0" cy="13424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3" name="Line 208"/>
            <p:cNvSpPr>
              <a:spLocks noChangeShapeType="1"/>
            </p:cNvSpPr>
            <p:nvPr/>
          </p:nvSpPr>
          <p:spPr bwMode="auto">
            <a:xfrm flipH="1">
              <a:off x="1145817" y="5293944"/>
              <a:ext cx="0" cy="10068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4" name="Line 209"/>
            <p:cNvSpPr>
              <a:spLocks noChangeShapeType="1"/>
            </p:cNvSpPr>
            <p:nvPr/>
          </p:nvSpPr>
          <p:spPr bwMode="auto">
            <a:xfrm flipH="1">
              <a:off x="1109281" y="5302893"/>
              <a:ext cx="0" cy="8949"/>
            </a:xfrm>
            <a:prstGeom prst="line">
              <a:avLst/>
            </a:prstGeom>
            <a:noFill/>
            <a:ln w="9525">
              <a:solidFill>
                <a:srgbClr val="3399FF">
                  <a:alpha val="5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5" name="Line 210"/>
            <p:cNvSpPr>
              <a:spLocks noChangeShapeType="1"/>
            </p:cNvSpPr>
            <p:nvPr/>
          </p:nvSpPr>
          <p:spPr bwMode="auto">
            <a:xfrm flipV="1">
              <a:off x="1117110" y="5304012"/>
              <a:ext cx="20878" cy="4475"/>
            </a:xfrm>
            <a:prstGeom prst="line">
              <a:avLst/>
            </a:prstGeom>
            <a:noFill/>
            <a:ln w="9525">
              <a:solidFill>
                <a:srgbClr val="FFFF99">
                  <a:alpha val="45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6" name="Freeform 211"/>
            <p:cNvSpPr>
              <a:spLocks/>
            </p:cNvSpPr>
            <p:nvPr/>
          </p:nvSpPr>
          <p:spPr bwMode="auto">
            <a:xfrm>
              <a:off x="957915" y="5282757"/>
              <a:ext cx="82208" cy="25729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38"/>
                </a:cxn>
                <a:cxn ang="0">
                  <a:pos x="116" y="19"/>
                </a:cxn>
                <a:cxn ang="0">
                  <a:pos x="116" y="0"/>
                </a:cxn>
                <a:cxn ang="0">
                  <a:pos x="0" y="20"/>
                </a:cxn>
              </a:cxnLst>
              <a:rect l="0" t="0" r="r" b="b"/>
              <a:pathLst>
                <a:path w="116" h="38">
                  <a:moveTo>
                    <a:pt x="0" y="20"/>
                  </a:moveTo>
                  <a:lnTo>
                    <a:pt x="1" y="38"/>
                  </a:lnTo>
                  <a:lnTo>
                    <a:pt x="116" y="19"/>
                  </a:lnTo>
                  <a:lnTo>
                    <a:pt x="116" y="0"/>
                  </a:lnTo>
                  <a:lnTo>
                    <a:pt x="0" y="2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60784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7" name="Line 212"/>
            <p:cNvSpPr>
              <a:spLocks noChangeShapeType="1"/>
            </p:cNvSpPr>
            <p:nvPr/>
          </p:nvSpPr>
          <p:spPr bwMode="auto">
            <a:xfrm flipV="1">
              <a:off x="951391" y="5287232"/>
              <a:ext cx="92646" cy="15661"/>
            </a:xfrm>
            <a:prstGeom prst="line">
              <a:avLst/>
            </a:prstGeom>
            <a:noFill/>
            <a:ln w="3175">
              <a:solidFill>
                <a:srgbClr val="5F5F5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178" name="Group 150"/>
            <p:cNvGrpSpPr>
              <a:grpSpLocks/>
            </p:cNvGrpSpPr>
            <p:nvPr/>
          </p:nvGrpSpPr>
          <p:grpSpPr bwMode="auto">
            <a:xfrm>
              <a:off x="862659" y="4854318"/>
              <a:ext cx="270109" cy="260643"/>
              <a:chOff x="685" y="3115"/>
              <a:chExt cx="207" cy="233"/>
            </a:xfrm>
          </p:grpSpPr>
          <p:sp>
            <p:nvSpPr>
              <p:cNvPr id="191" name="Freeform 215"/>
              <p:cNvSpPr>
                <a:spLocks/>
              </p:cNvSpPr>
              <p:nvPr/>
            </p:nvSpPr>
            <p:spPr bwMode="auto">
              <a:xfrm flipH="1">
                <a:off x="686" y="3115"/>
                <a:ext cx="206" cy="30"/>
              </a:xfrm>
              <a:custGeom>
                <a:avLst/>
                <a:gdLst>
                  <a:gd name="T0" fmla="*/ 1205 w 1205"/>
                  <a:gd name="T1" fmla="*/ 151 h 178"/>
                  <a:gd name="T2" fmla="*/ 964 w 1205"/>
                  <a:gd name="T3" fmla="*/ 178 h 178"/>
                  <a:gd name="T4" fmla="*/ 0 w 1205"/>
                  <a:gd name="T5" fmla="*/ 0 h 178"/>
                  <a:gd name="T6" fmla="*/ 1205 w 1205"/>
                  <a:gd name="T7" fmla="*/ 151 h 1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05"/>
                  <a:gd name="T13" fmla="*/ 0 h 178"/>
                  <a:gd name="T14" fmla="*/ 1205 w 1205"/>
                  <a:gd name="T15" fmla="*/ 178 h 1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05" h="178">
                    <a:moveTo>
                      <a:pt x="1205" y="151"/>
                    </a:moveTo>
                    <a:lnTo>
                      <a:pt x="964" y="178"/>
                    </a:lnTo>
                    <a:lnTo>
                      <a:pt x="0" y="0"/>
                    </a:lnTo>
                    <a:lnTo>
                      <a:pt x="1205" y="151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92" name="Freeform 216"/>
              <p:cNvSpPr>
                <a:spLocks/>
              </p:cNvSpPr>
              <p:nvPr/>
            </p:nvSpPr>
            <p:spPr bwMode="auto">
              <a:xfrm flipH="1">
                <a:off x="685" y="3141"/>
                <a:ext cx="69" cy="207"/>
              </a:xfrm>
              <a:custGeom>
                <a:avLst/>
                <a:gdLst>
                  <a:gd name="T0" fmla="*/ 405 w 405"/>
                  <a:gd name="T1" fmla="*/ 0 h 1241"/>
                  <a:gd name="T2" fmla="*/ 389 w 405"/>
                  <a:gd name="T3" fmla="*/ 1000 h 1241"/>
                  <a:gd name="T4" fmla="*/ 133 w 405"/>
                  <a:gd name="T5" fmla="*/ 1241 h 1241"/>
                  <a:gd name="T6" fmla="*/ 0 w 405"/>
                  <a:gd name="T7" fmla="*/ 13 h 1241"/>
                  <a:gd name="T8" fmla="*/ 189 w 405"/>
                  <a:gd name="T9" fmla="*/ 24 h 1241"/>
                  <a:gd name="T10" fmla="*/ 405 w 405"/>
                  <a:gd name="T11" fmla="*/ 0 h 12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5"/>
                  <a:gd name="T19" fmla="*/ 0 h 1241"/>
                  <a:gd name="T20" fmla="*/ 405 w 405"/>
                  <a:gd name="T21" fmla="*/ 1241 h 12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5" h="1241">
                    <a:moveTo>
                      <a:pt x="405" y="0"/>
                    </a:moveTo>
                    <a:lnTo>
                      <a:pt x="389" y="1000"/>
                    </a:lnTo>
                    <a:lnTo>
                      <a:pt x="133" y="1241"/>
                    </a:lnTo>
                    <a:lnTo>
                      <a:pt x="0" y="13"/>
                    </a:lnTo>
                    <a:lnTo>
                      <a:pt x="189" y="24"/>
                    </a:lnTo>
                    <a:lnTo>
                      <a:pt x="40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969696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ko-KR" altLang="en-US" sz="1600" kern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179" name="Oval 217"/>
            <p:cNvSpPr>
              <a:spLocks noChangeArrowheads="1"/>
            </p:cNvSpPr>
            <p:nvPr/>
          </p:nvSpPr>
          <p:spPr bwMode="auto">
            <a:xfrm>
              <a:off x="931817" y="5135097"/>
              <a:ext cx="245317" cy="66000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0" name="Oval 218"/>
            <p:cNvSpPr>
              <a:spLocks noChangeArrowheads="1"/>
            </p:cNvSpPr>
            <p:nvPr/>
          </p:nvSpPr>
          <p:spPr bwMode="auto">
            <a:xfrm>
              <a:off x="931817" y="5130622"/>
              <a:ext cx="245317" cy="64881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1" name="Freeform 219"/>
            <p:cNvSpPr>
              <a:spLocks/>
            </p:cNvSpPr>
            <p:nvPr/>
          </p:nvSpPr>
          <p:spPr bwMode="auto">
            <a:xfrm flipH="1">
              <a:off x="916159" y="4815165"/>
              <a:ext cx="358842" cy="360203"/>
            </a:xfrm>
            <a:custGeom>
              <a:avLst/>
              <a:gdLst>
                <a:gd name="T0" fmla="*/ 1602 w 1602"/>
                <a:gd name="T1" fmla="*/ 204 h 1734"/>
                <a:gd name="T2" fmla="*/ 5 w 1602"/>
                <a:gd name="T3" fmla="*/ 0 h 1734"/>
                <a:gd name="T4" fmla="*/ 0 w 1602"/>
                <a:gd name="T5" fmla="*/ 1488 h 1734"/>
                <a:gd name="T6" fmla="*/ 1597 w 1602"/>
                <a:gd name="T7" fmla="*/ 1734 h 1734"/>
                <a:gd name="T8" fmla="*/ 1602 w 1602"/>
                <a:gd name="T9" fmla="*/ 204 h 1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2"/>
                <a:gd name="T16" fmla="*/ 0 h 1734"/>
                <a:gd name="T17" fmla="*/ 1602 w 1602"/>
                <a:gd name="T18" fmla="*/ 1734 h 1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2" h="1734">
                  <a:moveTo>
                    <a:pt x="1602" y="204"/>
                  </a:moveTo>
                  <a:lnTo>
                    <a:pt x="5" y="0"/>
                  </a:lnTo>
                  <a:lnTo>
                    <a:pt x="0" y="1488"/>
                  </a:lnTo>
                  <a:lnTo>
                    <a:pt x="1597" y="1734"/>
                  </a:lnTo>
                  <a:lnTo>
                    <a:pt x="1602" y="2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2" name="Freeform 220"/>
            <p:cNvSpPr>
              <a:spLocks/>
            </p:cNvSpPr>
            <p:nvPr/>
          </p:nvSpPr>
          <p:spPr bwMode="auto">
            <a:xfrm flipH="1">
              <a:off x="964440" y="5107131"/>
              <a:ext cx="294902" cy="68237"/>
            </a:xfrm>
            <a:custGeom>
              <a:avLst/>
              <a:gdLst>
                <a:gd name="T0" fmla="*/ 1327 w 1330"/>
                <a:gd name="T1" fmla="*/ 200 h 330"/>
                <a:gd name="T2" fmla="*/ 0 w 1330"/>
                <a:gd name="T3" fmla="*/ 0 h 330"/>
                <a:gd name="T4" fmla="*/ 0 w 1330"/>
                <a:gd name="T5" fmla="*/ 115 h 330"/>
                <a:gd name="T6" fmla="*/ 1330 w 1330"/>
                <a:gd name="T7" fmla="*/ 330 h 330"/>
                <a:gd name="T8" fmla="*/ 1327 w 1330"/>
                <a:gd name="T9" fmla="*/ 20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0"/>
                <a:gd name="T16" fmla="*/ 0 h 330"/>
                <a:gd name="T17" fmla="*/ 1330 w 1330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0" h="330">
                  <a:moveTo>
                    <a:pt x="1327" y="200"/>
                  </a:moveTo>
                  <a:lnTo>
                    <a:pt x="0" y="0"/>
                  </a:lnTo>
                  <a:lnTo>
                    <a:pt x="0" y="115"/>
                  </a:lnTo>
                  <a:lnTo>
                    <a:pt x="1330" y="330"/>
                  </a:lnTo>
                  <a:lnTo>
                    <a:pt x="1327" y="20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50000">
                  <a:srgbClr val="FFFFFF"/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3" name="Freeform 221"/>
            <p:cNvSpPr>
              <a:spLocks/>
            </p:cNvSpPr>
            <p:nvPr/>
          </p:nvSpPr>
          <p:spPr bwMode="auto">
            <a:xfrm flipH="1">
              <a:off x="905720" y="4856555"/>
              <a:ext cx="13049" cy="318812"/>
            </a:xfrm>
            <a:custGeom>
              <a:avLst/>
              <a:gdLst>
                <a:gd name="T0" fmla="*/ 4 w 56"/>
                <a:gd name="T1" fmla="*/ 16 h 1536"/>
                <a:gd name="T2" fmla="*/ 56 w 56"/>
                <a:gd name="T3" fmla="*/ 0 h 1536"/>
                <a:gd name="T4" fmla="*/ 46 w 56"/>
                <a:gd name="T5" fmla="*/ 1513 h 1536"/>
                <a:gd name="T6" fmla="*/ 0 w 56"/>
                <a:gd name="T7" fmla="*/ 1536 h 1536"/>
                <a:gd name="T8" fmla="*/ 4 w 56"/>
                <a:gd name="T9" fmla="*/ 16 h 1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1536"/>
                <a:gd name="T17" fmla="*/ 56 w 56"/>
                <a:gd name="T18" fmla="*/ 1536 h 1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1536">
                  <a:moveTo>
                    <a:pt x="4" y="16"/>
                  </a:moveTo>
                  <a:lnTo>
                    <a:pt x="56" y="0"/>
                  </a:lnTo>
                  <a:lnTo>
                    <a:pt x="46" y="1513"/>
                  </a:lnTo>
                  <a:lnTo>
                    <a:pt x="0" y="1536"/>
                  </a:lnTo>
                  <a:lnTo>
                    <a:pt x="4" y="16"/>
                  </a:lnTo>
                  <a:close/>
                </a:path>
              </a:pathLst>
            </a:custGeom>
            <a:gradFill rotWithShape="1">
              <a:gsLst>
                <a:gs pos="0">
                  <a:srgbClr val="777777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4" name="Oval 222"/>
            <p:cNvSpPr>
              <a:spLocks noChangeArrowheads="1"/>
            </p:cNvSpPr>
            <p:nvPr/>
          </p:nvSpPr>
          <p:spPr bwMode="auto">
            <a:xfrm>
              <a:off x="1233244" y="5112724"/>
              <a:ext cx="10439" cy="19017"/>
            </a:xfrm>
            <a:prstGeom prst="ellipse">
              <a:avLst/>
            </a:prstGeom>
            <a:solidFill>
              <a:srgbClr val="777777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5" name="Oval 223"/>
            <p:cNvSpPr>
              <a:spLocks noChangeArrowheads="1"/>
            </p:cNvSpPr>
            <p:nvPr/>
          </p:nvSpPr>
          <p:spPr bwMode="auto">
            <a:xfrm>
              <a:off x="1213671" y="5117199"/>
              <a:ext cx="9135" cy="15661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6" name="Oval 224"/>
            <p:cNvSpPr>
              <a:spLocks noChangeArrowheads="1"/>
            </p:cNvSpPr>
            <p:nvPr/>
          </p:nvSpPr>
          <p:spPr bwMode="auto">
            <a:xfrm>
              <a:off x="1145817" y="5131741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7" name="Oval 225"/>
            <p:cNvSpPr>
              <a:spLocks noChangeArrowheads="1"/>
            </p:cNvSpPr>
            <p:nvPr/>
          </p:nvSpPr>
          <p:spPr bwMode="auto">
            <a:xfrm>
              <a:off x="1124939" y="5135097"/>
              <a:ext cx="10439" cy="1230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8" name="Oval 226"/>
            <p:cNvSpPr>
              <a:spLocks noChangeArrowheads="1"/>
            </p:cNvSpPr>
            <p:nvPr/>
          </p:nvSpPr>
          <p:spPr bwMode="auto">
            <a:xfrm>
              <a:off x="1101451" y="5138453"/>
              <a:ext cx="11744" cy="1118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9" name="Freeform 227"/>
            <p:cNvSpPr>
              <a:spLocks/>
            </p:cNvSpPr>
            <p:nvPr/>
          </p:nvSpPr>
          <p:spPr bwMode="auto">
            <a:xfrm flipH="1">
              <a:off x="950525" y="4841172"/>
              <a:ext cx="297512" cy="283017"/>
            </a:xfrm>
            <a:custGeom>
              <a:avLst/>
              <a:gdLst>
                <a:gd name="T0" fmla="*/ 1330 w 1345"/>
                <a:gd name="T1" fmla="*/ 167 h 1366"/>
                <a:gd name="T2" fmla="*/ 0 w 1345"/>
                <a:gd name="T3" fmla="*/ 0 h 1366"/>
                <a:gd name="T4" fmla="*/ 0 w 1345"/>
                <a:gd name="T5" fmla="*/ 1157 h 1366"/>
                <a:gd name="T6" fmla="*/ 1345 w 1345"/>
                <a:gd name="T7" fmla="*/ 1366 h 1366"/>
                <a:gd name="T8" fmla="*/ 1330 w 1345"/>
                <a:gd name="T9" fmla="*/ 167 h 1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5"/>
                <a:gd name="T16" fmla="*/ 0 h 1366"/>
                <a:gd name="T17" fmla="*/ 1345 w 1345"/>
                <a:gd name="T18" fmla="*/ 1366 h 1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5" h="1366">
                  <a:moveTo>
                    <a:pt x="1330" y="167"/>
                  </a:moveTo>
                  <a:lnTo>
                    <a:pt x="0" y="0"/>
                  </a:lnTo>
                  <a:lnTo>
                    <a:pt x="0" y="1157"/>
                  </a:lnTo>
                  <a:lnTo>
                    <a:pt x="1345" y="1366"/>
                  </a:lnTo>
                  <a:lnTo>
                    <a:pt x="133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4D4D4D"/>
                </a:gs>
              </a:gsLst>
              <a:lin ang="54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0" name="Freeform 228"/>
            <p:cNvSpPr>
              <a:spLocks/>
            </p:cNvSpPr>
            <p:nvPr/>
          </p:nvSpPr>
          <p:spPr bwMode="auto">
            <a:xfrm flipH="1">
              <a:off x="905720" y="4814047"/>
              <a:ext cx="367975" cy="44746"/>
            </a:xfrm>
            <a:custGeom>
              <a:avLst/>
              <a:gdLst>
                <a:gd name="T0" fmla="*/ 0 w 1660"/>
                <a:gd name="T1" fmla="*/ 10 h 214"/>
                <a:gd name="T2" fmla="*/ 68 w 1660"/>
                <a:gd name="T3" fmla="*/ 0 h 214"/>
                <a:gd name="T4" fmla="*/ 1660 w 1660"/>
                <a:gd name="T5" fmla="*/ 199 h 214"/>
                <a:gd name="T6" fmla="*/ 1613 w 1660"/>
                <a:gd name="T7" fmla="*/ 214 h 214"/>
                <a:gd name="T8" fmla="*/ 0 w 1660"/>
                <a:gd name="T9" fmla="*/ 10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0"/>
                <a:gd name="T16" fmla="*/ 0 h 214"/>
                <a:gd name="T17" fmla="*/ 1660 w 1660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0" h="214">
                  <a:moveTo>
                    <a:pt x="0" y="10"/>
                  </a:moveTo>
                  <a:lnTo>
                    <a:pt x="68" y="0"/>
                  </a:lnTo>
                  <a:lnTo>
                    <a:pt x="1660" y="199"/>
                  </a:lnTo>
                  <a:lnTo>
                    <a:pt x="1613" y="214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ker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pic>
        <p:nvPicPr>
          <p:cNvPr id="193" name="Picture 2" descr="C:\Users\Toshiba\AppData\Local\Microsoft\Windows\Temporary Internet Files\Content.IE5\TBE21NJN\MC900434845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385764" y="2496966"/>
            <a:ext cx="828718" cy="936104"/>
          </a:xfrm>
          <a:prstGeom prst="rect">
            <a:avLst/>
          </a:prstGeom>
          <a:noFill/>
        </p:spPr>
      </p:pic>
      <p:sp>
        <p:nvSpPr>
          <p:cNvPr id="194" name="TextBox 193"/>
          <p:cNvSpPr txBox="1"/>
          <p:nvPr/>
        </p:nvSpPr>
        <p:spPr>
          <a:xfrm>
            <a:off x="4168541" y="6313310"/>
            <a:ext cx="273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DMZ Zone(Service/Public)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70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6140"/>
            <a:ext cx="9020342" cy="555356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53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39DCD-5DF0-4288-A2ED-56841372C868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4683"/>
            <a:ext cx="9144000" cy="5029930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50744" y="264303"/>
            <a:ext cx="7886700" cy="68651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6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❷ </a:t>
            </a:r>
            <a:r>
              <a:rPr lang="ko-KR" altLang="en-US" sz="2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구성도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5450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48" y="0"/>
            <a:ext cx="8297319" cy="685800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41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88" y="0"/>
            <a:ext cx="7700682" cy="685800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E85C-9068-46D2-A14A-A9DCCDE0C986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33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1504"/>
            <a:ext cx="9029727" cy="5606693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22EA7-80FE-42C8-BCF2-09639A4FECEC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50744" y="344986"/>
            <a:ext cx="7886700" cy="68651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6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❸ </a:t>
            </a:r>
            <a:r>
              <a:rPr lang="ko-KR" altLang="en-US" sz="28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구성도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424397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6805</TotalTime>
  <Words>4483</Words>
  <Application>Microsoft Office PowerPoint</Application>
  <PresentationFormat>화면 슬라이드 쇼(4:3)</PresentationFormat>
  <Paragraphs>1195</Paragraphs>
  <Slides>81</Slides>
  <Notes>32</Notes>
  <HiddenSlides>0</HiddenSlides>
  <MMClips>0</MMClips>
  <ScaleCrop>false</ScaleCrop>
  <HeadingPairs>
    <vt:vector size="8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4</vt:i4>
      </vt:variant>
      <vt:variant>
        <vt:lpstr>슬라이드 제목</vt:lpstr>
      </vt:variant>
      <vt:variant>
        <vt:i4>81</vt:i4>
      </vt:variant>
    </vt:vector>
  </HeadingPairs>
  <TitlesOfParts>
    <vt:vector size="102" baseType="lpstr">
      <vt:lpstr>Arial Unicode MS</vt:lpstr>
      <vt:lpstr>HY울릉도L</vt:lpstr>
      <vt:lpstr>굴림</vt:lpstr>
      <vt:lpstr>나눔고딕</vt:lpstr>
      <vt:lpstr>다음_SemiBold</vt:lpstr>
      <vt:lpstr>돋움</vt:lpstr>
      <vt:lpstr>맑은 고딕</vt:lpstr>
      <vt:lpstr>바탕</vt:lpstr>
      <vt:lpstr>함초롬돋움</vt:lpstr>
      <vt:lpstr>함초롬바탕</vt:lpstr>
      <vt:lpstr>Arial</vt:lpstr>
      <vt:lpstr>Calibri</vt:lpstr>
      <vt:lpstr>Calibri Light</vt:lpstr>
      <vt:lpstr>Tahoma</vt:lpstr>
      <vt:lpstr>Times New Roman</vt:lpstr>
      <vt:lpstr>Wingdings</vt:lpstr>
      <vt:lpstr>Office 테마</vt:lpstr>
      <vt:lpstr>훈민정음</vt:lpstr>
      <vt:lpstr>그림</vt:lpstr>
      <vt:lpstr>Picture</vt:lpstr>
      <vt:lpstr>클립</vt:lpstr>
      <vt:lpstr>Multilayer Switch &amp; 사내망 구성도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❶ 구성도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NAT(Network Address Translation)</vt:lpstr>
      <vt:lpstr>SoHo(Small office/home office)에서의 NAT </vt:lpstr>
      <vt:lpstr> 사설/공인 IP Address</vt:lpstr>
      <vt:lpstr>NAT 기능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기업망에서의 NAT </vt:lpstr>
      <vt:lpstr>보안망 구성(1)</vt:lpstr>
      <vt:lpstr>PowerPoint 프레젠테이션</vt:lpstr>
      <vt:lpstr>PowerPoint 프레젠테이션</vt:lpstr>
      <vt:lpstr>PowerPoint 프레젠테이션</vt:lpstr>
      <vt:lpstr>PowerPoint 프레젠테이션</vt:lpstr>
      <vt:lpstr>InLine 모드 </vt:lpstr>
      <vt:lpstr>Out of Path(Mirror) 모드 </vt:lpstr>
      <vt:lpstr>네트워크 보안 솔루션</vt:lpstr>
      <vt:lpstr>PowerPoint 프레젠테이션</vt:lpstr>
      <vt:lpstr>Hardening(하드닝) </vt:lpstr>
      <vt:lpstr> 네트워크 보안 솔루션     </vt:lpstr>
      <vt:lpstr>❶ 방화벽(Firewall)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Firewall Load Balancing (FLB) </vt:lpstr>
      <vt:lpstr>PowerPoint 프레젠테이션</vt:lpstr>
      <vt:lpstr>PowerPoint 프레젠테이션</vt:lpstr>
      <vt:lpstr>PowerPoint 프레젠테이션</vt:lpstr>
      <vt:lpstr>방화벽(Firewall) 한계  </vt:lpstr>
      <vt:lpstr>PowerPoint 프레젠테이션</vt:lpstr>
      <vt:lpstr>PowerPoint 프레젠테이션</vt:lpstr>
      <vt:lpstr>HIDS(Host-based IDS) </vt:lpstr>
      <vt:lpstr>NIDS(Network-based IDS) </vt:lpstr>
      <vt:lpstr>False Negative &amp; False Positive</vt:lpstr>
      <vt:lpstr>IDS 탐지 방법 </vt:lpstr>
      <vt:lpstr>IDS 탐지 방법 </vt:lpstr>
      <vt:lpstr>침입 탐지 시스템 한계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* NAC 기반 구성도 </vt:lpstr>
      <vt:lpstr>PowerPoint 프레젠테이션</vt:lpstr>
      <vt:lpstr>계층별 암호화 프로토콜과 VPN </vt:lpstr>
      <vt:lpstr>PowerPoint 프레젠테이션</vt:lpstr>
      <vt:lpstr>ESP Encapsulation—Tunnel or Transport Mode</vt:lpstr>
      <vt:lpstr>PowerPoint 프레젠테이션</vt:lpstr>
      <vt:lpstr>PowerPoint 프레젠테이션</vt:lpstr>
      <vt:lpstr>❼ DDoS 대응 시스템 </vt:lpstr>
      <vt:lpstr>❽ UTM (Universal Threat Management) </vt:lpstr>
      <vt:lpstr>PowerPoint 프레젠테이션</vt:lpstr>
      <vt:lpstr> ❶ ESM(Enterprise Security Management) </vt:lpstr>
      <vt:lpstr>ESM(Enterprise Security Management) 구조 </vt:lpstr>
      <vt:lpstr>PowerPoint 프레젠테이션</vt:lpstr>
      <vt:lpstr>❷ SIEM(Security Information &amp; Event Management) </vt:lpstr>
      <vt:lpstr>PowerPoint 프레젠테이션</vt:lpstr>
      <vt:lpstr>SIEM과 ESM 비교 </vt:lpstr>
      <vt:lpstr>PowerPoint 프레젠테이션</vt:lpstr>
      <vt:lpstr>보안망 구성(2)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Sora Kwon</dc:creator>
  <cp:lastModifiedBy>Microsoft 계정</cp:lastModifiedBy>
  <cp:revision>401</cp:revision>
  <cp:lastPrinted>2023-08-07T23:43:53Z</cp:lastPrinted>
  <dcterms:created xsi:type="dcterms:W3CDTF">2016-06-18T01:38:17Z</dcterms:created>
  <dcterms:modified xsi:type="dcterms:W3CDTF">2023-08-07T23:47:17Z</dcterms:modified>
</cp:coreProperties>
</file>